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0" r:id="rId1"/>
  </p:sldMasterIdLst>
  <p:notesMasterIdLst>
    <p:notesMasterId r:id="rId47"/>
  </p:notesMasterIdLst>
  <p:sldIdLst>
    <p:sldId id="1102" r:id="rId2"/>
    <p:sldId id="877" r:id="rId3"/>
    <p:sldId id="1085" r:id="rId4"/>
    <p:sldId id="995" r:id="rId5"/>
    <p:sldId id="1006" r:id="rId6"/>
    <p:sldId id="1007" r:id="rId7"/>
    <p:sldId id="4501" r:id="rId8"/>
    <p:sldId id="290" r:id="rId9"/>
    <p:sldId id="1008" r:id="rId10"/>
    <p:sldId id="4495" r:id="rId11"/>
    <p:sldId id="1011" r:id="rId12"/>
    <p:sldId id="855" r:id="rId13"/>
    <p:sldId id="1070" r:id="rId14"/>
    <p:sldId id="4507" r:id="rId15"/>
    <p:sldId id="4517" r:id="rId16"/>
    <p:sldId id="4518" r:id="rId17"/>
    <p:sldId id="4519" r:id="rId18"/>
    <p:sldId id="4520" r:id="rId19"/>
    <p:sldId id="4521" r:id="rId20"/>
    <p:sldId id="4491" r:id="rId21"/>
    <p:sldId id="4492" r:id="rId22"/>
    <p:sldId id="1026" r:id="rId23"/>
    <p:sldId id="932" r:id="rId24"/>
    <p:sldId id="1072" r:id="rId25"/>
    <p:sldId id="4493" r:id="rId26"/>
    <p:sldId id="1103" r:id="rId27"/>
    <p:sldId id="260" r:id="rId28"/>
    <p:sldId id="261" r:id="rId29"/>
    <p:sldId id="262" r:id="rId30"/>
    <p:sldId id="263" r:id="rId31"/>
    <p:sldId id="4488" r:id="rId32"/>
    <p:sldId id="4489" r:id="rId33"/>
    <p:sldId id="270" r:id="rId34"/>
    <p:sldId id="271" r:id="rId35"/>
    <p:sldId id="272" r:id="rId36"/>
    <p:sldId id="273" r:id="rId37"/>
    <p:sldId id="1108" r:id="rId38"/>
    <p:sldId id="4490" r:id="rId39"/>
    <p:sldId id="4522" r:id="rId40"/>
    <p:sldId id="938" r:id="rId41"/>
    <p:sldId id="1105" r:id="rId42"/>
    <p:sldId id="409" r:id="rId43"/>
    <p:sldId id="4505" r:id="rId44"/>
    <p:sldId id="1069" r:id="rId45"/>
    <p:sldId id="1018" r:id="rId46"/>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512" autoAdjust="0"/>
    <p:restoredTop sz="87690"/>
  </p:normalViewPr>
  <p:slideViewPr>
    <p:cSldViewPr snapToGrid="0">
      <p:cViewPr varScale="1">
        <p:scale>
          <a:sx n="99" d="100"/>
          <a:sy n="99" d="100"/>
        </p:scale>
        <p:origin x="2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30040D16-BACE-C645-8E6C-30CCF90E7EFF}" type="datetimeFigureOut">
              <a:rPr lang="en-US" smtClean="0"/>
              <a:t>5/30/23</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544C35B7-136D-EA40-BE23-74822FFB4399}" type="slidenum">
              <a:rPr lang="en-US" smtClean="0"/>
              <a:t>‹#›</a:t>
            </a:fld>
            <a:endParaRPr lang="en-US"/>
          </a:p>
        </p:txBody>
      </p:sp>
    </p:spTree>
    <p:extLst>
      <p:ext uri="{BB962C8B-B14F-4D97-AF65-F5344CB8AC3E}">
        <p14:creationId xmlns:p14="http://schemas.microsoft.com/office/powerpoint/2010/main" val="2201044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C35B7-136D-EA40-BE23-74822FFB4399}" type="slidenum">
              <a:rPr lang="en-US" smtClean="0"/>
              <a:t>2</a:t>
            </a:fld>
            <a:endParaRPr lang="en-US"/>
          </a:p>
        </p:txBody>
      </p:sp>
    </p:spTree>
    <p:extLst>
      <p:ext uri="{BB962C8B-B14F-4D97-AF65-F5344CB8AC3E}">
        <p14:creationId xmlns:p14="http://schemas.microsoft.com/office/powerpoint/2010/main" val="139717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542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b="1">
                <a:solidFill>
                  <a:srgbClr val="CC0000"/>
                </a:solidFill>
                <a:latin typeface="Arial" charset="0"/>
                <a:ea typeface="ＭＳ Ｐゴシック" charset="0"/>
                <a:cs typeface="ＭＳ Ｐゴシック" charset="0"/>
              </a:defRPr>
            </a:lvl1pPr>
            <a:lvl2pPr marL="37931725" indent="-37474525" defTabSz="915988"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fld id="{79F3682F-5688-F946-B439-C2FB6CC1FA32}" type="slidenum">
              <a:rPr lang="en-US" sz="1200" b="0">
                <a:solidFill>
                  <a:schemeClr val="tx1"/>
                </a:solidFill>
              </a:rPr>
              <a:pPr eaLnBrk="1" hangingPunct="1"/>
              <a:t>4</a:t>
            </a:fld>
            <a:endParaRPr lang="en-US" sz="1200" b="0">
              <a:solidFill>
                <a:schemeClr val="tx1"/>
              </a:solidFill>
            </a:endParaRPr>
          </a:p>
        </p:txBody>
      </p:sp>
    </p:spTree>
    <p:extLst>
      <p:ext uri="{BB962C8B-B14F-4D97-AF65-F5344CB8AC3E}">
        <p14:creationId xmlns:p14="http://schemas.microsoft.com/office/powerpoint/2010/main" val="1494250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eaLnBrk="0" hangingPunct="0">
              <a:defRPr sz="2400" b="1">
                <a:solidFill>
                  <a:srgbClr val="CC0000"/>
                </a:solidFill>
                <a:latin typeface="Arial" charset="0"/>
                <a:ea typeface="ＭＳ Ｐゴシック" charset="0"/>
                <a:cs typeface="ＭＳ Ｐゴシック" charset="0"/>
              </a:defRPr>
            </a:lvl1pPr>
            <a:lvl2pPr marL="37931725" indent="-37474525" defTabSz="915988"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fld id="{6BD03209-6B69-5843-8999-5AC36E9E01AF}" type="slidenum">
              <a:rPr lang="en-US" sz="1200" b="0">
                <a:solidFill>
                  <a:schemeClr val="tx1"/>
                </a:solidFill>
              </a:rPr>
              <a:pPr eaLnBrk="1" hangingPunct="1"/>
              <a:t>13</a:t>
            </a:fld>
            <a:endParaRPr lang="en-US" sz="1200" b="0">
              <a:solidFill>
                <a:schemeClr val="tx1"/>
              </a:solidFill>
            </a:endParaRPr>
          </a:p>
        </p:txBody>
      </p:sp>
    </p:spTree>
    <p:extLst>
      <p:ext uri="{BB962C8B-B14F-4D97-AF65-F5344CB8AC3E}">
        <p14:creationId xmlns:p14="http://schemas.microsoft.com/office/powerpoint/2010/main" val="144157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ABBF28F0-F590-C94C-A3ED-A505B80540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1788" indent="-228600">
              <a:defRPr sz="1400">
                <a:solidFill>
                  <a:schemeClr val="tx1"/>
                </a:solidFill>
                <a:latin typeface="Arial" panose="020B0604020202020204" pitchFamily="34" charset="0"/>
                <a:ea typeface="ＭＳ Ｐゴシック" panose="020B0600070205080204" pitchFamily="34" charset="-128"/>
              </a:defRPr>
            </a:lvl4pPr>
            <a:lvl5pPr marL="2058988" indent="-228600">
              <a:defRPr sz="1400">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391F6BE-E3E1-3846-B141-4ECA55162BCF}" type="slidenum">
              <a:rPr lang="de-DE" altLang="en-US" sz="1200">
                <a:latin typeface="Times New Roman" panose="02020603050405020304" pitchFamily="18" charset="0"/>
              </a:rPr>
              <a:pPr/>
              <a:t>40</a:t>
            </a:fld>
            <a:endParaRPr lang="de-DE" altLang="en-US" sz="1200">
              <a:latin typeface="Times New Roman" panose="02020603050405020304" pitchFamily="18" charset="0"/>
            </a:endParaRPr>
          </a:p>
        </p:txBody>
      </p:sp>
      <p:sp>
        <p:nvSpPr>
          <p:cNvPr id="47106" name="Rectangle 2">
            <a:extLst>
              <a:ext uri="{FF2B5EF4-FFF2-40B4-BE49-F238E27FC236}">
                <a16:creationId xmlns:a16="http://schemas.microsoft.com/office/drawing/2014/main" id="{DF90135A-AB32-1741-954D-2C862451EFC1}"/>
              </a:ext>
            </a:extLst>
          </p:cNvPr>
          <p:cNvSpPr>
            <a:spLocks noGrp="1" noRot="1" noChangeAspect="1" noChangeArrowheads="1" noTextEdit="1"/>
          </p:cNvSpPr>
          <p:nvPr>
            <p:ph type="sldImg"/>
          </p:nvPr>
        </p:nvSpPr>
        <p:spPr>
          <a:xfrm>
            <a:off x="77788" y="715963"/>
            <a:ext cx="6624637" cy="3727450"/>
          </a:xfrm>
          <a:ln/>
        </p:spPr>
      </p:sp>
      <p:sp>
        <p:nvSpPr>
          <p:cNvPr id="47107" name="Rectangle 3">
            <a:extLst>
              <a:ext uri="{FF2B5EF4-FFF2-40B4-BE49-F238E27FC236}">
                <a16:creationId xmlns:a16="http://schemas.microsoft.com/office/drawing/2014/main" id="{B12A8DC0-330D-F54D-B60B-C24E0F178D1B}"/>
              </a:ext>
            </a:extLst>
          </p:cNvPr>
          <p:cNvSpPr>
            <a:spLocks noGrp="1" noChangeArrowheads="1"/>
          </p:cNvSpPr>
          <p:nvPr>
            <p:ph type="body" idx="1"/>
          </p:nvPr>
        </p:nvSpPr>
        <p:spPr>
          <a:xfrm>
            <a:off x="376238" y="4752975"/>
            <a:ext cx="6127750" cy="5008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300">
              <a:latin typeface="Arial" panose="020B0604020202020204" pitchFamily="34" charset="0"/>
              <a:ea typeface="ＭＳ Ｐゴシック" panose="020B0600070205080204" pitchFamily="34" charset="-128"/>
              <a:cs typeface="Arial" panose="020B0604020202020204" pitchFamily="34" charset="0"/>
              <a:sym typeface="Symbol" pitchFamily="2" charset="2"/>
            </a:endParaRPr>
          </a:p>
        </p:txBody>
      </p:sp>
    </p:spTree>
    <p:extLst>
      <p:ext uri="{BB962C8B-B14F-4D97-AF65-F5344CB8AC3E}">
        <p14:creationId xmlns:p14="http://schemas.microsoft.com/office/powerpoint/2010/main" val="4209512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45AA6-A830-4E98-A90D-3DB3C7EAF6C9}" type="slidenum">
              <a:rPr lang="en-US" smtClean="0"/>
              <a:t>42</a:t>
            </a:fld>
            <a:endParaRPr lang="en-US"/>
          </a:p>
        </p:txBody>
      </p:sp>
    </p:spTree>
    <p:extLst>
      <p:ext uri="{BB962C8B-B14F-4D97-AF65-F5344CB8AC3E}">
        <p14:creationId xmlns:p14="http://schemas.microsoft.com/office/powerpoint/2010/main" val="3596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12390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b="1">
                <a:solidFill>
                  <a:srgbClr val="CC0000"/>
                </a:solidFill>
                <a:latin typeface="Arial" charset="0"/>
                <a:ea typeface="ＭＳ Ｐゴシック" charset="0"/>
                <a:cs typeface="ＭＳ Ｐゴシック" charset="0"/>
              </a:defRPr>
            </a:lvl1pPr>
            <a:lvl2pPr marL="37931725" indent="-37474525" defTabSz="915988"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fld id="{6BD03209-6B69-5843-8999-5AC36E9E01AF}" type="slidenum">
              <a:rPr lang="en-US" sz="1200" b="0">
                <a:solidFill>
                  <a:schemeClr val="tx1"/>
                </a:solidFill>
              </a:rPr>
              <a:pPr eaLnBrk="1" hangingPunct="1"/>
              <a:t>44</a:t>
            </a:fld>
            <a:endParaRPr lang="en-US" sz="1200" b="0">
              <a:solidFill>
                <a:schemeClr val="tx1"/>
              </a:solidFill>
            </a:endParaRPr>
          </a:p>
        </p:txBody>
      </p:sp>
    </p:spTree>
    <p:extLst>
      <p:ext uri="{BB962C8B-B14F-4D97-AF65-F5344CB8AC3E}">
        <p14:creationId xmlns:p14="http://schemas.microsoft.com/office/powerpoint/2010/main" val="444068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68" name="PlaceHolder 2"/>
          <p:cNvSpPr>
            <a:spLocks noGrp="1"/>
          </p:cNvSpPr>
          <p:nvPr>
            <p:ph type="body"/>
          </p:nvPr>
        </p:nvSpPr>
        <p:spPr>
          <a:xfrm>
            <a:off x="609480" y="1604520"/>
            <a:ext cx="10972080" cy="1896840"/>
          </a:xfrm>
          <a:prstGeom prst="rect">
            <a:avLst/>
          </a:prstGeom>
        </p:spPr>
        <p:txBody>
          <a:bodyPr lIns="0" tIns="0" rIns="0" bIns="0"/>
          <a:lstStyle/>
          <a:p>
            <a:endParaRPr/>
          </a:p>
        </p:txBody>
      </p:sp>
      <p:sp>
        <p:nvSpPr>
          <p:cNvPr id="169" name="PlaceHolder 3"/>
          <p:cNvSpPr>
            <a:spLocks noGrp="1"/>
          </p:cNvSpPr>
          <p:nvPr>
            <p:ph type="body"/>
          </p:nvPr>
        </p:nvSpPr>
        <p:spPr>
          <a:xfrm>
            <a:off x="609480" y="3682080"/>
            <a:ext cx="1097208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71"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72"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73" name="PlaceHolder 4"/>
          <p:cNvSpPr>
            <a:spLocks noGrp="1"/>
          </p:cNvSpPr>
          <p:nvPr>
            <p:ph type="body"/>
          </p:nvPr>
        </p:nvSpPr>
        <p:spPr>
          <a:xfrm>
            <a:off x="6231960" y="3682080"/>
            <a:ext cx="5354280" cy="1896840"/>
          </a:xfrm>
          <a:prstGeom prst="rect">
            <a:avLst/>
          </a:prstGeom>
        </p:spPr>
        <p:txBody>
          <a:bodyPr lIns="0" tIns="0" rIns="0" bIns="0"/>
          <a:lstStyle/>
          <a:p>
            <a:endParaRPr/>
          </a:p>
        </p:txBody>
      </p:sp>
      <p:sp>
        <p:nvSpPr>
          <p:cNvPr id="174" name="PlaceHolder 5"/>
          <p:cNvSpPr>
            <a:spLocks noGrp="1"/>
          </p:cNvSpPr>
          <p:nvPr>
            <p:ph type="body"/>
          </p:nvPr>
        </p:nvSpPr>
        <p:spPr>
          <a:xfrm>
            <a:off x="609480" y="3682080"/>
            <a:ext cx="535428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76" name="PlaceHolder 2"/>
          <p:cNvSpPr>
            <a:spLocks noGrp="1"/>
          </p:cNvSpPr>
          <p:nvPr>
            <p:ph type="body"/>
          </p:nvPr>
        </p:nvSpPr>
        <p:spPr>
          <a:xfrm>
            <a:off x="609480" y="1604520"/>
            <a:ext cx="10972080" cy="3976920"/>
          </a:xfrm>
          <a:prstGeom prst="rect">
            <a:avLst/>
          </a:prstGeom>
        </p:spPr>
        <p:txBody>
          <a:bodyPr lIns="0" tIns="0" rIns="0" bIns="0"/>
          <a:lstStyle/>
          <a:p>
            <a:endParaRPr/>
          </a:p>
        </p:txBody>
      </p:sp>
      <p:sp>
        <p:nvSpPr>
          <p:cNvPr id="177" name="PlaceHolder 3"/>
          <p:cNvSpPr>
            <a:spLocks noGrp="1"/>
          </p:cNvSpPr>
          <p:nvPr>
            <p:ph type="body"/>
          </p:nvPr>
        </p:nvSpPr>
        <p:spPr>
          <a:xfrm>
            <a:off x="609480" y="1604520"/>
            <a:ext cx="10972080" cy="3976920"/>
          </a:xfrm>
          <a:prstGeom prst="rect">
            <a:avLst/>
          </a:prstGeom>
        </p:spPr>
        <p:txBody>
          <a:bodyPr lIns="0" tIns="0" rIns="0" bIns="0"/>
          <a:lstStyle/>
          <a:p>
            <a:endParaRPr/>
          </a:p>
        </p:txBody>
      </p:sp>
      <p:pic>
        <p:nvPicPr>
          <p:cNvPr id="178" name="Picture 177"/>
          <p:cNvPicPr/>
          <p:nvPr/>
        </p:nvPicPr>
        <p:blipFill>
          <a:blip r:embed="rId2"/>
          <a:stretch>
            <a:fillRect/>
          </a:stretch>
        </p:blipFill>
        <p:spPr>
          <a:xfrm>
            <a:off x="3603240" y="1604160"/>
            <a:ext cx="4984200" cy="3976920"/>
          </a:xfrm>
          <a:prstGeom prst="rect">
            <a:avLst/>
          </a:prstGeom>
          <a:ln>
            <a:noFill/>
          </a:ln>
        </p:spPr>
      </p:pic>
      <p:pic>
        <p:nvPicPr>
          <p:cNvPr id="179" name="Picture 178"/>
          <p:cNvPicPr/>
          <p:nvPr/>
        </p:nvPicPr>
        <p:blipFill>
          <a:blip r:embed="rId2"/>
          <a:stretch>
            <a:fillRect/>
          </a:stretch>
        </p:blipFill>
        <p:spPr>
          <a:xfrm>
            <a:off x="3603240" y="1604160"/>
            <a:ext cx="4984200" cy="397692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5/30/23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2165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495AE8-ACAF-A140-9614-301E8A361E1B}" type="datetimeFigureOut">
              <a:rPr lang="en-US" smtClean="0"/>
              <a:t>5/30/23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203A1EE-F06F-8C4D-A637-4B5B6194FF91}" type="slidenum">
              <a:rPr lang="en-US" smtClean="0"/>
              <a:t>‹#›</a:t>
            </a:fld>
            <a:endParaRPr lang="en-US"/>
          </a:p>
        </p:txBody>
      </p:sp>
    </p:spTree>
    <p:extLst>
      <p:ext uri="{BB962C8B-B14F-4D97-AF65-F5344CB8AC3E}">
        <p14:creationId xmlns:p14="http://schemas.microsoft.com/office/powerpoint/2010/main" val="875174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1E9D2-76F6-8B4C-BC66-01B0E6617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F2ACF-3D0B-E74F-B31D-CA45EF21D6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05BF05-8366-CE49-A8C2-643E34546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529AA0-BE52-6D47-9661-AB08ECD5949B}"/>
              </a:ext>
            </a:extLst>
          </p:cNvPr>
          <p:cNvSpPr>
            <a:spLocks noGrp="1"/>
          </p:cNvSpPr>
          <p:nvPr>
            <p:ph type="dt" sz="half" idx="10"/>
          </p:nvPr>
        </p:nvSpPr>
        <p:spPr/>
        <p:txBody>
          <a:bodyPr/>
          <a:lstStyle/>
          <a:p>
            <a:fld id="{1F897F56-0E58-1640-8B0B-BFB1163A66DA}" type="datetimeFigureOut">
              <a:rPr lang="en-US" smtClean="0"/>
              <a:t>5/30/23</a:t>
            </a:fld>
            <a:endParaRPr lang="en-US"/>
          </a:p>
        </p:txBody>
      </p:sp>
      <p:sp>
        <p:nvSpPr>
          <p:cNvPr id="6" name="Footer Placeholder 5">
            <a:extLst>
              <a:ext uri="{FF2B5EF4-FFF2-40B4-BE49-F238E27FC236}">
                <a16:creationId xmlns:a16="http://schemas.microsoft.com/office/drawing/2014/main" id="{6F3CA8B5-117C-524D-A82F-D59C790BD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52DB9-017D-3C47-9332-9B1B1054A2F4}"/>
              </a:ext>
            </a:extLst>
          </p:cNvPr>
          <p:cNvSpPr>
            <a:spLocks noGrp="1"/>
          </p:cNvSpPr>
          <p:nvPr>
            <p:ph type="sldNum" sz="quarter" idx="12"/>
          </p:nvPr>
        </p:nvSpPr>
        <p:spPr/>
        <p:txBody>
          <a:bodyPr/>
          <a:lstStyle/>
          <a:p>
            <a:fld id="{2C1B95D9-CE49-D142-B1E4-2E4B0121FE9B}" type="slidenum">
              <a:rPr lang="en-US" smtClean="0"/>
              <a:t>‹#›</a:t>
            </a:fld>
            <a:endParaRPr lang="en-US"/>
          </a:p>
        </p:txBody>
      </p:sp>
    </p:spTree>
    <p:extLst>
      <p:ext uri="{BB962C8B-B14F-4D97-AF65-F5344CB8AC3E}">
        <p14:creationId xmlns:p14="http://schemas.microsoft.com/office/powerpoint/2010/main" val="1735819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9B903588-4ABA-614D-8819-8C7CA211A8E3}" type="datetime1">
              <a:rPr lang="en-US"/>
              <a:pPr/>
              <a:t>5/30/23</a:t>
            </a:fld>
            <a:endParaRPr lang="en-GB"/>
          </a:p>
        </p:txBody>
      </p:sp>
      <p:sp>
        <p:nvSpPr>
          <p:cNvPr id="6"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7" name="Rectangle 6"/>
          <p:cNvSpPr>
            <a:spLocks noGrp="1" noChangeArrowheads="1"/>
          </p:cNvSpPr>
          <p:nvPr>
            <p:ph type="sldNum" sz="quarter" idx="12"/>
          </p:nvPr>
        </p:nvSpPr>
        <p:spPr>
          <a:ln/>
        </p:spPr>
        <p:txBody>
          <a:bodyPr/>
          <a:lstStyle>
            <a:lvl1pPr>
              <a:defRPr/>
            </a:lvl1pPr>
          </a:lstStyle>
          <a:p>
            <a:fld id="{D551B316-19D1-044E-815F-543EB9FB80AF}" type="slidenum">
              <a:rPr lang="en-GB"/>
              <a:pPr/>
              <a:t>‹#›</a:t>
            </a:fld>
            <a:endParaRPr lang="en-GB"/>
          </a:p>
        </p:txBody>
      </p:sp>
    </p:spTree>
    <p:extLst>
      <p:ext uri="{BB962C8B-B14F-4D97-AF65-F5344CB8AC3E}">
        <p14:creationId xmlns:p14="http://schemas.microsoft.com/office/powerpoint/2010/main" val="13423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016000" y="1905000"/>
            <a:ext cx="5029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1905000"/>
            <a:ext cx="5029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FBCDCCA4-80C0-A742-A500-EDA5983E6BED}" type="datetime1">
              <a:rPr lang="en-US"/>
              <a:pPr/>
              <a:t>5/30/23</a:t>
            </a:fld>
            <a:endParaRPr lang="en-GB"/>
          </a:p>
        </p:txBody>
      </p:sp>
      <p:sp>
        <p:nvSpPr>
          <p:cNvPr id="6"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7" name="Rectangle 6"/>
          <p:cNvSpPr>
            <a:spLocks noGrp="1" noChangeArrowheads="1"/>
          </p:cNvSpPr>
          <p:nvPr>
            <p:ph type="sldNum" sz="quarter" idx="12"/>
          </p:nvPr>
        </p:nvSpPr>
        <p:spPr>
          <a:ln/>
        </p:spPr>
        <p:txBody>
          <a:bodyPr/>
          <a:lstStyle>
            <a:lvl1pPr>
              <a:defRPr/>
            </a:lvl1pPr>
          </a:lstStyle>
          <a:p>
            <a:fld id="{6AACD966-7D56-EB44-83DA-ED5B5B8F2633}" type="slidenum">
              <a:rPr lang="en-GB"/>
              <a:pPr/>
              <a:t>‹#›</a:t>
            </a:fld>
            <a:endParaRPr lang="en-GB"/>
          </a:p>
        </p:txBody>
      </p:sp>
    </p:spTree>
    <p:extLst>
      <p:ext uri="{BB962C8B-B14F-4D97-AF65-F5344CB8AC3E}">
        <p14:creationId xmlns:p14="http://schemas.microsoft.com/office/powerpoint/2010/main" val="214618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47" name="PlaceHolder 2"/>
          <p:cNvSpPr>
            <a:spLocks noGrp="1"/>
          </p:cNvSpPr>
          <p:nvPr>
            <p:ph type="subTitle"/>
          </p:nvPr>
        </p:nvSpPr>
        <p:spPr>
          <a:xfrm>
            <a:off x="609480" y="1604520"/>
            <a:ext cx="10972080" cy="397728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49" name="PlaceHolder 2"/>
          <p:cNvSpPr>
            <a:spLocks noGrp="1"/>
          </p:cNvSpPr>
          <p:nvPr>
            <p:ph type="body"/>
          </p:nvPr>
        </p:nvSpPr>
        <p:spPr>
          <a:xfrm>
            <a:off x="609480" y="1604520"/>
            <a:ext cx="10972080" cy="397692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51" name="PlaceHolder 2"/>
          <p:cNvSpPr>
            <a:spLocks noGrp="1"/>
          </p:cNvSpPr>
          <p:nvPr>
            <p:ph type="body"/>
          </p:nvPr>
        </p:nvSpPr>
        <p:spPr>
          <a:xfrm>
            <a:off x="609480" y="1604520"/>
            <a:ext cx="5354280" cy="3976920"/>
          </a:xfrm>
          <a:prstGeom prst="rect">
            <a:avLst/>
          </a:prstGeom>
        </p:spPr>
        <p:txBody>
          <a:bodyPr lIns="0" tIns="0" rIns="0" bIns="0"/>
          <a:lstStyle/>
          <a:p>
            <a:endParaRPr/>
          </a:p>
        </p:txBody>
      </p:sp>
      <p:sp>
        <p:nvSpPr>
          <p:cNvPr id="152" name="PlaceHolder 3"/>
          <p:cNvSpPr>
            <a:spLocks noGrp="1"/>
          </p:cNvSpPr>
          <p:nvPr>
            <p:ph type="body"/>
          </p:nvPr>
        </p:nvSpPr>
        <p:spPr>
          <a:xfrm>
            <a:off x="6231960" y="1604520"/>
            <a:ext cx="5354280" cy="397692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3"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4" name="PlaceHolder 1"/>
          <p:cNvSpPr>
            <a:spLocks noGrp="1"/>
          </p:cNvSpPr>
          <p:nvPr>
            <p:ph type="subTitle"/>
          </p:nvPr>
        </p:nvSpPr>
        <p:spPr>
          <a:xfrm>
            <a:off x="609480" y="273600"/>
            <a:ext cx="10971720" cy="53082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56"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57" name="PlaceHolder 3"/>
          <p:cNvSpPr>
            <a:spLocks noGrp="1"/>
          </p:cNvSpPr>
          <p:nvPr>
            <p:ph type="body"/>
          </p:nvPr>
        </p:nvSpPr>
        <p:spPr>
          <a:xfrm>
            <a:off x="609480" y="3682080"/>
            <a:ext cx="5354280" cy="1896840"/>
          </a:xfrm>
          <a:prstGeom prst="rect">
            <a:avLst/>
          </a:prstGeom>
        </p:spPr>
        <p:txBody>
          <a:bodyPr lIns="0" tIns="0" rIns="0" bIns="0"/>
          <a:lstStyle/>
          <a:p>
            <a:endParaRPr/>
          </a:p>
        </p:txBody>
      </p:sp>
      <p:sp>
        <p:nvSpPr>
          <p:cNvPr id="158" name="PlaceHolder 4"/>
          <p:cNvSpPr>
            <a:spLocks noGrp="1"/>
          </p:cNvSpPr>
          <p:nvPr>
            <p:ph type="body"/>
          </p:nvPr>
        </p:nvSpPr>
        <p:spPr>
          <a:xfrm>
            <a:off x="6231960" y="1604520"/>
            <a:ext cx="5354280" cy="397692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60" name="PlaceHolder 2"/>
          <p:cNvSpPr>
            <a:spLocks noGrp="1"/>
          </p:cNvSpPr>
          <p:nvPr>
            <p:ph type="body"/>
          </p:nvPr>
        </p:nvSpPr>
        <p:spPr>
          <a:xfrm>
            <a:off x="609480" y="1604520"/>
            <a:ext cx="5354280" cy="3976920"/>
          </a:xfrm>
          <a:prstGeom prst="rect">
            <a:avLst/>
          </a:prstGeom>
        </p:spPr>
        <p:txBody>
          <a:bodyPr lIns="0" tIns="0" rIns="0" bIns="0"/>
          <a:lstStyle/>
          <a:p>
            <a:endParaRPr/>
          </a:p>
        </p:txBody>
      </p:sp>
      <p:sp>
        <p:nvSpPr>
          <p:cNvPr id="161"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62" name="PlaceHolder 4"/>
          <p:cNvSpPr>
            <a:spLocks noGrp="1"/>
          </p:cNvSpPr>
          <p:nvPr>
            <p:ph type="body"/>
          </p:nvPr>
        </p:nvSpPr>
        <p:spPr>
          <a:xfrm>
            <a:off x="6231960" y="3682080"/>
            <a:ext cx="535428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64"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65"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66" name="PlaceHolder 4"/>
          <p:cNvSpPr>
            <a:spLocks noGrp="1"/>
          </p:cNvSpPr>
          <p:nvPr>
            <p:ph type="body"/>
          </p:nvPr>
        </p:nvSpPr>
        <p:spPr>
          <a:xfrm>
            <a:off x="609480" y="3682080"/>
            <a:ext cx="1097208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a:latin typeface="Arial"/>
              </a:rPr>
              <a:t>Click to edit the title text format</a:t>
            </a:r>
            <a:endParaRPr/>
          </a:p>
        </p:txBody>
      </p:sp>
      <p:sp>
        <p:nvSpPr>
          <p:cNvPr id="145" name="PlaceHolder 2"/>
          <p:cNvSpPr>
            <a:spLocks noGrp="1"/>
          </p:cNvSpPr>
          <p:nvPr>
            <p:ph type="body"/>
          </p:nvPr>
        </p:nvSpPr>
        <p:spPr>
          <a:xfrm>
            <a:off x="609480" y="1604520"/>
            <a:ext cx="10972440" cy="3977280"/>
          </a:xfrm>
          <a:prstGeom prst="rect">
            <a:avLst/>
          </a:prstGeom>
        </p:spPr>
        <p:txBody>
          <a:bodyPr lIns="0" tIns="0" rIns="0" bIns="0"/>
          <a:lstStyle/>
          <a:p>
            <a:pPr>
              <a:buSzPct val="45000"/>
              <a:buFont typeface="StarSymbol"/>
              <a:buChar char=""/>
            </a:pPr>
            <a:r>
              <a:rPr lang="en-GB" sz="3200">
                <a:latin typeface="Arial"/>
              </a:rPr>
              <a:t>Click to edit the outline text format</a:t>
            </a:r>
            <a:endParaRPr/>
          </a:p>
          <a:p>
            <a:pPr lvl="1">
              <a:buSzPct val="75000"/>
              <a:buFont typeface="StarSymbol"/>
              <a:buChar char=""/>
            </a:pPr>
            <a:r>
              <a:rPr lang="en-GB" sz="2800">
                <a:latin typeface="Arial"/>
              </a:rPr>
              <a:t>Second Outline Level</a:t>
            </a:r>
            <a:endParaRPr/>
          </a:p>
          <a:p>
            <a:pPr lvl="2">
              <a:buSzPct val="45000"/>
              <a:buFont typeface="StarSymbol"/>
              <a:buChar char=""/>
            </a:pPr>
            <a:r>
              <a:rPr lang="en-GB" sz="2400">
                <a:latin typeface="Arial"/>
              </a:rPr>
              <a:t>Third Outline Level</a:t>
            </a:r>
            <a:endParaRPr/>
          </a:p>
          <a:p>
            <a:pPr lvl="3">
              <a:buSzPct val="75000"/>
              <a:buFont typeface="StarSymbol"/>
              <a:buChar char=""/>
            </a:pPr>
            <a:r>
              <a:rPr lang="en-GB" sz="2000">
                <a:latin typeface="Arial"/>
              </a:rPr>
              <a:t>Fourth Outline Level</a:t>
            </a:r>
            <a:endParaRPr/>
          </a:p>
          <a:p>
            <a:pPr lvl="4">
              <a:buSzPct val="45000"/>
              <a:buFont typeface="StarSymbol"/>
              <a:buChar char=""/>
            </a:pPr>
            <a:r>
              <a:rPr lang="en-GB" sz="2000">
                <a:latin typeface="Arial"/>
              </a:rPr>
              <a:t>Fifth Outline Level</a:t>
            </a:r>
            <a:endParaRPr/>
          </a:p>
          <a:p>
            <a:pPr lvl="5">
              <a:buSzPct val="45000"/>
              <a:buFont typeface="StarSymbol"/>
              <a:buChar char=""/>
            </a:pPr>
            <a:r>
              <a:rPr lang="en-GB" sz="2000">
                <a:latin typeface="Arial"/>
              </a:rPr>
              <a:t>Sixth Outline Level</a:t>
            </a:r>
            <a:endParaRPr/>
          </a:p>
          <a:p>
            <a:pPr lvl="6">
              <a:buSzPct val="45000"/>
              <a:buFont typeface="StarSymbol"/>
              <a:buChar char=""/>
            </a:pPr>
            <a:r>
              <a:rPr lang="en-GB"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27" r:id="rId13"/>
    <p:sldLayoutId id="2147483728" r:id="rId14"/>
    <p:sldLayoutId id="2147483734" r:id="rId15"/>
    <p:sldLayoutId id="2147483735" r:id="rId16"/>
    <p:sldLayoutId id="214748373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olargsm.com/publications/" TargetMode="External"/><Relationship Id="rId2" Type="http://schemas.openxmlformats.org/officeDocument/2006/relationships/hyperlink" Target="https://solargsm.com/solar-activity/" TargetMode="External"/><Relationship Id="rId1" Type="http://schemas.openxmlformats.org/officeDocument/2006/relationships/slideLayout" Target="../slideLayouts/slideLayout14.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Homeric_Minimum" TargetMode="External"/><Relationship Id="rId7" Type="http://schemas.openxmlformats.org/officeDocument/2006/relationships/hyperlink" Target="https://en.wikipedia.org/wiki/Dalton_Minimum" TargetMode="External"/><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hyperlink" Target="https://en.wikipedia.org/wiki/Maunder_Minimum" TargetMode="External"/><Relationship Id="rId5" Type="http://schemas.openxmlformats.org/officeDocument/2006/relationships/hyperlink" Target="https://en.wikipedia.org/wiki/Sp%C3%B6rer_Minimum" TargetMode="External"/><Relationship Id="rId4" Type="http://schemas.openxmlformats.org/officeDocument/2006/relationships/hyperlink" Target="https://en.wikipedia.org/wiki/Solar_cycle#cite_note-SedimentStudy-13"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hyperlink" Target="https://www.nature.com/articles/srep15689"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olargsm.com/solar-activity/"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xml"/><Relationship Id="rId4" Type="http://schemas.openxmlformats.org/officeDocument/2006/relationships/image" Target="../media/image40.tiff"/></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image" Target="../media/image720.png"/><Relationship Id="rId1" Type="http://schemas.openxmlformats.org/officeDocument/2006/relationships/slideLayout" Target="../slideLayouts/slideLayout2.xml"/><Relationship Id="rId6" Type="http://schemas.openxmlformats.org/officeDocument/2006/relationships/image" Target="../media/image760.png"/><Relationship Id="rId5" Type="http://schemas.openxmlformats.org/officeDocument/2006/relationships/image" Target="../media/image750.png"/><Relationship Id="rId4" Type="http://schemas.openxmlformats.org/officeDocument/2006/relationships/image" Target="../media/image740.png"/><Relationship Id="rId9" Type="http://schemas.openxmlformats.org/officeDocument/2006/relationships/image" Target="../media/image790.png"/></Relationships>
</file>

<file path=ppt/slides/_rels/slide27.xml.rels><?xml version="1.0" encoding="UTF-8" standalone="yes"?>
<Relationships xmlns="http://schemas.openxmlformats.org/package/2006/relationships"><Relationship Id="rId8" Type="http://schemas.openxmlformats.org/officeDocument/2006/relationships/hyperlink" Target="https://www.intechopen.com/online-first/millennial-oscillations-of-solar-irradiance-and-magnetic-field-in-600-2600" TargetMode="External"/><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5" Type="http://schemas.openxmlformats.org/officeDocument/2006/relationships/hyperlink" Target="https://www.scirp.org/journal/paperinformation.aspx?paperid=124007" TargetMode="External"/><Relationship Id="rId4" Type="http://schemas.openxmlformats.org/officeDocument/2006/relationships/hyperlink" Target="https://arxiv.org/pdf/2008.00439.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hyperlink" Target="https://www.scirp.org/journal/paperinformation.aspx?paperid=124007" TargetMode="External"/><Relationship Id="rId4" Type="http://schemas.openxmlformats.org/officeDocument/2006/relationships/image" Target="../media/image68.emf"/></Relationships>
</file>

<file path=ppt/slides/_rels/slide33.xml.rels><?xml version="1.0" encoding="UTF-8" standalone="yes"?>
<Relationships xmlns="http://schemas.openxmlformats.org/package/2006/relationships"><Relationship Id="rId8" Type="http://schemas.openxmlformats.org/officeDocument/2006/relationships/image" Target="../media/image970.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intechopen.com/online-first/millennial-oscillations-of-solar-irradiance-and-magnetic-field-in-600-2600" TargetMode="Externa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5.xml"/><Relationship Id="rId4" Type="http://schemas.openxmlformats.org/officeDocument/2006/relationships/hyperlink" Target="https://arxiv.org/pdf/2008.00439.pdf,Zharkov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s://www.nature.com/articles/srep15689" TargetMode="External"/><Relationship Id="rId1" Type="http://schemas.openxmlformats.org/officeDocument/2006/relationships/slideLayout" Target="../slideLayouts/slideLayout13.xml"/><Relationship Id="rId4" Type="http://schemas.openxmlformats.org/officeDocument/2006/relationships/hyperlink" Target="https://solargsm.com/solar-activity/"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ww.nature.com/articles/srep15689" TargetMode="External"/><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3.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s://www.nature.com/articles/srep15689" TargetMode="External"/><Relationship Id="rId1" Type="http://schemas.openxmlformats.org/officeDocument/2006/relationships/slideLayout" Target="../slideLayouts/slideLayout13.xml"/><Relationship Id="rId4" Type="http://schemas.openxmlformats.org/officeDocument/2006/relationships/hyperlink" Target="https://solargsm.com/solar-activi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D6C6-1DA2-BC48-BDEB-3B9C93234B52}"/>
              </a:ext>
            </a:extLst>
          </p:cNvPr>
          <p:cNvSpPr>
            <a:spLocks noGrp="1"/>
          </p:cNvSpPr>
          <p:nvPr>
            <p:ph type="ctrTitle"/>
          </p:nvPr>
        </p:nvSpPr>
        <p:spPr>
          <a:xfrm>
            <a:off x="733330" y="1363959"/>
            <a:ext cx="10242740" cy="2262781"/>
          </a:xfrm>
        </p:spPr>
        <p:txBody>
          <a:bodyPr>
            <a:normAutofit/>
          </a:bodyPr>
          <a:lstStyle/>
          <a:p>
            <a:pPr algn="ctr"/>
            <a:r>
              <a:rPr lang="en-GB" sz="4000" b="1" dirty="0">
                <a:solidFill>
                  <a:srgbClr val="FF0000"/>
                </a:solidFill>
                <a:effectLst/>
                <a:latin typeface="TimesNewRomanPSMT"/>
              </a:rPr>
              <a:t>Periods of solar activity and orbital asymmetry of solar radiation deposition into the terrestrial atmosphere </a:t>
            </a:r>
            <a:br>
              <a:rPr lang="en-GB" dirty="0">
                <a:solidFill>
                  <a:srgbClr val="C00000"/>
                </a:solidFill>
              </a:rPr>
            </a:br>
            <a:endParaRPr lang="en-GB" sz="4000" dirty="0">
              <a:solidFill>
                <a:srgbClr val="222EF4"/>
              </a:solidFill>
              <a:effectLst/>
            </a:endParaRPr>
          </a:p>
        </p:txBody>
      </p:sp>
      <p:sp>
        <p:nvSpPr>
          <p:cNvPr id="6" name="Rectangle 5">
            <a:extLst>
              <a:ext uri="{FF2B5EF4-FFF2-40B4-BE49-F238E27FC236}">
                <a16:creationId xmlns:a16="http://schemas.microsoft.com/office/drawing/2014/main" id="{903A7B16-6AF8-AD46-B100-F916F517BA0E}"/>
              </a:ext>
            </a:extLst>
          </p:cNvPr>
          <p:cNvSpPr/>
          <p:nvPr/>
        </p:nvSpPr>
        <p:spPr>
          <a:xfrm>
            <a:off x="1789283" y="3736826"/>
            <a:ext cx="10369296" cy="4062651"/>
          </a:xfrm>
          <a:prstGeom prst="rect">
            <a:avLst/>
          </a:prstGeom>
        </p:spPr>
        <p:txBody>
          <a:bodyPr wrap="square">
            <a:spAutoFit/>
          </a:bodyPr>
          <a:lstStyle/>
          <a:p>
            <a:pPr algn="ctr">
              <a:spcBef>
                <a:spcPct val="50000"/>
              </a:spcBef>
            </a:pPr>
            <a:r>
              <a:rPr lang="en-US" sz="2800" dirty="0">
                <a:solidFill>
                  <a:srgbClr val="C00000"/>
                </a:solidFill>
              </a:rPr>
              <a:t>V. Zharkova</a:t>
            </a:r>
            <a:r>
              <a:rPr lang="en-US" sz="2800" baseline="30000" dirty="0">
                <a:solidFill>
                  <a:srgbClr val="C00000"/>
                </a:solidFill>
              </a:rPr>
              <a:t>1,2</a:t>
            </a:r>
            <a:r>
              <a:rPr lang="en-US" sz="2800" dirty="0">
                <a:solidFill>
                  <a:srgbClr val="C00000"/>
                </a:solidFill>
              </a:rPr>
              <a:t>, I.Vasilieva</a:t>
            </a:r>
            <a:r>
              <a:rPr lang="en-US" sz="2800" baseline="30000" dirty="0">
                <a:solidFill>
                  <a:srgbClr val="C00000"/>
                </a:solidFill>
              </a:rPr>
              <a:t>2,3</a:t>
            </a:r>
            <a:r>
              <a:rPr lang="en-US" sz="2800" dirty="0">
                <a:solidFill>
                  <a:srgbClr val="C00000"/>
                </a:solidFill>
              </a:rPr>
              <a:t>, S.Shepherd</a:t>
            </a:r>
            <a:r>
              <a:rPr lang="en-US" sz="2800" baseline="30000" dirty="0">
                <a:solidFill>
                  <a:srgbClr val="C00000"/>
                </a:solidFill>
              </a:rPr>
              <a:t>4</a:t>
            </a:r>
            <a:r>
              <a:rPr lang="en-US" sz="2800" dirty="0">
                <a:solidFill>
                  <a:srgbClr val="C00000"/>
                </a:solidFill>
              </a:rPr>
              <a:t> and E.Popova</a:t>
            </a:r>
            <a:r>
              <a:rPr lang="en-US" sz="2800" baseline="30000" dirty="0">
                <a:solidFill>
                  <a:srgbClr val="C00000"/>
                </a:solidFill>
              </a:rPr>
              <a:t>2,5</a:t>
            </a:r>
            <a:r>
              <a:rPr lang="en-US" sz="2800" dirty="0">
                <a:solidFill>
                  <a:srgbClr val="C00000"/>
                </a:solidFill>
              </a:rPr>
              <a:t> </a:t>
            </a:r>
          </a:p>
          <a:p>
            <a:endParaRPr lang="en-US" dirty="0">
              <a:solidFill>
                <a:srgbClr val="0070C0"/>
              </a:solidFill>
            </a:endParaRPr>
          </a:p>
          <a:p>
            <a:r>
              <a:rPr lang="en-US" dirty="0">
                <a:solidFill>
                  <a:srgbClr val="0070C0"/>
                </a:solidFill>
              </a:rPr>
              <a:t>1 – MPEE, University of </a:t>
            </a:r>
            <a:r>
              <a:rPr lang="en-US" dirty="0" err="1">
                <a:solidFill>
                  <a:srgbClr val="0070C0"/>
                </a:solidFill>
              </a:rPr>
              <a:t>Northumbria</a:t>
            </a:r>
            <a:r>
              <a:rPr lang="en-US" dirty="0">
                <a:solidFill>
                  <a:srgbClr val="0070C0"/>
                </a:solidFill>
              </a:rPr>
              <a:t>, Newcastle upon Tyne, UK</a:t>
            </a:r>
          </a:p>
          <a:p>
            <a:r>
              <a:rPr lang="en-US" dirty="0">
                <a:solidFill>
                  <a:srgbClr val="0070C0"/>
                </a:solidFill>
              </a:rPr>
              <a:t>2 - ZVS Research Enterprise Ltd., London, UK</a:t>
            </a:r>
          </a:p>
          <a:p>
            <a:r>
              <a:rPr lang="en-US" dirty="0">
                <a:solidFill>
                  <a:schemeClr val="tx2">
                    <a:lumMod val="60000"/>
                    <a:lumOff val="40000"/>
                  </a:schemeClr>
                </a:solidFill>
              </a:rPr>
              <a:t>3 – Solar Physics Dept., </a:t>
            </a:r>
            <a:r>
              <a:rPr lang="en-GB" dirty="0">
                <a:solidFill>
                  <a:schemeClr val="tx2">
                    <a:lumMod val="60000"/>
                    <a:lumOff val="40000"/>
                  </a:schemeClr>
                </a:solidFill>
                <a:effectLst/>
                <a:latin typeface="Helvetica" pitchFamily="2" charset="0"/>
              </a:rPr>
              <a:t>Main Astronomical Observatory, Kyiv,  Ukraine</a:t>
            </a:r>
          </a:p>
          <a:p>
            <a:r>
              <a:rPr lang="en-GB" dirty="0">
                <a:solidFill>
                  <a:schemeClr val="tx2">
                    <a:lumMod val="60000"/>
                    <a:lumOff val="40000"/>
                  </a:schemeClr>
                </a:solidFill>
                <a:latin typeface="Helvetica" pitchFamily="2" charset="0"/>
              </a:rPr>
              <a:t>4 - </a:t>
            </a:r>
            <a:r>
              <a:rPr lang="en-GB" dirty="0">
                <a:solidFill>
                  <a:schemeClr val="tx2">
                    <a:lumMod val="60000"/>
                    <a:lumOff val="40000"/>
                  </a:schemeClr>
                </a:solidFill>
                <a:effectLst/>
                <a:latin typeface="Helvetica" pitchFamily="2" charset="0"/>
              </a:rPr>
              <a:t>PRIMAL Research Group, Sorbonne </a:t>
            </a:r>
            <a:r>
              <a:rPr lang="en-GB" dirty="0" err="1">
                <a:solidFill>
                  <a:schemeClr val="tx2">
                    <a:lumMod val="60000"/>
                    <a:lumOff val="40000"/>
                  </a:schemeClr>
                </a:solidFill>
                <a:effectLst/>
                <a:latin typeface="Helvetica" pitchFamily="2" charset="0"/>
              </a:rPr>
              <a:t>Universite</a:t>
            </a:r>
            <a:r>
              <a:rPr lang="en-GB" dirty="0">
                <a:solidFill>
                  <a:schemeClr val="tx2">
                    <a:lumMod val="60000"/>
                    <a:lumOff val="40000"/>
                  </a:schemeClr>
                </a:solidFill>
                <a:effectLst/>
                <a:latin typeface="Helvetica" pitchFamily="2" charset="0"/>
              </a:rPr>
              <a:t>, Paris,  France</a:t>
            </a:r>
          </a:p>
          <a:p>
            <a:r>
              <a:rPr lang="en-GB" dirty="0">
                <a:solidFill>
                  <a:schemeClr val="tx2">
                    <a:lumMod val="60000"/>
                    <a:lumOff val="40000"/>
                  </a:schemeClr>
                </a:solidFill>
                <a:effectLst/>
                <a:latin typeface="Helvetica" pitchFamily="2" charset="0"/>
              </a:rPr>
              <a:t>5 - Centro de </a:t>
            </a:r>
            <a:r>
              <a:rPr lang="en-GB" dirty="0" err="1">
                <a:solidFill>
                  <a:schemeClr val="tx2">
                    <a:lumMod val="60000"/>
                    <a:lumOff val="40000"/>
                  </a:schemeClr>
                </a:solidFill>
                <a:effectLst/>
                <a:latin typeface="Helvetica" pitchFamily="2" charset="0"/>
              </a:rPr>
              <a:t>Investigación</a:t>
            </a:r>
            <a:r>
              <a:rPr lang="en-GB" dirty="0">
                <a:solidFill>
                  <a:schemeClr val="tx2">
                    <a:lumMod val="60000"/>
                    <a:lumOff val="40000"/>
                  </a:schemeClr>
                </a:solidFill>
                <a:effectLst/>
                <a:latin typeface="Helvetica" pitchFamily="2" charset="0"/>
              </a:rPr>
              <a:t> </a:t>
            </a:r>
            <a:r>
              <a:rPr lang="en-GB" dirty="0" err="1">
                <a:solidFill>
                  <a:schemeClr val="tx2">
                    <a:lumMod val="60000"/>
                    <a:lumOff val="40000"/>
                  </a:schemeClr>
                </a:solidFill>
                <a:effectLst/>
                <a:latin typeface="Helvetica" pitchFamily="2" charset="0"/>
              </a:rPr>
              <a:t>en</a:t>
            </a:r>
            <a:r>
              <a:rPr lang="en-GB" dirty="0">
                <a:solidFill>
                  <a:schemeClr val="tx2">
                    <a:lumMod val="60000"/>
                    <a:lumOff val="40000"/>
                  </a:schemeClr>
                </a:solidFill>
                <a:effectLst/>
                <a:latin typeface="Helvetica" pitchFamily="2" charset="0"/>
              </a:rPr>
              <a:t> </a:t>
            </a:r>
            <a:r>
              <a:rPr lang="en-GB" dirty="0" err="1">
                <a:solidFill>
                  <a:schemeClr val="tx2">
                    <a:lumMod val="60000"/>
                    <a:lumOff val="40000"/>
                  </a:schemeClr>
                </a:solidFill>
                <a:effectLst/>
                <a:latin typeface="Helvetica" pitchFamily="2" charset="0"/>
              </a:rPr>
              <a:t>Astronomía</a:t>
            </a:r>
            <a:r>
              <a:rPr lang="en-GB" dirty="0">
                <a:solidFill>
                  <a:schemeClr val="tx2">
                    <a:lumMod val="60000"/>
                    <a:lumOff val="40000"/>
                  </a:schemeClr>
                </a:solidFill>
                <a:effectLst/>
                <a:latin typeface="Helvetica" pitchFamily="2" charset="0"/>
              </a:rPr>
              <a:t>, Universidad Bernardo O’Higgins, Santiago, Chile </a:t>
            </a:r>
          </a:p>
          <a:p>
            <a:endParaRPr lang="en-GB" sz="2000" dirty="0">
              <a:solidFill>
                <a:schemeClr val="tx2">
                  <a:lumMod val="60000"/>
                  <a:lumOff val="40000"/>
                </a:schemeClr>
              </a:solidFill>
              <a:effectLst/>
              <a:latin typeface="Helvetica" pitchFamily="2" charset="0"/>
            </a:endParaRPr>
          </a:p>
          <a:p>
            <a:endParaRPr lang="en-GB" sz="2000" dirty="0">
              <a:solidFill>
                <a:schemeClr val="tx2">
                  <a:lumMod val="60000"/>
                  <a:lumOff val="40000"/>
                </a:schemeClr>
              </a:solidFill>
              <a:latin typeface="Helvetica" pitchFamily="2" charset="0"/>
            </a:endParaRPr>
          </a:p>
          <a:p>
            <a:endParaRPr lang="en-GB" sz="2000" dirty="0">
              <a:solidFill>
                <a:schemeClr val="tx2">
                  <a:lumMod val="60000"/>
                  <a:lumOff val="40000"/>
                </a:schemeClr>
              </a:solidFill>
              <a:effectLst/>
              <a:latin typeface="Helvetica" pitchFamily="2" charset="0"/>
            </a:endParaRPr>
          </a:p>
          <a:p>
            <a:endParaRPr lang="en-US" sz="2000" dirty="0">
              <a:solidFill>
                <a:srgbClr val="0070C0"/>
              </a:solidFill>
            </a:endParaRPr>
          </a:p>
          <a:p>
            <a:pPr algn="ctr">
              <a:spcBef>
                <a:spcPct val="50000"/>
              </a:spcBef>
            </a:pPr>
            <a:endParaRPr lang="en-US" sz="2800" dirty="0">
              <a:solidFill>
                <a:srgbClr val="0070C0"/>
              </a:solidFill>
            </a:endParaRPr>
          </a:p>
        </p:txBody>
      </p:sp>
      <p:sp>
        <p:nvSpPr>
          <p:cNvPr id="4" name="Rectangle 3">
            <a:extLst>
              <a:ext uri="{FF2B5EF4-FFF2-40B4-BE49-F238E27FC236}">
                <a16:creationId xmlns:a16="http://schemas.microsoft.com/office/drawing/2014/main" id="{DEFB2431-41AF-8746-9D94-7E8D2DFBCA75}"/>
              </a:ext>
            </a:extLst>
          </p:cNvPr>
          <p:cNvSpPr/>
          <p:nvPr/>
        </p:nvSpPr>
        <p:spPr>
          <a:xfrm>
            <a:off x="3109691" y="3137286"/>
            <a:ext cx="5727850" cy="523220"/>
          </a:xfrm>
          <a:prstGeom prst="rect">
            <a:avLst/>
          </a:prstGeom>
        </p:spPr>
        <p:txBody>
          <a:bodyPr wrap="none">
            <a:spAutoFit/>
          </a:bodyPr>
          <a:lstStyle/>
          <a:p>
            <a:r>
              <a:rPr lang="en-US" sz="2800" dirty="0">
                <a:solidFill>
                  <a:srgbClr val="0000FF"/>
                </a:solidFill>
                <a:hlinkClick r:id="rId2">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2">
                  <a:extLst>
                    <a:ext uri="{A12FA001-AC4F-418D-AE19-62706E023703}">
                      <ahyp:hlinkClr xmlns:ahyp="http://schemas.microsoft.com/office/drawing/2018/hyperlinkcolor" val="tx"/>
                    </a:ext>
                  </a:extLst>
                </a:hlinkClick>
              </a:rPr>
              <a:t>/</a:t>
            </a:r>
            <a:r>
              <a:rPr lang="en-US" dirty="0">
                <a:solidFill>
                  <a:srgbClr val="0000FF"/>
                </a:solidFill>
              </a:rPr>
              <a:t> </a:t>
            </a:r>
            <a:endParaRPr lang="en-US" dirty="0"/>
          </a:p>
        </p:txBody>
      </p:sp>
      <p:sp>
        <p:nvSpPr>
          <p:cNvPr id="3" name="Rectangle 2">
            <a:extLst>
              <a:ext uri="{FF2B5EF4-FFF2-40B4-BE49-F238E27FC236}">
                <a16:creationId xmlns:a16="http://schemas.microsoft.com/office/drawing/2014/main" id="{F8948183-85A4-5D41-8D2F-56A1090C91A2}"/>
              </a:ext>
            </a:extLst>
          </p:cNvPr>
          <p:cNvSpPr/>
          <p:nvPr/>
        </p:nvSpPr>
        <p:spPr>
          <a:xfrm>
            <a:off x="33421" y="5935212"/>
            <a:ext cx="12806967" cy="830997"/>
          </a:xfrm>
          <a:prstGeom prst="rect">
            <a:avLst/>
          </a:prstGeom>
        </p:spPr>
        <p:txBody>
          <a:bodyPr wrap="square">
            <a:spAutoFit/>
          </a:bodyPr>
          <a:lstStyle/>
          <a:p>
            <a:pPr algn="ctr"/>
            <a:r>
              <a:rPr lang="en-GB" sz="2400" dirty="0">
                <a:solidFill>
                  <a:srgbClr val="0000FF"/>
                </a:solidFill>
                <a:hlinkClick r:id="rId3">
                  <a:extLst>
                    <a:ext uri="{A12FA001-AC4F-418D-AE19-62706E023703}">
                      <ahyp:hlinkClr xmlns:ahyp="http://schemas.microsoft.com/office/drawing/2018/hyperlinkcolor" val="tx"/>
                    </a:ext>
                  </a:extLst>
                </a:hlinkClick>
              </a:rPr>
              <a:t>https://www.scirp.org/journal/paperinformation.aspx?paperid=124007</a:t>
            </a:r>
          </a:p>
          <a:p>
            <a:pPr algn="ctr"/>
            <a:r>
              <a:rPr lang="en-GB" sz="2400" dirty="0">
                <a:solidFill>
                  <a:srgbClr val="C00000"/>
                </a:solidFill>
                <a:hlinkClick r:id="rId3">
                  <a:extLst>
                    <a:ext uri="{A12FA001-AC4F-418D-AE19-62706E023703}">
                      <ahyp:hlinkClr xmlns:ahyp="http://schemas.microsoft.com/office/drawing/2018/hyperlinkcolor" val="tx"/>
                    </a:ext>
                  </a:extLst>
                </a:hlinkClick>
              </a:rPr>
              <a:t>https://solargsm.com/publications/</a:t>
            </a:r>
            <a:r>
              <a:rPr lang="en-GB" sz="2400" dirty="0">
                <a:solidFill>
                  <a:srgbClr val="C00000"/>
                </a:solidFill>
              </a:rPr>
              <a:t> </a:t>
            </a:r>
            <a:endParaRPr lang="en-US" sz="2400" dirty="0">
              <a:solidFill>
                <a:srgbClr val="C00000"/>
              </a:solidFill>
            </a:endParaRPr>
          </a:p>
        </p:txBody>
      </p:sp>
      <p:pic>
        <p:nvPicPr>
          <p:cNvPr id="7" name="Picture 27">
            <a:extLst>
              <a:ext uri="{FF2B5EF4-FFF2-40B4-BE49-F238E27FC236}">
                <a16:creationId xmlns:a16="http://schemas.microsoft.com/office/drawing/2014/main" id="{8FE6CAD4-0746-1447-B842-8E9466221004}"/>
              </a:ext>
            </a:extLst>
          </p:cNvPr>
          <p:cNvPicPr/>
          <p:nvPr/>
        </p:nvPicPr>
        <p:blipFill>
          <a:blip r:embed="rId4"/>
          <a:stretch>
            <a:fillRect/>
          </a:stretch>
        </p:blipFill>
        <p:spPr>
          <a:xfrm>
            <a:off x="33421" y="90207"/>
            <a:ext cx="2618280" cy="1004760"/>
          </a:xfrm>
          <a:prstGeom prst="rect">
            <a:avLst/>
          </a:prstGeom>
          <a:ln>
            <a:noFill/>
          </a:ln>
        </p:spPr>
      </p:pic>
      <p:pic>
        <p:nvPicPr>
          <p:cNvPr id="9" name="Picture 8" descr="A picture containing text, sign&#10;&#10;Description automatically generated">
            <a:extLst>
              <a:ext uri="{FF2B5EF4-FFF2-40B4-BE49-F238E27FC236}">
                <a16:creationId xmlns:a16="http://schemas.microsoft.com/office/drawing/2014/main" id="{3E99E4C7-1307-6487-805C-4CDE94549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700" y="-10113"/>
            <a:ext cx="1604879" cy="1263986"/>
          </a:xfrm>
          <a:prstGeom prst="rect">
            <a:avLst/>
          </a:prstGeom>
        </p:spPr>
      </p:pic>
    </p:spTree>
    <p:extLst>
      <p:ext uri="{BB962C8B-B14F-4D97-AF65-F5344CB8AC3E}">
        <p14:creationId xmlns:p14="http://schemas.microsoft.com/office/powerpoint/2010/main" val="218736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1" y="0"/>
            <a:ext cx="9959026" cy="1224136"/>
          </a:xfrm>
        </p:spPr>
        <p:txBody>
          <a:bodyPr>
            <a:noAutofit/>
          </a:bodyPr>
          <a:lstStyle/>
          <a:p>
            <a:r>
              <a:rPr lang="en-US" sz="3200" dirty="0">
                <a:solidFill>
                  <a:srgbClr val="C00000"/>
                </a:solidFill>
              </a:rPr>
              <a:t>Double dynamo summary curve for 3000 years (</a:t>
            </a:r>
            <a:r>
              <a:rPr lang="en-US" sz="3200" dirty="0">
                <a:solidFill>
                  <a:srgbClr val="222EF4"/>
                </a:solidFill>
              </a:rPr>
              <a:t>blue</a:t>
            </a:r>
            <a:r>
              <a:rPr lang="en-US" sz="3200" dirty="0">
                <a:solidFill>
                  <a:srgbClr val="C00000"/>
                </a:solidFill>
              </a:rPr>
              <a:t>) versus the s/s curve by Solanki et al. 2004 (</a:t>
            </a:r>
            <a:r>
              <a:rPr lang="en-US" sz="3200" dirty="0">
                <a:solidFill>
                  <a:srgbClr val="FF0000"/>
                </a:solidFill>
              </a:rPr>
              <a:t>red</a:t>
            </a:r>
            <a:r>
              <a:rPr lang="en-US" sz="3200" dirty="0">
                <a:solidFill>
                  <a:srgbClr val="C00000"/>
                </a:solidFill>
              </a:rPr>
              <a:t>)</a:t>
            </a:r>
          </a:p>
        </p:txBody>
      </p:sp>
      <p:sp>
        <p:nvSpPr>
          <p:cNvPr id="4" name="Footer Placeholder 3"/>
          <p:cNvSpPr>
            <a:spLocks noGrp="1"/>
          </p:cNvSpPr>
          <p:nvPr>
            <p:ph type="ftr" sz="quarter" idx="11"/>
          </p:nvPr>
        </p:nvSpPr>
        <p:spPr/>
        <p:txBody>
          <a:bodyPr/>
          <a:lstStyle/>
          <a:p>
            <a:r>
              <a:rPr lang="en-US" dirty="0"/>
              <a:t> </a:t>
            </a:r>
            <a:endParaRPr lang="en-GB" dirty="0"/>
          </a:p>
        </p:txBody>
      </p:sp>
      <p:pic>
        <p:nvPicPr>
          <p:cNvPr id="5" name="Picture 4" descr="vz_3000_years_vs_us1.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57672" y="1966768"/>
            <a:ext cx="8964488" cy="4018002"/>
          </a:xfrm>
          <a:prstGeom prst="rect">
            <a:avLst/>
          </a:prstGeom>
          <a:solidFill>
            <a:srgbClr val="CCFFCC"/>
          </a:solidFill>
          <a:ln>
            <a:solidFill>
              <a:schemeClr val="tx2"/>
            </a:solidFill>
          </a:ln>
        </p:spPr>
      </p:pic>
      <p:sp>
        <p:nvSpPr>
          <p:cNvPr id="7" name="Isosceles Triangle 6"/>
          <p:cNvSpPr/>
          <p:nvPr/>
        </p:nvSpPr>
        <p:spPr bwMode="auto">
          <a:xfrm>
            <a:off x="9336360" y="1628800"/>
            <a:ext cx="1060704" cy="914400"/>
          </a:xfrm>
          <a:prstGeom prst="triangl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3" name="TextBox 2"/>
          <p:cNvSpPr txBox="1"/>
          <p:nvPr/>
        </p:nvSpPr>
        <p:spPr>
          <a:xfrm>
            <a:off x="3287688" y="6058162"/>
            <a:ext cx="5184576" cy="646331"/>
          </a:xfrm>
          <a:prstGeom prst="rect">
            <a:avLst/>
          </a:prstGeom>
          <a:noFill/>
        </p:spPr>
        <p:txBody>
          <a:bodyPr wrap="square" rtlCol="0">
            <a:spAutoFit/>
          </a:bodyPr>
          <a:lstStyle/>
          <a:p>
            <a:r>
              <a:rPr lang="en-US" dirty="0">
                <a:solidFill>
                  <a:srgbClr val="3366FF"/>
                </a:solidFill>
              </a:rPr>
              <a:t>Periods</a:t>
            </a:r>
            <a:r>
              <a:rPr lang="en-US" dirty="0"/>
              <a:t> – grand cycle: </a:t>
            </a:r>
            <a:r>
              <a:rPr lang="en-US" dirty="0">
                <a:solidFill>
                  <a:srgbClr val="0000FF"/>
                </a:solidFill>
              </a:rPr>
              <a:t>350-400 years and </a:t>
            </a:r>
            <a:r>
              <a:rPr lang="en-US" dirty="0"/>
              <a:t>super-grand cycle :</a:t>
            </a:r>
            <a:r>
              <a:rPr lang="en-US" dirty="0">
                <a:solidFill>
                  <a:srgbClr val="0000FF"/>
                </a:solidFill>
              </a:rPr>
              <a:t>2000-2100 years</a:t>
            </a:r>
          </a:p>
        </p:txBody>
      </p:sp>
      <p:sp>
        <p:nvSpPr>
          <p:cNvPr id="8" name="Donut 7"/>
          <p:cNvSpPr/>
          <p:nvPr/>
        </p:nvSpPr>
        <p:spPr bwMode="auto">
          <a:xfrm>
            <a:off x="7896200" y="4293096"/>
            <a:ext cx="914400" cy="649188"/>
          </a:xfrm>
          <a:prstGeom prst="donu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9" name="Frame 8"/>
          <p:cNvSpPr/>
          <p:nvPr/>
        </p:nvSpPr>
        <p:spPr bwMode="auto">
          <a:xfrm>
            <a:off x="8040216" y="4077072"/>
            <a:ext cx="1008112" cy="613470"/>
          </a:xfrm>
          <a:prstGeom prst="fram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0" name="Donut 9"/>
          <p:cNvSpPr/>
          <p:nvPr/>
        </p:nvSpPr>
        <p:spPr bwMode="auto">
          <a:xfrm>
            <a:off x="8184232" y="3861048"/>
            <a:ext cx="648072" cy="649188"/>
          </a:xfrm>
          <a:prstGeom prst="donu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1" name="Block Arc 10"/>
          <p:cNvSpPr/>
          <p:nvPr/>
        </p:nvSpPr>
        <p:spPr bwMode="auto">
          <a:xfrm>
            <a:off x="8112224" y="4221089"/>
            <a:ext cx="720080" cy="917079"/>
          </a:xfrm>
          <a:prstGeom prst="block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2" name="TextBox 11"/>
          <p:cNvSpPr txBox="1"/>
          <p:nvPr/>
        </p:nvSpPr>
        <p:spPr>
          <a:xfrm>
            <a:off x="5231904" y="1994356"/>
            <a:ext cx="4032448" cy="646331"/>
          </a:xfrm>
          <a:prstGeom prst="rect">
            <a:avLst/>
          </a:prstGeom>
          <a:noFill/>
        </p:spPr>
        <p:txBody>
          <a:bodyPr wrap="square" rtlCol="0">
            <a:spAutoFit/>
          </a:bodyPr>
          <a:lstStyle/>
          <a:p>
            <a:r>
              <a:rPr lang="en-US" dirty="0"/>
              <a:t>Sporer minimum in 1400-1600 in C</a:t>
            </a:r>
            <a:r>
              <a:rPr lang="en-US" baseline="30000" dirty="0"/>
              <a:t>14</a:t>
            </a:r>
            <a:r>
              <a:rPr lang="en-US" dirty="0"/>
              <a:t> is caused by s/n Vela Junior</a:t>
            </a:r>
          </a:p>
        </p:txBody>
      </p:sp>
      <p:sp>
        <p:nvSpPr>
          <p:cNvPr id="13" name="Down Arrow 12"/>
          <p:cNvSpPr/>
          <p:nvPr/>
        </p:nvSpPr>
        <p:spPr bwMode="auto">
          <a:xfrm>
            <a:off x="8400256" y="4293096"/>
            <a:ext cx="504056" cy="58668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4" name="Down Arrow 13"/>
          <p:cNvSpPr/>
          <p:nvPr/>
        </p:nvSpPr>
        <p:spPr bwMode="auto">
          <a:xfrm>
            <a:off x="8112224" y="6381328"/>
            <a:ext cx="916680" cy="61347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5" name="Down Arrow 14"/>
          <p:cNvSpPr/>
          <p:nvPr/>
        </p:nvSpPr>
        <p:spPr bwMode="auto">
          <a:xfrm>
            <a:off x="8616280" y="620688"/>
            <a:ext cx="864096" cy="61347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28" name="Rectangle 27">
            <a:extLst>
              <a:ext uri="{FF2B5EF4-FFF2-40B4-BE49-F238E27FC236}">
                <a16:creationId xmlns:a16="http://schemas.microsoft.com/office/drawing/2014/main" id="{B7DF6293-9C8B-AF44-A729-1C8FBD75F12B}"/>
              </a:ext>
            </a:extLst>
          </p:cNvPr>
          <p:cNvSpPr/>
          <p:nvPr/>
        </p:nvSpPr>
        <p:spPr>
          <a:xfrm>
            <a:off x="7536160" y="1067252"/>
            <a:ext cx="3121367" cy="369332"/>
          </a:xfrm>
          <a:prstGeom prst="rect">
            <a:avLst/>
          </a:prstGeom>
        </p:spPr>
        <p:txBody>
          <a:bodyPr wrap="none">
            <a:spAutoFit/>
          </a:bodyPr>
          <a:lstStyle/>
          <a:p>
            <a:r>
              <a:rPr lang="en-US" dirty="0"/>
              <a:t>Zharkova et al, 2015, 2018 </a:t>
            </a:r>
          </a:p>
        </p:txBody>
      </p:sp>
      <p:graphicFrame>
        <p:nvGraphicFramePr>
          <p:cNvPr id="6" name="Table 5">
            <a:extLst>
              <a:ext uri="{FF2B5EF4-FFF2-40B4-BE49-F238E27FC236}">
                <a16:creationId xmlns:a16="http://schemas.microsoft.com/office/drawing/2014/main" id="{8BD2C431-AE4A-7C47-824B-232603B2BE71}"/>
              </a:ext>
            </a:extLst>
          </p:cNvPr>
          <p:cNvGraphicFramePr>
            <a:graphicFrameLocks noGrp="1"/>
          </p:cNvGraphicFramePr>
          <p:nvPr/>
        </p:nvGraphicFramePr>
        <p:xfrm>
          <a:off x="1257672" y="-73715"/>
          <a:ext cx="10972800" cy="2834640"/>
        </p:xfrm>
        <a:graphic>
          <a:graphicData uri="http://schemas.openxmlformats.org/drawingml/2006/table">
            <a:tbl>
              <a:tblPr/>
              <a:tblGrid>
                <a:gridCol w="3657600">
                  <a:extLst>
                    <a:ext uri="{9D8B030D-6E8A-4147-A177-3AD203B41FA5}">
                      <a16:colId xmlns:a16="http://schemas.microsoft.com/office/drawing/2014/main" val="1978078930"/>
                    </a:ext>
                  </a:extLst>
                </a:gridCol>
                <a:gridCol w="3657600">
                  <a:extLst>
                    <a:ext uri="{9D8B030D-6E8A-4147-A177-3AD203B41FA5}">
                      <a16:colId xmlns:a16="http://schemas.microsoft.com/office/drawing/2014/main" val="2219241354"/>
                    </a:ext>
                  </a:extLst>
                </a:gridCol>
                <a:gridCol w="3657600">
                  <a:extLst>
                    <a:ext uri="{9D8B030D-6E8A-4147-A177-3AD203B41FA5}">
                      <a16:colId xmlns:a16="http://schemas.microsoft.com/office/drawing/2014/main" val="884277094"/>
                    </a:ext>
                  </a:extLst>
                </a:gridCol>
              </a:tblGrid>
              <a:tr h="0">
                <a:tc>
                  <a:txBody>
                    <a:bodyPr/>
                    <a:lstStyle/>
                    <a:p>
                      <a:br>
                        <a:rPr lang="en-GB" u="none" strike="noStrike" dirty="0">
                          <a:solidFill>
                            <a:srgbClr val="0B0080"/>
                          </a:solidFill>
                          <a:effectLst/>
                          <a:hlinkClick r:id="rId3" tooltip="Homeric Minimum"/>
                        </a:rPr>
                      </a:br>
                      <a:r>
                        <a:rPr lang="en-GB" u="none" strike="noStrike" dirty="0">
                          <a:solidFill>
                            <a:srgbClr val="0B0080"/>
                          </a:solidFill>
                          <a:effectLst/>
                          <a:hlinkClick r:id="rId3" tooltip="Homeric Minimum"/>
                        </a:rPr>
                        <a:t>Homeric minimum</a:t>
                      </a:r>
                      <a:r>
                        <a:rPr lang="en-GB" b="0" i="0" u="none" strike="noStrike" baseline="30000" dirty="0">
                          <a:solidFill>
                            <a:srgbClr val="0B0080"/>
                          </a:solidFill>
                          <a:effectLst/>
                          <a:hlinkClick r:id="rId4"/>
                        </a:rPr>
                        <a:t>[13]</a:t>
                      </a:r>
                      <a:endParaRPr lang="en-GB" dirty="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750 BCE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550 BCE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05760180"/>
                  </a:ext>
                </a:extLst>
              </a:tr>
              <a:tr h="0">
                <a:tc>
                  <a:txBody>
                    <a:bodyPr/>
                    <a:lstStyle/>
                    <a:p>
                      <a:r>
                        <a:rPr lang="en-GB">
                          <a:effectLst/>
                        </a:rPr>
                        <a:t>Oort minimum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dirty="0">
                          <a:effectLst/>
                        </a:rPr>
                        <a:t>1040 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1080 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71628563"/>
                  </a:ext>
                </a:extLst>
              </a:tr>
              <a:tr h="0">
                <a:tc>
                  <a:txBody>
                    <a:bodyPr/>
                    <a:lstStyle/>
                    <a:p>
                      <a:r>
                        <a:rPr lang="en-GB">
                          <a:effectLst/>
                        </a:rPr>
                        <a:t>Medieval maximum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06455000"/>
                  </a:ext>
                </a:extLst>
              </a:tr>
              <a:tr h="0">
                <a:tc>
                  <a:txBody>
                    <a:bodyPr/>
                    <a:lstStyle/>
                    <a:p>
                      <a:r>
                        <a:rPr lang="en-GB">
                          <a:effectLst/>
                        </a:rPr>
                        <a:t>Wolf minimum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1280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1350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068898089"/>
                  </a:ext>
                </a:extLst>
              </a:tr>
              <a:tr h="0">
                <a:tc>
                  <a:txBody>
                    <a:bodyPr/>
                    <a:lstStyle/>
                    <a:p>
                      <a:r>
                        <a:rPr lang="en-GB" u="none" strike="noStrike">
                          <a:solidFill>
                            <a:srgbClr val="0B0080"/>
                          </a:solidFill>
                          <a:effectLst/>
                          <a:hlinkClick r:id="rId5" tooltip="Spörer Minimum"/>
                        </a:rPr>
                        <a:t>Spörer Minimum</a:t>
                      </a:r>
                      <a:endParaRPr lang="en-GB">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1450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1550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412180538"/>
                  </a:ext>
                </a:extLst>
              </a:tr>
              <a:tr h="0">
                <a:tc>
                  <a:txBody>
                    <a:bodyPr/>
                    <a:lstStyle/>
                    <a:p>
                      <a:r>
                        <a:rPr lang="en-GB" u="none" strike="noStrike">
                          <a:solidFill>
                            <a:srgbClr val="0B0080"/>
                          </a:solidFill>
                          <a:effectLst/>
                          <a:hlinkClick r:id="rId6" tooltip="Maunder Minimum"/>
                        </a:rPr>
                        <a:t>Maunder Minimum</a:t>
                      </a:r>
                      <a:endParaRPr lang="en-GB">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1645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1715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53176946"/>
                  </a:ext>
                </a:extLst>
              </a:tr>
              <a:tr h="0">
                <a:tc>
                  <a:txBody>
                    <a:bodyPr/>
                    <a:lstStyle/>
                    <a:p>
                      <a:r>
                        <a:rPr lang="en-GB" u="none" strike="noStrike">
                          <a:solidFill>
                            <a:srgbClr val="0B0080"/>
                          </a:solidFill>
                          <a:effectLst/>
                          <a:hlinkClick r:id="rId7" tooltip="Dalton Minimum"/>
                        </a:rPr>
                        <a:t>Dalton Minimum</a:t>
                      </a:r>
                      <a:endParaRPr lang="en-GB">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1790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dirty="0">
                          <a:effectLst/>
                        </a:rPr>
                        <a:t>1820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246725099"/>
                  </a:ext>
                </a:extLst>
              </a:tr>
            </a:tbl>
          </a:graphicData>
        </a:graphic>
      </p:graphicFrame>
      <p:sp>
        <p:nvSpPr>
          <p:cNvPr id="16" name="TextBox 15">
            <a:extLst>
              <a:ext uri="{FF2B5EF4-FFF2-40B4-BE49-F238E27FC236}">
                <a16:creationId xmlns:a16="http://schemas.microsoft.com/office/drawing/2014/main" id="{C08DF168-6AA4-364D-9482-C2EC4DB8BC35}"/>
              </a:ext>
            </a:extLst>
          </p:cNvPr>
          <p:cNvSpPr txBox="1"/>
          <p:nvPr/>
        </p:nvSpPr>
        <p:spPr>
          <a:xfrm rot="16200000">
            <a:off x="8087018" y="3075350"/>
            <a:ext cx="1296144" cy="369332"/>
          </a:xfrm>
          <a:prstGeom prst="rect">
            <a:avLst/>
          </a:prstGeom>
          <a:noFill/>
        </p:spPr>
        <p:txBody>
          <a:bodyPr wrap="square" rtlCol="0">
            <a:spAutoFit/>
          </a:bodyPr>
          <a:lstStyle/>
          <a:p>
            <a:r>
              <a:rPr lang="en-US" dirty="0"/>
              <a:t>Maunder </a:t>
            </a:r>
          </a:p>
        </p:txBody>
      </p:sp>
      <p:sp>
        <p:nvSpPr>
          <p:cNvPr id="29" name="TextBox 28">
            <a:extLst>
              <a:ext uri="{FF2B5EF4-FFF2-40B4-BE49-F238E27FC236}">
                <a16:creationId xmlns:a16="http://schemas.microsoft.com/office/drawing/2014/main" id="{449A7C98-D360-8241-A9BB-000B2F7467CB}"/>
              </a:ext>
            </a:extLst>
          </p:cNvPr>
          <p:cNvSpPr txBox="1"/>
          <p:nvPr/>
        </p:nvSpPr>
        <p:spPr>
          <a:xfrm rot="16200000">
            <a:off x="7363817" y="3149840"/>
            <a:ext cx="695434" cy="369332"/>
          </a:xfrm>
          <a:prstGeom prst="rect">
            <a:avLst/>
          </a:prstGeom>
          <a:noFill/>
        </p:spPr>
        <p:txBody>
          <a:bodyPr wrap="square" rtlCol="0">
            <a:spAutoFit/>
          </a:bodyPr>
          <a:lstStyle/>
          <a:p>
            <a:r>
              <a:rPr lang="en-US" dirty="0"/>
              <a:t>Wolf</a:t>
            </a:r>
          </a:p>
        </p:txBody>
      </p:sp>
      <p:sp>
        <p:nvSpPr>
          <p:cNvPr id="30" name="TextBox 29">
            <a:extLst>
              <a:ext uri="{FF2B5EF4-FFF2-40B4-BE49-F238E27FC236}">
                <a16:creationId xmlns:a16="http://schemas.microsoft.com/office/drawing/2014/main" id="{EEFE3BCF-8CEE-D44E-8208-50EF328DE34E}"/>
              </a:ext>
            </a:extLst>
          </p:cNvPr>
          <p:cNvSpPr txBox="1"/>
          <p:nvPr/>
        </p:nvSpPr>
        <p:spPr>
          <a:xfrm rot="16200000">
            <a:off x="6539803" y="3198653"/>
            <a:ext cx="695434" cy="369332"/>
          </a:xfrm>
          <a:prstGeom prst="rect">
            <a:avLst/>
          </a:prstGeom>
          <a:noFill/>
        </p:spPr>
        <p:txBody>
          <a:bodyPr wrap="square" rtlCol="0">
            <a:spAutoFit/>
          </a:bodyPr>
          <a:lstStyle/>
          <a:p>
            <a:r>
              <a:rPr lang="en-US" dirty="0"/>
              <a:t>Oort</a:t>
            </a:r>
          </a:p>
        </p:txBody>
      </p:sp>
      <p:sp>
        <p:nvSpPr>
          <p:cNvPr id="31" name="TextBox 30">
            <a:extLst>
              <a:ext uri="{FF2B5EF4-FFF2-40B4-BE49-F238E27FC236}">
                <a16:creationId xmlns:a16="http://schemas.microsoft.com/office/drawing/2014/main" id="{BB00F4BF-7CA4-6C42-9B70-8486A22B3DC0}"/>
              </a:ext>
            </a:extLst>
          </p:cNvPr>
          <p:cNvSpPr txBox="1"/>
          <p:nvPr/>
        </p:nvSpPr>
        <p:spPr>
          <a:xfrm rot="16200000">
            <a:off x="1526138" y="3234332"/>
            <a:ext cx="1184777" cy="369332"/>
          </a:xfrm>
          <a:prstGeom prst="rect">
            <a:avLst/>
          </a:prstGeom>
          <a:noFill/>
        </p:spPr>
        <p:txBody>
          <a:bodyPr wrap="square" rtlCol="0">
            <a:spAutoFit/>
          </a:bodyPr>
          <a:lstStyle/>
          <a:p>
            <a:r>
              <a:rPr lang="en-US" dirty="0"/>
              <a:t>Homeric</a:t>
            </a:r>
          </a:p>
        </p:txBody>
      </p:sp>
    </p:spTree>
    <p:extLst>
      <p:ext uri="{BB962C8B-B14F-4D97-AF65-F5344CB8AC3E}">
        <p14:creationId xmlns:p14="http://schemas.microsoft.com/office/powerpoint/2010/main" val="6452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4" y="1265858"/>
            <a:ext cx="1152144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ooter Placeholder 3"/>
          <p:cNvSpPr>
            <a:spLocks noGrp="1"/>
          </p:cNvSpPr>
          <p:nvPr>
            <p:ph type="ftr" sz="quarter" idx="11"/>
          </p:nvPr>
        </p:nvSpPr>
        <p:spPr>
          <a:xfrm>
            <a:off x="1133342" y="6212160"/>
            <a:ext cx="9311424" cy="457200"/>
          </a:xfrm>
        </p:spPr>
        <p:txBody>
          <a:bodyPr/>
          <a:lstStyle/>
          <a:p>
            <a:r>
              <a:rPr lang="en-US" sz="2000" dirty="0">
                <a:solidFill>
                  <a:srgbClr val="0033CC"/>
                </a:solidFill>
              </a:rPr>
              <a:t>HMI </a:t>
            </a:r>
            <a:r>
              <a:rPr lang="en-US" sz="2000" dirty="0" err="1">
                <a:solidFill>
                  <a:srgbClr val="0033CC"/>
                </a:solidFill>
              </a:rPr>
              <a:t>helioseismic</a:t>
            </a:r>
            <a:r>
              <a:rPr lang="en-US" sz="2000" dirty="0">
                <a:solidFill>
                  <a:srgbClr val="0033CC"/>
                </a:solidFill>
              </a:rPr>
              <a:t> observation confirmed 2 layers in each hm - Zhao et al, 2013</a:t>
            </a:r>
          </a:p>
          <a:p>
            <a:endParaRPr lang="en-GB" dirty="0"/>
          </a:p>
        </p:txBody>
      </p:sp>
      <p:sp>
        <p:nvSpPr>
          <p:cNvPr id="2" name="Rectangle 1"/>
          <p:cNvSpPr/>
          <p:nvPr/>
        </p:nvSpPr>
        <p:spPr>
          <a:xfrm>
            <a:off x="585216" y="188640"/>
            <a:ext cx="11082528" cy="1077218"/>
          </a:xfrm>
          <a:prstGeom prst="rect">
            <a:avLst/>
          </a:prstGeom>
        </p:spPr>
        <p:txBody>
          <a:bodyPr wrap="square">
            <a:spAutoFit/>
          </a:bodyPr>
          <a:lstStyle/>
          <a:p>
            <a:pPr algn="ctr"/>
            <a:r>
              <a:rPr lang="en-US" dirty="0">
                <a:solidFill>
                  <a:srgbClr val="C00000"/>
                </a:solidFill>
              </a:rPr>
              <a:t> </a:t>
            </a:r>
            <a:r>
              <a:rPr lang="en-US" sz="3200" dirty="0">
                <a:solidFill>
                  <a:srgbClr val="C00000"/>
                </a:solidFill>
              </a:rPr>
              <a:t>2 layer dynamo model explaining some PCA features </a:t>
            </a:r>
          </a:p>
          <a:p>
            <a:pPr algn="ctr"/>
            <a:r>
              <a:rPr lang="en-US" sz="3200" dirty="0"/>
              <a:t>Zharkova et al, 2015, Popova et al, 2013</a:t>
            </a:r>
          </a:p>
        </p:txBody>
      </p:sp>
    </p:spTree>
    <p:extLst>
      <p:ext uri="{BB962C8B-B14F-4D97-AF65-F5344CB8AC3E}">
        <p14:creationId xmlns:p14="http://schemas.microsoft.com/office/powerpoint/2010/main" val="3858145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6078" y="332657"/>
            <a:ext cx="9432390" cy="1138773"/>
          </a:xfrm>
          <a:prstGeom prst="rect">
            <a:avLst/>
          </a:prstGeom>
          <a:noFill/>
        </p:spPr>
        <p:txBody>
          <a:bodyPr wrap="none" rtlCol="0">
            <a:spAutoFit/>
          </a:bodyPr>
          <a:lstStyle/>
          <a:p>
            <a:r>
              <a:rPr lang="en-GB" sz="3400" dirty="0">
                <a:solidFill>
                  <a:schemeClr val="tx2"/>
                </a:solidFill>
              </a:rPr>
              <a:t>Summary dynamo wave </a:t>
            </a:r>
          </a:p>
          <a:p>
            <a:r>
              <a:rPr lang="en-GB" sz="3400" dirty="0">
                <a:solidFill>
                  <a:schemeClr val="tx2"/>
                </a:solidFill>
              </a:rPr>
              <a:t>on the millennium scale </a:t>
            </a:r>
            <a:r>
              <a:rPr lang="en-GB" sz="2000" dirty="0">
                <a:solidFill>
                  <a:schemeClr val="tx2"/>
                </a:solidFill>
              </a:rPr>
              <a:t>(</a:t>
            </a:r>
            <a:r>
              <a:rPr lang="en-GB" sz="2000" dirty="0" err="1">
                <a:solidFill>
                  <a:schemeClr val="tx2"/>
                </a:solidFill>
              </a:rPr>
              <a:t>Zharkova</a:t>
            </a:r>
            <a:r>
              <a:rPr lang="en-GB" sz="2000" dirty="0">
                <a:solidFill>
                  <a:schemeClr val="tx2"/>
                </a:solidFill>
              </a:rPr>
              <a:t> et al, 2015, Nature SR)</a:t>
            </a:r>
            <a:r>
              <a:rPr lang="en-US" sz="2000" dirty="0">
                <a:solidFill>
                  <a:schemeClr val="tx2"/>
                </a:solidFill>
              </a:rPr>
              <a:t>  </a:t>
            </a:r>
            <a:endParaRPr lang="ru-RU" sz="2000" dirty="0">
              <a:solidFill>
                <a:schemeClr val="tx2"/>
              </a:solidFill>
            </a:endParaRPr>
          </a:p>
        </p:txBody>
      </p:sp>
      <p:sp>
        <p:nvSpPr>
          <p:cNvPr id="8" name="Footer Placeholder 3"/>
          <p:cNvSpPr txBox="1">
            <a:spLocks/>
          </p:cNvSpPr>
          <p:nvPr/>
        </p:nvSpPr>
        <p:spPr bwMode="auto">
          <a:xfrm>
            <a:off x="4727848" y="637264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endParaRPr lang="en-GB" dirty="0"/>
          </a:p>
        </p:txBody>
      </p:sp>
      <p:pic>
        <p:nvPicPr>
          <p:cNvPr id="4" name="Picture 3" descr="fig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1" y="461665"/>
            <a:ext cx="10479024" cy="6063828"/>
          </a:xfrm>
          <a:prstGeom prst="rect">
            <a:avLst/>
          </a:prstGeom>
        </p:spPr>
      </p:pic>
      <p:pic>
        <p:nvPicPr>
          <p:cNvPr id="2" name="Picture 1" descr="curve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78" y="3271769"/>
            <a:ext cx="9985906" cy="2911748"/>
          </a:xfrm>
          <a:prstGeom prst="rect">
            <a:avLst/>
          </a:prstGeom>
        </p:spPr>
      </p:pic>
      <p:sp>
        <p:nvSpPr>
          <p:cNvPr id="5" name="Rectangle 4"/>
          <p:cNvSpPr/>
          <p:nvPr/>
        </p:nvSpPr>
        <p:spPr>
          <a:xfrm>
            <a:off x="7623448" y="5951518"/>
            <a:ext cx="4572000" cy="923330"/>
          </a:xfrm>
          <a:prstGeom prst="rect">
            <a:avLst/>
          </a:prstGeom>
        </p:spPr>
        <p:txBody>
          <a:bodyPr>
            <a:spAutoFit/>
          </a:bodyPr>
          <a:lstStyle/>
          <a:p>
            <a:r>
              <a:rPr lang="en-US" dirty="0"/>
              <a:t>Zharkova et al, 2015, SR </a:t>
            </a:r>
            <a:r>
              <a:rPr lang="en-GB" dirty="0">
                <a:hlinkClick r:id="rId4"/>
              </a:rPr>
              <a:t>https://www.nature.com/articles/srep15689</a:t>
            </a:r>
            <a:r>
              <a:rPr lang="en-US" dirty="0"/>
              <a:t> </a:t>
            </a:r>
            <a:br>
              <a:rPr lang="en-US" dirty="0"/>
            </a:br>
            <a:endParaRPr lang="en-US" dirty="0"/>
          </a:p>
        </p:txBody>
      </p:sp>
      <p:sp>
        <p:nvSpPr>
          <p:cNvPr id="6" name="Rectangle 5"/>
          <p:cNvSpPr/>
          <p:nvPr/>
        </p:nvSpPr>
        <p:spPr>
          <a:xfrm>
            <a:off x="1919536" y="0"/>
            <a:ext cx="9382448" cy="800219"/>
          </a:xfrm>
          <a:prstGeom prst="rect">
            <a:avLst/>
          </a:prstGeom>
        </p:spPr>
        <p:txBody>
          <a:bodyPr wrap="square">
            <a:spAutoFit/>
          </a:bodyPr>
          <a:lstStyle/>
          <a:p>
            <a:r>
              <a:rPr lang="en-US" sz="2800" b="1" dirty="0">
                <a:solidFill>
                  <a:srgbClr val="C00000"/>
                </a:solidFill>
              </a:rPr>
              <a:t>Dynamo model (top) and summary curve (bottom</a:t>
            </a:r>
            <a:br>
              <a:rPr lang="en-US" dirty="0"/>
            </a:br>
            <a:endParaRPr lang="en-US" dirty="0"/>
          </a:p>
        </p:txBody>
      </p:sp>
      <p:sp>
        <p:nvSpPr>
          <p:cNvPr id="7" name="Rectangle 6">
            <a:extLst>
              <a:ext uri="{FF2B5EF4-FFF2-40B4-BE49-F238E27FC236}">
                <a16:creationId xmlns:a16="http://schemas.microsoft.com/office/drawing/2014/main" id="{A8396089-D3D3-4145-9AE7-DE5CECF50160}"/>
              </a:ext>
            </a:extLst>
          </p:cNvPr>
          <p:cNvSpPr/>
          <p:nvPr/>
        </p:nvSpPr>
        <p:spPr>
          <a:xfrm>
            <a:off x="2361494" y="6003316"/>
            <a:ext cx="2108269" cy="369332"/>
          </a:xfrm>
          <a:prstGeom prst="rect">
            <a:avLst/>
          </a:prstGeom>
        </p:spPr>
        <p:txBody>
          <a:bodyPr wrap="none">
            <a:spAutoFit/>
          </a:bodyPr>
          <a:lstStyle/>
          <a:p>
            <a:r>
              <a:rPr lang="en-US" dirty="0"/>
              <a:t>Popova et al, 2013</a:t>
            </a:r>
          </a:p>
        </p:txBody>
      </p:sp>
    </p:spTree>
    <p:extLst>
      <p:ext uri="{BB962C8B-B14F-4D97-AF65-F5344CB8AC3E}">
        <p14:creationId xmlns:p14="http://schemas.microsoft.com/office/powerpoint/2010/main" val="1997989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2200656" y="355404"/>
            <a:ext cx="8458200" cy="965298"/>
          </a:xfrm>
        </p:spPr>
        <p:txBody>
          <a:bodyPr/>
          <a:lstStyle/>
          <a:p>
            <a:pPr algn="ctr"/>
            <a:r>
              <a:rPr lang="en-GB" dirty="0">
                <a:latin typeface="Arial Black" charset="0"/>
                <a:ea typeface="ＭＳ Ｐゴシック" charset="0"/>
                <a:cs typeface="ＭＳ Ｐゴシック" charset="0"/>
              </a:rPr>
              <a:t> </a:t>
            </a:r>
            <a:r>
              <a:rPr lang="en-GB" dirty="0">
                <a:solidFill>
                  <a:srgbClr val="222EF4"/>
                </a:solidFill>
                <a:latin typeface="Arial Black" charset="0"/>
                <a:ea typeface="ＭＳ Ｐゴシック" charset="0"/>
                <a:cs typeface="ＭＳ Ｐゴシック" charset="0"/>
              </a:rPr>
              <a:t>Summary: </a:t>
            </a:r>
            <a:br>
              <a:rPr lang="en-GB" dirty="0">
                <a:solidFill>
                  <a:srgbClr val="FF0000"/>
                </a:solidFill>
                <a:latin typeface="Arial Black" charset="0"/>
                <a:ea typeface="ＭＳ Ｐゴシック" charset="0"/>
                <a:cs typeface="ＭＳ Ｐゴシック" charset="0"/>
              </a:rPr>
            </a:br>
            <a:r>
              <a:rPr lang="en-GB" dirty="0">
                <a:solidFill>
                  <a:srgbClr val="C00000"/>
                </a:solidFill>
                <a:latin typeface="Arial Black" charset="0"/>
                <a:ea typeface="ＭＳ Ｐゴシック" charset="0"/>
                <a:cs typeface="ＭＳ Ｐゴシック" charset="0"/>
              </a:rPr>
              <a:t>new proxy of solar activity</a:t>
            </a:r>
          </a:p>
        </p:txBody>
      </p:sp>
      <p:sp>
        <p:nvSpPr>
          <p:cNvPr id="122883" name="Content Placeholder 2"/>
          <p:cNvSpPr>
            <a:spLocks noGrp="1"/>
          </p:cNvSpPr>
          <p:nvPr>
            <p:ph idx="1"/>
          </p:nvPr>
        </p:nvSpPr>
        <p:spPr>
          <a:xfrm>
            <a:off x="847344" y="1511301"/>
            <a:ext cx="10836656" cy="5104990"/>
          </a:xfrm>
        </p:spPr>
        <p:txBody>
          <a:bodyPr/>
          <a:lstStyle/>
          <a:p>
            <a:pPr eaLnBrk="1" hangingPunct="1">
              <a:lnSpc>
                <a:spcPct val="90000"/>
              </a:lnSpc>
            </a:pPr>
            <a:r>
              <a:rPr lang="en-GB" sz="3200" b="1" dirty="0">
                <a:solidFill>
                  <a:srgbClr val="0000FF"/>
                </a:solidFill>
                <a:latin typeface="Arial" charset="0"/>
                <a:ea typeface="ＭＳ Ｐゴシック" charset="0"/>
                <a:cs typeface="ＭＳ Ｐゴシック" charset="0"/>
              </a:rPr>
              <a:t>New proxy of SA - Principal components (eigen vectors) of SBMF </a:t>
            </a:r>
          </a:p>
          <a:p>
            <a:pPr eaLnBrk="1" hangingPunct="1">
              <a:lnSpc>
                <a:spcPct val="90000"/>
              </a:lnSpc>
            </a:pPr>
            <a:r>
              <a:rPr lang="en-GB" sz="3200" b="1" dirty="0">
                <a:solidFill>
                  <a:srgbClr val="0000FF"/>
                </a:solidFill>
                <a:latin typeface="Arial" charset="0"/>
                <a:ea typeface="ＭＳ Ｐゴシック" charset="0"/>
                <a:cs typeface="ＭＳ Ｐゴシック" charset="0"/>
              </a:rPr>
              <a:t>EVs are paired – double dynamo waves</a:t>
            </a:r>
          </a:p>
          <a:p>
            <a:pPr eaLnBrk="1" hangingPunct="1">
              <a:lnSpc>
                <a:spcPct val="90000"/>
              </a:lnSpc>
            </a:pPr>
            <a:r>
              <a:rPr lang="en-GB" sz="3200" b="1" dirty="0">
                <a:solidFill>
                  <a:srgbClr val="1E0F8B"/>
                </a:solidFill>
                <a:latin typeface="Arial" charset="0"/>
                <a:ea typeface="ＭＳ Ｐゴシック" charset="0"/>
                <a:cs typeface="ＭＳ Ｐゴシック" charset="0"/>
              </a:rPr>
              <a:t>The strongest 2 EVs (PCs) cover more than 40% of variance or 67% of SD</a:t>
            </a:r>
          </a:p>
          <a:p>
            <a:pPr eaLnBrk="1" hangingPunct="1">
              <a:lnSpc>
                <a:spcPct val="90000"/>
              </a:lnSpc>
            </a:pPr>
            <a:r>
              <a:rPr lang="en-GB" sz="3200" b="1" dirty="0">
                <a:latin typeface="Arial" charset="0"/>
                <a:ea typeface="ＭＳ Ｐゴシック" charset="0"/>
                <a:cs typeface="ＭＳ Ｐゴシック" charset="0"/>
              </a:rPr>
              <a:t>Prediction of the solar activity on a millennium scale shows grand solar cycle with a period of 350-400 years</a:t>
            </a:r>
          </a:p>
          <a:p>
            <a:pPr eaLnBrk="1" hangingPunct="1">
              <a:lnSpc>
                <a:spcPct val="90000"/>
              </a:lnSpc>
            </a:pPr>
            <a:r>
              <a:rPr lang="en-GB" sz="3200" b="1" dirty="0">
                <a:latin typeface="Arial" charset="0"/>
                <a:ea typeface="ＭＳ Ｐゴシック" charset="0"/>
                <a:cs typeface="ＭＳ Ｐゴシック" charset="0"/>
              </a:rPr>
              <a:t>Next grand solar minimum is underway </a:t>
            </a:r>
            <a:r>
              <a:rPr lang="en-GB" sz="3200" b="1" dirty="0">
                <a:solidFill>
                  <a:srgbClr val="800000"/>
                </a:solidFill>
                <a:latin typeface="Arial" charset="0"/>
                <a:ea typeface="ＭＳ Ｐゴシック" charset="0"/>
                <a:cs typeface="ＭＳ Ｐゴシック" charset="0"/>
              </a:rPr>
              <a:t> in 2020-2053</a:t>
            </a:r>
          </a:p>
          <a:p>
            <a:pPr eaLnBrk="1" hangingPunct="1">
              <a:lnSpc>
                <a:spcPct val="90000"/>
              </a:lnSpc>
            </a:pPr>
            <a:r>
              <a:rPr lang="en-GB" sz="3200" b="1" dirty="0">
                <a:solidFill>
                  <a:srgbClr val="800000"/>
                </a:solidFill>
                <a:latin typeface="Arial" charset="0"/>
                <a:ea typeface="ＭＳ Ｐゴシック" charset="0"/>
                <a:cs typeface="ＭＳ Ｐゴシック" charset="0"/>
              </a:rPr>
              <a:t>Prediction for 3000-10000 years backwards fits the main grand minima and warming periods </a:t>
            </a:r>
            <a:endParaRPr lang="en-GB" sz="3200" b="1" dirty="0">
              <a:solidFill>
                <a:srgbClr val="FF0000"/>
              </a:solidFill>
              <a:latin typeface="Arial" charset="0"/>
              <a:ea typeface="ＭＳ Ｐゴシック" charset="0"/>
              <a:cs typeface="ＭＳ Ｐゴシック" charset="0"/>
            </a:endParaRPr>
          </a:p>
          <a:p>
            <a:endParaRPr lang="en-GB" dirty="0">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AD6B11FB-CBF4-0A43-9B57-AE99D3CCD9B6}"/>
              </a:ext>
            </a:extLst>
          </p:cNvPr>
          <p:cNvSpPr/>
          <p:nvPr/>
        </p:nvSpPr>
        <p:spPr>
          <a:xfrm>
            <a:off x="3046191" y="6232771"/>
            <a:ext cx="5727850" cy="523220"/>
          </a:xfrm>
          <a:prstGeom prst="rect">
            <a:avLst/>
          </a:prstGeom>
        </p:spPr>
        <p:txBody>
          <a:bodyPr wrap="none">
            <a:spAutoFit/>
          </a:bodyPr>
          <a:lstStyle/>
          <a:p>
            <a:r>
              <a:rPr lang="en-US" sz="2800" dirty="0">
                <a:solidFill>
                  <a:srgbClr val="0000FF"/>
                </a:solidFill>
                <a:hlinkClick r:id="rId3">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3">
                  <a:extLst>
                    <a:ext uri="{A12FA001-AC4F-418D-AE19-62706E023703}">
                      <ahyp:hlinkClr xmlns:ahyp="http://schemas.microsoft.com/office/drawing/2018/hyperlinkcolor" val="tx"/>
                    </a:ext>
                  </a:extLst>
                </a:hlinkClick>
              </a:rPr>
              <a:t>/</a:t>
            </a:r>
            <a:r>
              <a:rPr lang="en-US" dirty="0">
                <a:solidFill>
                  <a:srgbClr val="0000FF"/>
                </a:solidFill>
              </a:rPr>
              <a:t> </a:t>
            </a:r>
            <a:endParaRPr lang="en-US" dirty="0"/>
          </a:p>
        </p:txBody>
      </p:sp>
      <p:pic>
        <p:nvPicPr>
          <p:cNvPr id="5" name="Picture 27">
            <a:extLst>
              <a:ext uri="{FF2B5EF4-FFF2-40B4-BE49-F238E27FC236}">
                <a16:creationId xmlns:a16="http://schemas.microsoft.com/office/drawing/2014/main" id="{A7B564B3-6D06-E44D-BDFB-02E297DB8EAD}"/>
              </a:ext>
            </a:extLst>
          </p:cNvPr>
          <p:cNvPicPr/>
          <p:nvPr/>
        </p:nvPicPr>
        <p:blipFill>
          <a:blip r:embed="rId4"/>
          <a:stretch>
            <a:fillRect/>
          </a:stretch>
        </p:blipFill>
        <p:spPr>
          <a:xfrm>
            <a:off x="118440" y="21240"/>
            <a:ext cx="2082216" cy="820008"/>
          </a:xfrm>
          <a:prstGeom prst="rect">
            <a:avLst/>
          </a:prstGeom>
          <a:ln>
            <a:noFill/>
          </a:ln>
        </p:spPr>
      </p:pic>
    </p:spTree>
    <p:extLst>
      <p:ext uri="{BB962C8B-B14F-4D97-AF65-F5344CB8AC3E}">
        <p14:creationId xmlns:p14="http://schemas.microsoft.com/office/powerpoint/2010/main" val="4087704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6634-5799-0D02-8E58-14B68800B010}"/>
              </a:ext>
            </a:extLst>
          </p:cNvPr>
          <p:cNvSpPr>
            <a:spLocks noGrp="1"/>
          </p:cNvSpPr>
          <p:nvPr>
            <p:ph type="title"/>
          </p:nvPr>
        </p:nvSpPr>
        <p:spPr/>
        <p:txBody>
          <a:bodyPr/>
          <a:lstStyle/>
          <a:p>
            <a:endParaRPr lang="en-US" dirty="0"/>
          </a:p>
        </p:txBody>
      </p:sp>
      <p:sp>
        <p:nvSpPr>
          <p:cNvPr id="9" name="TextBox 8">
            <a:extLst>
              <a:ext uri="{FF2B5EF4-FFF2-40B4-BE49-F238E27FC236}">
                <a16:creationId xmlns:a16="http://schemas.microsoft.com/office/drawing/2014/main" id="{2D1701B9-B7BF-798A-F5E3-C2C44EA107C9}"/>
              </a:ext>
            </a:extLst>
          </p:cNvPr>
          <p:cNvSpPr txBox="1"/>
          <p:nvPr/>
        </p:nvSpPr>
        <p:spPr>
          <a:xfrm>
            <a:off x="2189988" y="152257"/>
            <a:ext cx="6099048" cy="584775"/>
          </a:xfrm>
          <a:prstGeom prst="rect">
            <a:avLst/>
          </a:prstGeom>
          <a:noFill/>
        </p:spPr>
        <p:txBody>
          <a:bodyPr wrap="square">
            <a:spAutoFit/>
          </a:bodyPr>
          <a:lstStyle/>
          <a:p>
            <a:r>
              <a:rPr lang="en-GB" sz="3200" b="1" dirty="0">
                <a:solidFill>
                  <a:srgbClr val="C00000"/>
                </a:solidFill>
                <a:latin typeface="Arial" charset="0"/>
                <a:ea typeface="ＭＳ Ｐゴシック" charset="0"/>
                <a:cs typeface="ＭＳ Ｐゴシック" charset="0"/>
              </a:rPr>
              <a:t>Wavelet spectral analysis</a:t>
            </a:r>
          </a:p>
        </p:txBody>
      </p:sp>
      <p:sp>
        <p:nvSpPr>
          <p:cNvPr id="10" name="TextBox 9">
            <a:extLst>
              <a:ext uri="{FF2B5EF4-FFF2-40B4-BE49-F238E27FC236}">
                <a16:creationId xmlns:a16="http://schemas.microsoft.com/office/drawing/2014/main" id="{CB3E4B7B-2944-716D-0581-BA18DD1C0031}"/>
              </a:ext>
            </a:extLst>
          </p:cNvPr>
          <p:cNvSpPr txBox="1"/>
          <p:nvPr/>
        </p:nvSpPr>
        <p:spPr>
          <a:xfrm>
            <a:off x="252806" y="861334"/>
            <a:ext cx="11506378" cy="461665"/>
          </a:xfrm>
          <a:prstGeom prst="rect">
            <a:avLst/>
          </a:prstGeom>
          <a:noFill/>
        </p:spPr>
        <p:txBody>
          <a:bodyPr wrap="square">
            <a:spAutoFit/>
          </a:bodyPr>
          <a:lstStyle/>
          <a:p>
            <a:r>
              <a:rPr lang="en-GB" sz="2400" b="1" dirty="0">
                <a:solidFill>
                  <a:srgbClr val="0000FF"/>
                </a:solidFill>
                <a:latin typeface="Arial" charset="0"/>
                <a:ea typeface="ＭＳ Ｐゴシック" charset="0"/>
                <a:cs typeface="ＭＳ Ｐゴシック" charset="0"/>
              </a:rPr>
              <a:t>Averaged sunspot numbers  SSN                 Wavelet analysis of SSN</a:t>
            </a:r>
          </a:p>
        </p:txBody>
      </p:sp>
      <p:pic>
        <p:nvPicPr>
          <p:cNvPr id="8" name="Content Placeholder 7" descr="A picture containing colorfulness, screenshot, graphics, graphic design&#10;&#10;Description automatically generated">
            <a:extLst>
              <a:ext uri="{FF2B5EF4-FFF2-40B4-BE49-F238E27FC236}">
                <a16:creationId xmlns:a16="http://schemas.microsoft.com/office/drawing/2014/main" id="{F65DB8DE-E95E-24C0-92FD-12245FDF9F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2832" y="1608077"/>
            <a:ext cx="6281738" cy="4225216"/>
          </a:xfrm>
        </p:spPr>
      </p:pic>
      <p:pic>
        <p:nvPicPr>
          <p:cNvPr id="11" name="Picture 10" descr="Chart, histogram&#10;&#10;Description automatically generated">
            <a:extLst>
              <a:ext uri="{FF2B5EF4-FFF2-40B4-BE49-F238E27FC236}">
                <a16:creationId xmlns:a16="http://schemas.microsoft.com/office/drawing/2014/main" id="{51271A28-9E32-4310-850E-175549C2F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0" y="2332657"/>
            <a:ext cx="5815402" cy="2776056"/>
          </a:xfrm>
          <a:prstGeom prst="rect">
            <a:avLst/>
          </a:prstGeom>
        </p:spPr>
      </p:pic>
      <p:sp>
        <p:nvSpPr>
          <p:cNvPr id="13" name="TextBox 12">
            <a:extLst>
              <a:ext uri="{FF2B5EF4-FFF2-40B4-BE49-F238E27FC236}">
                <a16:creationId xmlns:a16="http://schemas.microsoft.com/office/drawing/2014/main" id="{2F119A07-7021-139D-63D5-D357095CAA96}"/>
              </a:ext>
            </a:extLst>
          </p:cNvPr>
          <p:cNvSpPr txBox="1"/>
          <p:nvPr/>
        </p:nvSpPr>
        <p:spPr>
          <a:xfrm>
            <a:off x="888631" y="5812000"/>
            <a:ext cx="7585668" cy="707886"/>
          </a:xfrm>
          <a:prstGeom prst="rect">
            <a:avLst/>
          </a:prstGeom>
          <a:noFill/>
        </p:spPr>
        <p:txBody>
          <a:bodyPr wrap="square">
            <a:spAutoFit/>
          </a:bodyPr>
          <a:lstStyle/>
          <a:p>
            <a:pPr algn="ctr"/>
            <a:r>
              <a:rPr lang="en-GB" sz="2000" b="1" dirty="0">
                <a:solidFill>
                  <a:srgbClr val="C00000"/>
                </a:solidFill>
                <a:latin typeface="Arial" charset="0"/>
                <a:ea typeface="ＭＳ Ｐゴシック" charset="0"/>
                <a:cs typeface="ＭＳ Ｐゴシック" charset="0"/>
              </a:rPr>
              <a:t>Main periods – 10.7 and 101 years</a:t>
            </a:r>
          </a:p>
          <a:p>
            <a:pPr algn="ctr"/>
            <a:r>
              <a:rPr lang="en-GB" sz="2000" b="1" dirty="0">
                <a:solidFill>
                  <a:srgbClr val="0000FF"/>
                </a:solidFill>
                <a:latin typeface="Arial" charset="0"/>
                <a:ea typeface="ＭＳ Ｐゴシック" charset="0"/>
              </a:rPr>
              <a:t>Period of 50-55 years – lower than a red noise level</a:t>
            </a:r>
            <a:endParaRPr lang="en-US" sz="2000" dirty="0"/>
          </a:p>
        </p:txBody>
      </p:sp>
    </p:spTree>
    <p:extLst>
      <p:ext uri="{BB962C8B-B14F-4D97-AF65-F5344CB8AC3E}">
        <p14:creationId xmlns:p14="http://schemas.microsoft.com/office/powerpoint/2010/main" val="86619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0FE1-AB0D-958F-F68D-62E4FE7E0093}"/>
              </a:ext>
            </a:extLst>
          </p:cNvPr>
          <p:cNvSpPr>
            <a:spLocks noGrp="1"/>
          </p:cNvSpPr>
          <p:nvPr>
            <p:ph type="title"/>
          </p:nvPr>
        </p:nvSpPr>
        <p:spPr/>
        <p:txBody>
          <a:bodyPr/>
          <a:lstStyle/>
          <a:p>
            <a:endParaRPr lang="en-US" dirty="0"/>
          </a:p>
        </p:txBody>
      </p:sp>
      <p:pic>
        <p:nvPicPr>
          <p:cNvPr id="5" name="Content Placeholder 4" descr="A picture containing screenshot, line, text, colorfulness&#10;&#10;Description automatically generated">
            <a:extLst>
              <a:ext uri="{FF2B5EF4-FFF2-40B4-BE49-F238E27FC236}">
                <a16:creationId xmlns:a16="http://schemas.microsoft.com/office/drawing/2014/main" id="{14B774BA-70DE-4547-3B24-16A73E58E7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73229"/>
            <a:ext cx="5894777" cy="5009834"/>
          </a:xfrm>
        </p:spPr>
      </p:pic>
      <p:pic>
        <p:nvPicPr>
          <p:cNvPr id="7" name="Picture 6" descr="A picture containing screenshot, line, diagram, colorfulness&#10;&#10;Description automatically generated">
            <a:extLst>
              <a:ext uri="{FF2B5EF4-FFF2-40B4-BE49-F238E27FC236}">
                <a16:creationId xmlns:a16="http://schemas.microsoft.com/office/drawing/2014/main" id="{889596E5-A24C-6B8E-EEC7-1AFD340AF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73229"/>
            <a:ext cx="6297223" cy="5009834"/>
          </a:xfrm>
          <a:prstGeom prst="rect">
            <a:avLst/>
          </a:prstGeom>
        </p:spPr>
      </p:pic>
      <p:sp>
        <p:nvSpPr>
          <p:cNvPr id="8" name="TextBox 7">
            <a:extLst>
              <a:ext uri="{FF2B5EF4-FFF2-40B4-BE49-F238E27FC236}">
                <a16:creationId xmlns:a16="http://schemas.microsoft.com/office/drawing/2014/main" id="{DC85F9F2-F30A-89E9-4C74-73A811E3070B}"/>
              </a:ext>
            </a:extLst>
          </p:cNvPr>
          <p:cNvSpPr txBox="1"/>
          <p:nvPr/>
        </p:nvSpPr>
        <p:spPr>
          <a:xfrm>
            <a:off x="1567131" y="6138813"/>
            <a:ext cx="4327646" cy="369332"/>
          </a:xfrm>
          <a:prstGeom prst="rect">
            <a:avLst/>
          </a:prstGeom>
          <a:noFill/>
        </p:spPr>
        <p:txBody>
          <a:bodyPr wrap="square">
            <a:spAutoFit/>
          </a:bodyPr>
          <a:lstStyle/>
          <a:p>
            <a:r>
              <a:rPr lang="en-GB" sz="1800" b="1" dirty="0">
                <a:solidFill>
                  <a:srgbClr val="0000FF"/>
                </a:solidFill>
                <a:latin typeface="Arial" charset="0"/>
                <a:ea typeface="ＭＳ Ｐゴシック" charset="0"/>
                <a:cs typeface="ＭＳ Ｐゴシック" charset="0"/>
              </a:rPr>
              <a:t>Main periods – 21.5 and 342  years</a:t>
            </a:r>
            <a:endParaRPr lang="en-US" dirty="0"/>
          </a:p>
        </p:txBody>
      </p:sp>
      <p:sp>
        <p:nvSpPr>
          <p:cNvPr id="9" name="TextBox 8">
            <a:extLst>
              <a:ext uri="{FF2B5EF4-FFF2-40B4-BE49-F238E27FC236}">
                <a16:creationId xmlns:a16="http://schemas.microsoft.com/office/drawing/2014/main" id="{92A9641E-C6E5-E834-F751-96BEFD359F1B}"/>
              </a:ext>
            </a:extLst>
          </p:cNvPr>
          <p:cNvSpPr txBox="1"/>
          <p:nvPr/>
        </p:nvSpPr>
        <p:spPr>
          <a:xfrm>
            <a:off x="2112716" y="76250"/>
            <a:ext cx="6099048" cy="584775"/>
          </a:xfrm>
          <a:prstGeom prst="rect">
            <a:avLst/>
          </a:prstGeom>
          <a:noFill/>
        </p:spPr>
        <p:txBody>
          <a:bodyPr wrap="square">
            <a:spAutoFit/>
          </a:bodyPr>
          <a:lstStyle/>
          <a:p>
            <a:r>
              <a:rPr lang="en-GB" sz="3200" b="1" dirty="0">
                <a:solidFill>
                  <a:srgbClr val="C00000"/>
                </a:solidFill>
                <a:latin typeface="Arial" charset="0"/>
                <a:ea typeface="ＭＳ Ｐゴシック" charset="0"/>
                <a:cs typeface="ＭＳ Ｐゴシック" charset="0"/>
              </a:rPr>
              <a:t>Wavelet spectral analysis</a:t>
            </a:r>
          </a:p>
        </p:txBody>
      </p:sp>
      <p:sp>
        <p:nvSpPr>
          <p:cNvPr id="11" name="TextBox 10">
            <a:extLst>
              <a:ext uri="{FF2B5EF4-FFF2-40B4-BE49-F238E27FC236}">
                <a16:creationId xmlns:a16="http://schemas.microsoft.com/office/drawing/2014/main" id="{7F4A9A1A-903B-CDB0-FF23-0258F3257171}"/>
              </a:ext>
            </a:extLst>
          </p:cNvPr>
          <p:cNvSpPr txBox="1"/>
          <p:nvPr/>
        </p:nvSpPr>
        <p:spPr>
          <a:xfrm>
            <a:off x="1942521" y="690532"/>
            <a:ext cx="7265873" cy="461665"/>
          </a:xfrm>
          <a:prstGeom prst="rect">
            <a:avLst/>
          </a:prstGeom>
          <a:noFill/>
        </p:spPr>
        <p:txBody>
          <a:bodyPr wrap="square">
            <a:spAutoFit/>
          </a:bodyPr>
          <a:lstStyle/>
          <a:p>
            <a:r>
              <a:rPr lang="en-GB" sz="2400" b="1" dirty="0">
                <a:solidFill>
                  <a:srgbClr val="0000FF"/>
                </a:solidFill>
                <a:latin typeface="Arial" charset="0"/>
                <a:ea typeface="ＭＳ Ｐゴシック" charset="0"/>
                <a:cs typeface="ＭＳ Ｐゴシック" charset="0"/>
              </a:rPr>
              <a:t>Summary curve of two largest eigen vectors</a:t>
            </a:r>
            <a:endParaRPr lang="en-US" sz="2400" dirty="0"/>
          </a:p>
        </p:txBody>
      </p:sp>
    </p:spTree>
    <p:extLst>
      <p:ext uri="{BB962C8B-B14F-4D97-AF65-F5344CB8AC3E}">
        <p14:creationId xmlns:p14="http://schemas.microsoft.com/office/powerpoint/2010/main" val="2711165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CD81-9034-47EF-3C6F-F743CDB0A517}"/>
              </a:ext>
            </a:extLst>
          </p:cNvPr>
          <p:cNvSpPr>
            <a:spLocks noGrp="1"/>
          </p:cNvSpPr>
          <p:nvPr>
            <p:ph type="title"/>
          </p:nvPr>
        </p:nvSpPr>
        <p:spPr/>
        <p:txBody>
          <a:bodyPr/>
          <a:lstStyle/>
          <a:p>
            <a:endParaRPr lang="en-US"/>
          </a:p>
        </p:txBody>
      </p:sp>
      <p:pic>
        <p:nvPicPr>
          <p:cNvPr id="5" name="Content Placeholder 4" descr="A picture containing colorfulness, screenshot, graphics, graphic design&#10;&#10;Description automatically generated">
            <a:extLst>
              <a:ext uri="{FF2B5EF4-FFF2-40B4-BE49-F238E27FC236}">
                <a16:creationId xmlns:a16="http://schemas.microsoft.com/office/drawing/2014/main" id="{E0E26909-975E-B27E-E8F5-19F1829103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93653"/>
            <a:ext cx="5615189" cy="5137278"/>
          </a:xfrm>
        </p:spPr>
      </p:pic>
      <p:pic>
        <p:nvPicPr>
          <p:cNvPr id="7" name="Picture 6" descr="A picture containing text, screenshot, colorfulness, graphic design&#10;&#10;Description automatically generated">
            <a:extLst>
              <a:ext uri="{FF2B5EF4-FFF2-40B4-BE49-F238E27FC236}">
                <a16:creationId xmlns:a16="http://schemas.microsoft.com/office/drawing/2014/main" id="{181E62E2-EE13-D197-D994-89A4B45D2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158" y="1240222"/>
            <a:ext cx="6679842" cy="4748454"/>
          </a:xfrm>
          <a:prstGeom prst="rect">
            <a:avLst/>
          </a:prstGeom>
        </p:spPr>
      </p:pic>
      <p:sp>
        <p:nvSpPr>
          <p:cNvPr id="8" name="TextBox 7">
            <a:extLst>
              <a:ext uri="{FF2B5EF4-FFF2-40B4-BE49-F238E27FC236}">
                <a16:creationId xmlns:a16="http://schemas.microsoft.com/office/drawing/2014/main" id="{B07F2070-7DF3-019E-C2BE-24B7E0CCE127}"/>
              </a:ext>
            </a:extLst>
          </p:cNvPr>
          <p:cNvSpPr txBox="1"/>
          <p:nvPr/>
        </p:nvSpPr>
        <p:spPr>
          <a:xfrm>
            <a:off x="2112716" y="76250"/>
            <a:ext cx="6099048" cy="584775"/>
          </a:xfrm>
          <a:prstGeom prst="rect">
            <a:avLst/>
          </a:prstGeom>
          <a:noFill/>
        </p:spPr>
        <p:txBody>
          <a:bodyPr wrap="square">
            <a:spAutoFit/>
          </a:bodyPr>
          <a:lstStyle/>
          <a:p>
            <a:r>
              <a:rPr lang="en-GB" sz="3200" b="1" dirty="0">
                <a:solidFill>
                  <a:srgbClr val="C00000"/>
                </a:solidFill>
                <a:latin typeface="Arial" charset="0"/>
                <a:ea typeface="ＭＳ Ｐゴシック" charset="0"/>
                <a:cs typeface="ＭＳ Ｐゴシック" charset="0"/>
              </a:rPr>
              <a:t>Wavelet spectral analysis</a:t>
            </a:r>
          </a:p>
        </p:txBody>
      </p:sp>
      <p:sp>
        <p:nvSpPr>
          <p:cNvPr id="9" name="TextBox 8">
            <a:extLst>
              <a:ext uri="{FF2B5EF4-FFF2-40B4-BE49-F238E27FC236}">
                <a16:creationId xmlns:a16="http://schemas.microsoft.com/office/drawing/2014/main" id="{B3088EDF-329D-D31E-C8E7-C50B13D30E29}"/>
              </a:ext>
            </a:extLst>
          </p:cNvPr>
          <p:cNvSpPr txBox="1"/>
          <p:nvPr/>
        </p:nvSpPr>
        <p:spPr>
          <a:xfrm>
            <a:off x="1262130" y="695552"/>
            <a:ext cx="8345509" cy="461665"/>
          </a:xfrm>
          <a:prstGeom prst="rect">
            <a:avLst/>
          </a:prstGeom>
          <a:noFill/>
        </p:spPr>
        <p:txBody>
          <a:bodyPr wrap="square">
            <a:spAutoFit/>
          </a:bodyPr>
          <a:lstStyle/>
          <a:p>
            <a:r>
              <a:rPr lang="en-GB" sz="2400" b="1" dirty="0">
                <a:solidFill>
                  <a:srgbClr val="0000FF"/>
                </a:solidFill>
                <a:latin typeface="Arial" charset="0"/>
                <a:ea typeface="ＭＳ Ｐゴシック" charset="0"/>
                <a:cs typeface="ＭＳ Ｐゴシック" charset="0"/>
              </a:rPr>
              <a:t>Modulus summary curve of two largest eigen vectors</a:t>
            </a:r>
            <a:endParaRPr lang="en-US" sz="2400" dirty="0"/>
          </a:p>
        </p:txBody>
      </p:sp>
      <p:sp>
        <p:nvSpPr>
          <p:cNvPr id="10" name="TextBox 9">
            <a:extLst>
              <a:ext uri="{FF2B5EF4-FFF2-40B4-BE49-F238E27FC236}">
                <a16:creationId xmlns:a16="http://schemas.microsoft.com/office/drawing/2014/main" id="{37553D35-BEEA-E9B6-B89A-E23C4F10A021}"/>
              </a:ext>
            </a:extLst>
          </p:cNvPr>
          <p:cNvSpPr txBox="1"/>
          <p:nvPr/>
        </p:nvSpPr>
        <p:spPr>
          <a:xfrm>
            <a:off x="1567131" y="6138813"/>
            <a:ext cx="4327646" cy="369332"/>
          </a:xfrm>
          <a:prstGeom prst="rect">
            <a:avLst/>
          </a:prstGeom>
          <a:noFill/>
        </p:spPr>
        <p:txBody>
          <a:bodyPr wrap="square">
            <a:spAutoFit/>
          </a:bodyPr>
          <a:lstStyle/>
          <a:p>
            <a:r>
              <a:rPr lang="en-GB" sz="1800" b="1" dirty="0">
                <a:solidFill>
                  <a:srgbClr val="0000FF"/>
                </a:solidFill>
                <a:latin typeface="Arial" charset="0"/>
                <a:ea typeface="ＭＳ Ｐゴシック" charset="0"/>
                <a:cs typeface="ＭＳ Ｐゴシック" charset="0"/>
              </a:rPr>
              <a:t>Main periods – 21.5 and 344  years</a:t>
            </a:r>
            <a:endParaRPr lang="en-US" dirty="0"/>
          </a:p>
        </p:txBody>
      </p:sp>
    </p:spTree>
    <p:extLst>
      <p:ext uri="{BB962C8B-B14F-4D97-AF65-F5344CB8AC3E}">
        <p14:creationId xmlns:p14="http://schemas.microsoft.com/office/powerpoint/2010/main" val="3160496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A9ED4-973C-56E4-35E0-2EC99B7D01E9}"/>
              </a:ext>
            </a:extLst>
          </p:cNvPr>
          <p:cNvSpPr>
            <a:spLocks noGrp="1"/>
          </p:cNvSpPr>
          <p:nvPr>
            <p:ph type="title"/>
          </p:nvPr>
        </p:nvSpPr>
        <p:spPr/>
        <p:txBody>
          <a:bodyPr/>
          <a:lstStyle/>
          <a:p>
            <a:endParaRPr lang="en-US"/>
          </a:p>
        </p:txBody>
      </p:sp>
      <p:pic>
        <p:nvPicPr>
          <p:cNvPr id="5" name="Content Placeholder 4" descr="A picture containing text, handwriting, line, font&#10;&#10;Description automatically generated">
            <a:extLst>
              <a:ext uri="{FF2B5EF4-FFF2-40B4-BE49-F238E27FC236}">
                <a16:creationId xmlns:a16="http://schemas.microsoft.com/office/drawing/2014/main" id="{68E0B338-5A35-A454-3E26-38EE605DE1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100" y="953037"/>
            <a:ext cx="9439832" cy="3159636"/>
          </a:xfrm>
        </p:spPr>
      </p:pic>
      <p:pic>
        <p:nvPicPr>
          <p:cNvPr id="7" name="Picture 6">
            <a:extLst>
              <a:ext uri="{FF2B5EF4-FFF2-40B4-BE49-F238E27FC236}">
                <a16:creationId xmlns:a16="http://schemas.microsoft.com/office/drawing/2014/main" id="{78FE0670-0EF4-F294-2ADF-CDF084F3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78" y="4430061"/>
            <a:ext cx="8621486" cy="2159000"/>
          </a:xfrm>
          <a:prstGeom prst="rect">
            <a:avLst/>
          </a:prstGeom>
        </p:spPr>
      </p:pic>
      <p:sp>
        <p:nvSpPr>
          <p:cNvPr id="8" name="TextBox 7">
            <a:extLst>
              <a:ext uri="{FF2B5EF4-FFF2-40B4-BE49-F238E27FC236}">
                <a16:creationId xmlns:a16="http://schemas.microsoft.com/office/drawing/2014/main" id="{257ABC1D-7D89-9151-D491-0CCDB23F4818}"/>
              </a:ext>
            </a:extLst>
          </p:cNvPr>
          <p:cNvSpPr txBox="1"/>
          <p:nvPr/>
        </p:nvSpPr>
        <p:spPr>
          <a:xfrm>
            <a:off x="218941" y="152902"/>
            <a:ext cx="11550959" cy="584775"/>
          </a:xfrm>
          <a:prstGeom prst="rect">
            <a:avLst/>
          </a:prstGeom>
          <a:noFill/>
        </p:spPr>
        <p:txBody>
          <a:bodyPr wrap="square">
            <a:spAutoFit/>
          </a:bodyPr>
          <a:lstStyle/>
          <a:p>
            <a:r>
              <a:rPr lang="en-GB" sz="3200" b="1" dirty="0">
                <a:solidFill>
                  <a:srgbClr val="C00000"/>
                </a:solidFill>
                <a:latin typeface="Arial" charset="0"/>
                <a:ea typeface="ＭＳ Ｐゴシック" charset="0"/>
                <a:cs typeface="ＭＳ Ｐゴシック" charset="0"/>
              </a:rPr>
              <a:t>Fourier analysis of total solar irradiance (TSI) variations</a:t>
            </a:r>
          </a:p>
        </p:txBody>
      </p:sp>
      <p:sp>
        <p:nvSpPr>
          <p:cNvPr id="10" name="TextBox 9">
            <a:extLst>
              <a:ext uri="{FF2B5EF4-FFF2-40B4-BE49-F238E27FC236}">
                <a16:creationId xmlns:a16="http://schemas.microsoft.com/office/drawing/2014/main" id="{B06F7BB9-BA80-B614-692C-06FEEF759C57}"/>
              </a:ext>
            </a:extLst>
          </p:cNvPr>
          <p:cNvSpPr txBox="1"/>
          <p:nvPr/>
        </p:nvSpPr>
        <p:spPr>
          <a:xfrm>
            <a:off x="9169758" y="2506411"/>
            <a:ext cx="2846231" cy="369332"/>
          </a:xfrm>
          <a:prstGeom prst="rect">
            <a:avLst/>
          </a:prstGeom>
          <a:noFill/>
        </p:spPr>
        <p:txBody>
          <a:bodyPr wrap="square">
            <a:spAutoFit/>
          </a:bodyPr>
          <a:lstStyle/>
          <a:p>
            <a:r>
              <a:rPr lang="en-GB" sz="1800" b="1" dirty="0">
                <a:solidFill>
                  <a:srgbClr val="C00000"/>
                </a:solidFill>
                <a:latin typeface="Arial" charset="0"/>
                <a:ea typeface="ＭＳ Ｐゴシック" charset="0"/>
                <a:cs typeface="ＭＳ Ｐゴシック" charset="0"/>
              </a:rPr>
              <a:t>Period of 350 years</a:t>
            </a:r>
            <a:endParaRPr lang="en-US" dirty="0"/>
          </a:p>
        </p:txBody>
      </p:sp>
      <p:sp>
        <p:nvSpPr>
          <p:cNvPr id="11" name="TextBox 10">
            <a:extLst>
              <a:ext uri="{FF2B5EF4-FFF2-40B4-BE49-F238E27FC236}">
                <a16:creationId xmlns:a16="http://schemas.microsoft.com/office/drawing/2014/main" id="{8BAA6960-6421-CAA1-23B4-917981F1E4E5}"/>
              </a:ext>
            </a:extLst>
          </p:cNvPr>
          <p:cNvSpPr txBox="1"/>
          <p:nvPr/>
        </p:nvSpPr>
        <p:spPr>
          <a:xfrm>
            <a:off x="9220606" y="4644477"/>
            <a:ext cx="2846231" cy="646331"/>
          </a:xfrm>
          <a:prstGeom prst="rect">
            <a:avLst/>
          </a:prstGeom>
          <a:noFill/>
        </p:spPr>
        <p:txBody>
          <a:bodyPr wrap="square">
            <a:spAutoFit/>
          </a:bodyPr>
          <a:lstStyle/>
          <a:p>
            <a:r>
              <a:rPr lang="en-GB" sz="1800" b="1" dirty="0">
                <a:solidFill>
                  <a:srgbClr val="C00000"/>
                </a:solidFill>
                <a:latin typeface="Arial" charset="0"/>
                <a:ea typeface="ＭＳ Ｐゴシック" charset="0"/>
                <a:cs typeface="ＭＳ Ｐゴシック" charset="0"/>
              </a:rPr>
              <a:t>Similar to the periods of grand solar cycles</a:t>
            </a:r>
            <a:endParaRPr lang="en-US" dirty="0"/>
          </a:p>
        </p:txBody>
      </p:sp>
    </p:spTree>
    <p:extLst>
      <p:ext uri="{BB962C8B-B14F-4D97-AF65-F5344CB8AC3E}">
        <p14:creationId xmlns:p14="http://schemas.microsoft.com/office/powerpoint/2010/main" val="3903340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0FDD-7F9E-3B4E-CEA9-7293A32CCB7C}"/>
              </a:ext>
            </a:extLst>
          </p:cNvPr>
          <p:cNvSpPr>
            <a:spLocks noGrp="1"/>
          </p:cNvSpPr>
          <p:nvPr>
            <p:ph type="title"/>
          </p:nvPr>
        </p:nvSpPr>
        <p:spPr/>
        <p:txBody>
          <a:bodyPr/>
          <a:lstStyle/>
          <a:p>
            <a:endParaRPr lang="en-US"/>
          </a:p>
        </p:txBody>
      </p:sp>
      <p:pic>
        <p:nvPicPr>
          <p:cNvPr id="5" name="Content Placeholder 4" descr="A picture containing text, diagram, plot, line&#10;&#10;Description automatically generated">
            <a:extLst>
              <a:ext uri="{FF2B5EF4-FFF2-40B4-BE49-F238E27FC236}">
                <a16:creationId xmlns:a16="http://schemas.microsoft.com/office/drawing/2014/main" id="{B5ABD287-01FB-001D-DA04-9F17739B88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039" y="1039769"/>
            <a:ext cx="7371184" cy="2705803"/>
          </a:xfrm>
        </p:spPr>
      </p:pic>
      <p:pic>
        <p:nvPicPr>
          <p:cNvPr id="7" name="Picture 6" descr="A picture containing line, plot, font, diagram&#10;&#10;Description automatically generated">
            <a:extLst>
              <a:ext uri="{FF2B5EF4-FFF2-40B4-BE49-F238E27FC236}">
                <a16:creationId xmlns:a16="http://schemas.microsoft.com/office/drawing/2014/main" id="{C197E9D9-0EE6-7957-0504-C92EA3A82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039" y="3745572"/>
            <a:ext cx="9535885" cy="2839760"/>
          </a:xfrm>
          <a:prstGeom prst="rect">
            <a:avLst/>
          </a:prstGeom>
        </p:spPr>
      </p:pic>
      <p:sp>
        <p:nvSpPr>
          <p:cNvPr id="8" name="TextBox 7">
            <a:extLst>
              <a:ext uri="{FF2B5EF4-FFF2-40B4-BE49-F238E27FC236}">
                <a16:creationId xmlns:a16="http://schemas.microsoft.com/office/drawing/2014/main" id="{96596A67-6682-6941-BBE1-269EF3727D91}"/>
              </a:ext>
            </a:extLst>
          </p:cNvPr>
          <p:cNvSpPr txBox="1"/>
          <p:nvPr/>
        </p:nvSpPr>
        <p:spPr>
          <a:xfrm>
            <a:off x="618186" y="76250"/>
            <a:ext cx="10560775" cy="1015663"/>
          </a:xfrm>
          <a:prstGeom prst="rect">
            <a:avLst/>
          </a:prstGeom>
          <a:noFill/>
        </p:spPr>
        <p:txBody>
          <a:bodyPr wrap="square">
            <a:spAutoFit/>
          </a:bodyPr>
          <a:lstStyle/>
          <a:p>
            <a:pPr algn="ctr"/>
            <a:r>
              <a:rPr lang="en-GB" sz="3200" b="1" dirty="0">
                <a:solidFill>
                  <a:srgbClr val="C00000"/>
                </a:solidFill>
                <a:latin typeface="Arial" charset="0"/>
                <a:ea typeface="ＭＳ Ｐゴシック" charset="0"/>
                <a:cs typeface="ＭＳ Ｐゴシック" charset="0"/>
              </a:rPr>
              <a:t>Solar irradiance variations </a:t>
            </a:r>
          </a:p>
          <a:p>
            <a:pPr algn="ctr"/>
            <a:r>
              <a:rPr lang="en-GB" sz="2800" b="1" dirty="0">
                <a:solidFill>
                  <a:schemeClr val="tx2">
                    <a:lumMod val="75000"/>
                  </a:schemeClr>
                </a:solidFill>
                <a:latin typeface="Arial" charset="0"/>
                <a:ea typeface="ＭＳ Ｐゴシック" charset="0"/>
                <a:cs typeface="ＭＳ Ｐゴシック" charset="0"/>
              </a:rPr>
              <a:t>from the abundances of isotopes C14 and Be10 in biomass</a:t>
            </a:r>
          </a:p>
        </p:txBody>
      </p:sp>
      <p:sp>
        <p:nvSpPr>
          <p:cNvPr id="10" name="TextBox 9">
            <a:extLst>
              <a:ext uri="{FF2B5EF4-FFF2-40B4-BE49-F238E27FC236}">
                <a16:creationId xmlns:a16="http://schemas.microsoft.com/office/drawing/2014/main" id="{58C12BEF-BE0E-5763-2CAB-9B9E5E289CF4}"/>
              </a:ext>
            </a:extLst>
          </p:cNvPr>
          <p:cNvSpPr txBox="1"/>
          <p:nvPr/>
        </p:nvSpPr>
        <p:spPr>
          <a:xfrm>
            <a:off x="8508631" y="1514028"/>
            <a:ext cx="2344156" cy="369332"/>
          </a:xfrm>
          <a:prstGeom prst="rect">
            <a:avLst/>
          </a:prstGeom>
          <a:noFill/>
        </p:spPr>
        <p:txBody>
          <a:bodyPr wrap="square">
            <a:spAutoFit/>
          </a:bodyPr>
          <a:lstStyle/>
          <a:p>
            <a:r>
              <a:rPr lang="en-GB" sz="1800" b="1" dirty="0">
                <a:solidFill>
                  <a:srgbClr val="0000FF"/>
                </a:solidFill>
                <a:latin typeface="Arial" charset="0"/>
                <a:ea typeface="ＭＳ Ｐゴシック" charset="0"/>
                <a:cs typeface="ＭＳ Ｐゴシック" charset="0"/>
              </a:rPr>
              <a:t>Reimes et al, 2009</a:t>
            </a:r>
            <a:endParaRPr lang="en-US" dirty="0"/>
          </a:p>
        </p:txBody>
      </p:sp>
      <p:sp>
        <p:nvSpPr>
          <p:cNvPr id="11" name="TextBox 10">
            <a:extLst>
              <a:ext uri="{FF2B5EF4-FFF2-40B4-BE49-F238E27FC236}">
                <a16:creationId xmlns:a16="http://schemas.microsoft.com/office/drawing/2014/main" id="{DE977073-3FBF-AE55-84F0-81B6D5F62707}"/>
              </a:ext>
            </a:extLst>
          </p:cNvPr>
          <p:cNvSpPr txBox="1"/>
          <p:nvPr/>
        </p:nvSpPr>
        <p:spPr>
          <a:xfrm>
            <a:off x="9227701" y="3945989"/>
            <a:ext cx="2344156" cy="369332"/>
          </a:xfrm>
          <a:prstGeom prst="rect">
            <a:avLst/>
          </a:prstGeom>
          <a:noFill/>
        </p:spPr>
        <p:txBody>
          <a:bodyPr wrap="square">
            <a:spAutoFit/>
          </a:bodyPr>
          <a:lstStyle/>
          <a:p>
            <a:r>
              <a:rPr lang="en-GB" sz="1800" b="1" dirty="0">
                <a:solidFill>
                  <a:srgbClr val="0000FF"/>
                </a:solidFill>
                <a:latin typeface="Arial" charset="0"/>
                <a:ea typeface="ＭＳ Ｐゴシック" charset="0"/>
                <a:cs typeface="ＭＳ Ｐゴシック" charset="0"/>
              </a:rPr>
              <a:t>Vieira et al, 2011</a:t>
            </a:r>
            <a:endParaRPr lang="en-US" dirty="0"/>
          </a:p>
        </p:txBody>
      </p:sp>
    </p:spTree>
    <p:extLst>
      <p:ext uri="{BB962C8B-B14F-4D97-AF65-F5344CB8AC3E}">
        <p14:creationId xmlns:p14="http://schemas.microsoft.com/office/powerpoint/2010/main" val="3222680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959D-1F47-E722-09BA-C93967271D27}"/>
              </a:ext>
            </a:extLst>
          </p:cNvPr>
          <p:cNvSpPr>
            <a:spLocks noGrp="1"/>
          </p:cNvSpPr>
          <p:nvPr>
            <p:ph type="title"/>
          </p:nvPr>
        </p:nvSpPr>
        <p:spPr/>
        <p:txBody>
          <a:bodyPr/>
          <a:lstStyle/>
          <a:p>
            <a:endParaRPr lang="en-US"/>
          </a:p>
        </p:txBody>
      </p:sp>
      <p:pic>
        <p:nvPicPr>
          <p:cNvPr id="5" name="Content Placeholder 4" descr="A picture containing text, screenshot, colorfulness, graphic design&#10;&#10;Description automatically generated">
            <a:extLst>
              <a:ext uri="{FF2B5EF4-FFF2-40B4-BE49-F238E27FC236}">
                <a16:creationId xmlns:a16="http://schemas.microsoft.com/office/drawing/2014/main" id="{CFE59B59-2981-9CDE-4393-72407EB788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53" y="877078"/>
            <a:ext cx="5935844" cy="5248251"/>
          </a:xfrm>
        </p:spPr>
      </p:pic>
      <p:pic>
        <p:nvPicPr>
          <p:cNvPr id="7" name="Picture 6" descr="A picture containing screenshot, text, colorfulness, line&#10;&#10;Description automatically generated">
            <a:extLst>
              <a:ext uri="{FF2B5EF4-FFF2-40B4-BE49-F238E27FC236}">
                <a16:creationId xmlns:a16="http://schemas.microsoft.com/office/drawing/2014/main" id="{410A14D5-7295-F707-73EA-B1542C509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645" y="1030962"/>
            <a:ext cx="6266402" cy="5094367"/>
          </a:xfrm>
          <a:prstGeom prst="rect">
            <a:avLst/>
          </a:prstGeom>
        </p:spPr>
      </p:pic>
      <p:sp>
        <p:nvSpPr>
          <p:cNvPr id="8" name="TextBox 7">
            <a:extLst>
              <a:ext uri="{FF2B5EF4-FFF2-40B4-BE49-F238E27FC236}">
                <a16:creationId xmlns:a16="http://schemas.microsoft.com/office/drawing/2014/main" id="{3632F662-962D-0D72-80F2-2A5B44CC070D}"/>
              </a:ext>
            </a:extLst>
          </p:cNvPr>
          <p:cNvSpPr txBox="1"/>
          <p:nvPr/>
        </p:nvSpPr>
        <p:spPr>
          <a:xfrm>
            <a:off x="1608403" y="6261319"/>
            <a:ext cx="6553680" cy="400110"/>
          </a:xfrm>
          <a:prstGeom prst="rect">
            <a:avLst/>
          </a:prstGeom>
          <a:noFill/>
        </p:spPr>
        <p:txBody>
          <a:bodyPr wrap="square">
            <a:spAutoFit/>
          </a:bodyPr>
          <a:lstStyle/>
          <a:p>
            <a:r>
              <a:rPr lang="en-GB" sz="2000" b="1" dirty="0">
                <a:solidFill>
                  <a:srgbClr val="0000FF"/>
                </a:solidFill>
                <a:latin typeface="Arial" charset="0"/>
                <a:ea typeface="ＭＳ Ｐゴシック" charset="0"/>
                <a:cs typeface="ＭＳ Ｐゴシック" charset="0"/>
              </a:rPr>
              <a:t>Main periods – 10.7, 216, 363  and 2243-2300  years</a:t>
            </a:r>
            <a:endParaRPr lang="en-US" sz="2000" dirty="0"/>
          </a:p>
        </p:txBody>
      </p:sp>
      <p:sp>
        <p:nvSpPr>
          <p:cNvPr id="9" name="TextBox 8">
            <a:extLst>
              <a:ext uri="{FF2B5EF4-FFF2-40B4-BE49-F238E27FC236}">
                <a16:creationId xmlns:a16="http://schemas.microsoft.com/office/drawing/2014/main" id="{768BB1C6-9DC6-EC97-F09C-AF4FD268F1C2}"/>
              </a:ext>
            </a:extLst>
          </p:cNvPr>
          <p:cNvSpPr txBox="1"/>
          <p:nvPr/>
        </p:nvSpPr>
        <p:spPr>
          <a:xfrm>
            <a:off x="206063" y="76250"/>
            <a:ext cx="11706896" cy="584775"/>
          </a:xfrm>
          <a:prstGeom prst="rect">
            <a:avLst/>
          </a:prstGeom>
          <a:noFill/>
        </p:spPr>
        <p:txBody>
          <a:bodyPr wrap="square">
            <a:spAutoFit/>
          </a:bodyPr>
          <a:lstStyle/>
          <a:p>
            <a:r>
              <a:rPr lang="en-GB" sz="3200" b="1" dirty="0">
                <a:solidFill>
                  <a:srgbClr val="C00000"/>
                </a:solidFill>
                <a:latin typeface="Arial" charset="0"/>
                <a:ea typeface="ＭＳ Ｐゴシック" charset="0"/>
                <a:cs typeface="ＭＳ Ｐゴシック" charset="0"/>
              </a:rPr>
              <a:t>Wavelet spectral analysis of TSI (C14 and Be10 isotopes)</a:t>
            </a:r>
          </a:p>
        </p:txBody>
      </p:sp>
      <p:sp>
        <p:nvSpPr>
          <p:cNvPr id="10" name="TextBox 9">
            <a:extLst>
              <a:ext uri="{FF2B5EF4-FFF2-40B4-BE49-F238E27FC236}">
                <a16:creationId xmlns:a16="http://schemas.microsoft.com/office/drawing/2014/main" id="{A41FBD3F-5799-564C-0772-0013589AE4BA}"/>
              </a:ext>
            </a:extLst>
          </p:cNvPr>
          <p:cNvSpPr txBox="1"/>
          <p:nvPr/>
        </p:nvSpPr>
        <p:spPr>
          <a:xfrm>
            <a:off x="746974" y="615161"/>
            <a:ext cx="9787943" cy="461665"/>
          </a:xfrm>
          <a:prstGeom prst="rect">
            <a:avLst/>
          </a:prstGeom>
          <a:noFill/>
        </p:spPr>
        <p:txBody>
          <a:bodyPr wrap="square">
            <a:spAutoFit/>
          </a:bodyPr>
          <a:lstStyle/>
          <a:p>
            <a:r>
              <a:rPr lang="en-GB" sz="2400" b="1" dirty="0">
                <a:solidFill>
                  <a:srgbClr val="0000FF"/>
                </a:solidFill>
                <a:latin typeface="Arial" charset="0"/>
                <a:ea typeface="ＭＳ Ｐゴシック" charset="0"/>
                <a:cs typeface="ＭＳ Ｐゴシック" charset="0"/>
              </a:rPr>
              <a:t>TSI by </a:t>
            </a:r>
            <a:r>
              <a:rPr lang="en-GB" sz="2400" b="1" dirty="0" err="1">
                <a:solidFill>
                  <a:srgbClr val="0000FF"/>
                </a:solidFill>
                <a:latin typeface="Arial" charset="0"/>
                <a:ea typeface="ＭＳ Ｐゴシック" charset="0"/>
                <a:cs typeface="ＭＳ Ｐゴシック" charset="0"/>
              </a:rPr>
              <a:t>Steinhilber</a:t>
            </a:r>
            <a:r>
              <a:rPr lang="en-GB" sz="2400" b="1" dirty="0">
                <a:solidFill>
                  <a:srgbClr val="0000FF"/>
                </a:solidFill>
                <a:latin typeface="Arial" charset="0"/>
                <a:ea typeface="ＭＳ Ｐゴシック" charset="0"/>
                <a:cs typeface="ＭＳ Ｐゴシック" charset="0"/>
              </a:rPr>
              <a:t> et al, 2012                TSI  by Vieira et al, 2011 </a:t>
            </a:r>
            <a:endParaRPr lang="en-US" sz="2400" dirty="0"/>
          </a:p>
        </p:txBody>
      </p:sp>
    </p:spTree>
    <p:extLst>
      <p:ext uri="{BB962C8B-B14F-4D97-AF65-F5344CB8AC3E}">
        <p14:creationId xmlns:p14="http://schemas.microsoft.com/office/powerpoint/2010/main" val="3466809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1441451" y="110873"/>
            <a:ext cx="9018777" cy="1143000"/>
          </a:xfrm>
        </p:spPr>
        <p:txBody>
          <a:bodyPr/>
          <a:lstStyle/>
          <a:p>
            <a:pPr eaLnBrk="1" hangingPunct="1"/>
            <a:r>
              <a:rPr lang="it-IT" dirty="0" err="1">
                <a:solidFill>
                  <a:srgbClr val="FF0000"/>
                </a:solidFill>
                <a:latin typeface="Arial Black" charset="0"/>
                <a:ea typeface="ＭＳ Ｐゴシック" charset="0"/>
                <a:cs typeface="ＭＳ Ｐゴシック" charset="0"/>
              </a:rPr>
              <a:t>Current</a:t>
            </a:r>
            <a:r>
              <a:rPr lang="it-IT" dirty="0">
                <a:solidFill>
                  <a:srgbClr val="FF0000"/>
                </a:solidFill>
                <a:latin typeface="Arial Black" charset="0"/>
                <a:ea typeface="ＭＳ Ｐゴシック" charset="0"/>
                <a:cs typeface="ＭＳ Ｐゴシック" charset="0"/>
              </a:rPr>
              <a:t> solar </a:t>
            </a:r>
            <a:r>
              <a:rPr lang="it-IT" dirty="0" err="1">
                <a:solidFill>
                  <a:srgbClr val="FF0000"/>
                </a:solidFill>
                <a:latin typeface="Arial Black" charset="0"/>
                <a:ea typeface="ＭＳ Ｐゴシック" charset="0"/>
                <a:cs typeface="ＭＳ Ｐゴシック" charset="0"/>
              </a:rPr>
              <a:t>activity</a:t>
            </a:r>
            <a:r>
              <a:rPr lang="it-IT" dirty="0">
                <a:solidFill>
                  <a:srgbClr val="FF0000"/>
                </a:solidFill>
                <a:latin typeface="Arial Black" charset="0"/>
                <a:ea typeface="ＭＳ Ｐゴシック" charset="0"/>
                <a:cs typeface="ＭＳ Ｐゴシック" charset="0"/>
              </a:rPr>
              <a:t>  </a:t>
            </a:r>
            <a:r>
              <a:rPr lang="it-IT" dirty="0" err="1">
                <a:solidFill>
                  <a:srgbClr val="FF0000"/>
                </a:solidFill>
                <a:latin typeface="Arial Black" charset="0"/>
                <a:ea typeface="ＭＳ Ｐゴシック" charset="0"/>
                <a:cs typeface="ＭＳ Ｐゴシック" charset="0"/>
              </a:rPr>
              <a:t>index</a:t>
            </a:r>
            <a:endParaRPr lang="it-IT" sz="3600" i="1" dirty="0">
              <a:solidFill>
                <a:srgbClr val="00CC00"/>
              </a:solidFill>
              <a:latin typeface="Franklin Gothic Medium" charset="0"/>
              <a:ea typeface="ＭＳ Ｐゴシック" charset="0"/>
              <a:cs typeface="ＭＳ Ｐゴシック" charset="0"/>
            </a:endParaRPr>
          </a:p>
        </p:txBody>
      </p:sp>
      <p:pic>
        <p:nvPicPr>
          <p:cNvPr id="26626" name="Picture 3" descr="sun_btrfl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21792" y="1196974"/>
            <a:ext cx="11375136" cy="5240401"/>
          </a:xfrm>
        </p:spPr>
      </p:pic>
      <p:pic>
        <p:nvPicPr>
          <p:cNvPr id="2" name="Picture 1" descr="A picture containing text, sign&#10;&#10;Description automatically generated">
            <a:extLst>
              <a:ext uri="{FF2B5EF4-FFF2-40B4-BE49-F238E27FC236}">
                <a16:creationId xmlns:a16="http://schemas.microsoft.com/office/drawing/2014/main" id="{5CAB1E5D-5CB1-3196-A298-A88580AD1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3700" y="-10113"/>
            <a:ext cx="1604879" cy="1263986"/>
          </a:xfrm>
          <a:prstGeom prst="rect">
            <a:avLst/>
          </a:prstGeom>
        </p:spPr>
      </p:pic>
      <p:pic>
        <p:nvPicPr>
          <p:cNvPr id="4" name="Picture 3" descr="Chart, histogram&#10;&#10;Description automatically generated">
            <a:extLst>
              <a:ext uri="{FF2B5EF4-FFF2-40B4-BE49-F238E27FC236}">
                <a16:creationId xmlns:a16="http://schemas.microsoft.com/office/drawing/2014/main" id="{5648DFAA-1D61-5128-0DA5-6B277D589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979572"/>
            <a:ext cx="11694017" cy="2776056"/>
          </a:xfrm>
          <a:prstGeom prst="rect">
            <a:avLst/>
          </a:prstGeom>
        </p:spPr>
      </p:pic>
    </p:spTree>
    <p:extLst>
      <p:ext uri="{BB962C8B-B14F-4D97-AF65-F5344CB8AC3E}">
        <p14:creationId xmlns:p14="http://schemas.microsoft.com/office/powerpoint/2010/main" val="2203881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44" y="432356"/>
            <a:ext cx="8344272" cy="1143000"/>
          </a:xfrm>
        </p:spPr>
        <p:txBody>
          <a:bodyPr>
            <a:normAutofit fontScale="90000"/>
          </a:bodyPr>
          <a:lstStyle/>
          <a:p>
            <a:r>
              <a:rPr lang="en-US" dirty="0">
                <a:solidFill>
                  <a:srgbClr val="FF0000"/>
                </a:solidFill>
              </a:rPr>
              <a:t>    Solar magnetic field (top) </a:t>
            </a:r>
            <a:r>
              <a:rPr lang="en-US" dirty="0"/>
              <a:t>and </a:t>
            </a:r>
            <a:br>
              <a:rPr lang="en-US" dirty="0"/>
            </a:br>
            <a:r>
              <a:rPr lang="en-US" dirty="0" err="1"/>
              <a:t>M</a:t>
            </a:r>
            <a:r>
              <a:rPr lang="en-US" dirty="0" err="1">
                <a:solidFill>
                  <a:srgbClr val="0000FF"/>
                </a:solidFill>
              </a:rPr>
              <a:t>baseline</a:t>
            </a:r>
            <a:r>
              <a:rPr lang="en-US" dirty="0">
                <a:solidFill>
                  <a:srgbClr val="0000FF"/>
                </a:solidFill>
              </a:rPr>
              <a:t> oscillations (bottom) </a:t>
            </a:r>
            <a:br>
              <a:rPr lang="en-US" dirty="0">
                <a:solidFill>
                  <a:srgbClr val="0000FF"/>
                </a:solidFill>
              </a:rPr>
            </a:br>
            <a:r>
              <a:rPr lang="en-US" dirty="0">
                <a:solidFill>
                  <a:srgbClr val="0000FF"/>
                </a:solidFill>
              </a:rPr>
              <a:t>    </a:t>
            </a:r>
            <a:r>
              <a:rPr lang="en-US" sz="2800" dirty="0"/>
              <a:t>(</a:t>
            </a:r>
            <a:r>
              <a:rPr lang="en-US" sz="2800" dirty="0" err="1"/>
              <a:t>Zharkovl</a:t>
            </a:r>
            <a:r>
              <a:rPr lang="en-US" sz="2800" dirty="0" err="1">
                <a:solidFill>
                  <a:srgbClr val="222EF4"/>
                </a:solidFill>
              </a:rPr>
              <a:t>Zharkova</a:t>
            </a:r>
            <a:r>
              <a:rPr lang="en-US" sz="2800" dirty="0">
                <a:solidFill>
                  <a:srgbClr val="222EF4"/>
                </a:solidFill>
              </a:rPr>
              <a:t> et., 2019, 2021</a:t>
            </a:r>
            <a:r>
              <a:rPr lang="en-US" sz="2800" dirty="0"/>
              <a:t>al, 2018, 2019, 220 </a:t>
            </a:r>
            <a:br>
              <a:rPr lang="en-US" sz="2800" dirty="0"/>
            </a:br>
            <a:r>
              <a:rPr lang="en-US" sz="2800" dirty="0" err="1"/>
              <a:t>ture</a:t>
            </a:r>
            <a:r>
              <a:rPr lang="en-US" sz="2800" dirty="0"/>
              <a:t> SR)</a:t>
            </a:r>
          </a:p>
        </p:txBody>
      </p:sp>
      <p:pic>
        <p:nvPicPr>
          <p:cNvPr id="6" name="Picture 5" descr="LONG_TERM_CYCLE_1950YR_PERIO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3544200"/>
            <a:ext cx="10515600" cy="3313801"/>
          </a:xfrm>
          <a:prstGeom prst="rect">
            <a:avLst/>
          </a:prstGeom>
        </p:spPr>
      </p:pic>
      <p:pic>
        <p:nvPicPr>
          <p:cNvPr id="4" name="Picture 3" descr="100000redli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76" y="1628800"/>
            <a:ext cx="10189970" cy="1886622"/>
          </a:xfrm>
          <a:prstGeom prst="rect">
            <a:avLst/>
          </a:prstGeom>
        </p:spPr>
      </p:pic>
      <p:pic>
        <p:nvPicPr>
          <p:cNvPr id="8" name="Picture 7">
            <a:extLst>
              <a:ext uri="{FF2B5EF4-FFF2-40B4-BE49-F238E27FC236}">
                <a16:creationId xmlns:a16="http://schemas.microsoft.com/office/drawing/2014/main" id="{C41618AD-345F-D143-9095-365EBF599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3641" y="0"/>
            <a:ext cx="5292080" cy="4392488"/>
          </a:xfrm>
          <a:prstGeom prst="rect">
            <a:avLst/>
          </a:prstGeom>
        </p:spPr>
      </p:pic>
      <p:sp>
        <p:nvSpPr>
          <p:cNvPr id="9" name="TextBox 8">
            <a:extLst>
              <a:ext uri="{FF2B5EF4-FFF2-40B4-BE49-F238E27FC236}">
                <a16:creationId xmlns:a16="http://schemas.microsoft.com/office/drawing/2014/main" id="{65A521DE-284A-E54A-A664-E002FD0B64DC}"/>
              </a:ext>
            </a:extLst>
          </p:cNvPr>
          <p:cNvSpPr txBox="1"/>
          <p:nvPr/>
        </p:nvSpPr>
        <p:spPr>
          <a:xfrm>
            <a:off x="8955554" y="432356"/>
            <a:ext cx="3456384" cy="646331"/>
          </a:xfrm>
          <a:prstGeom prst="rect">
            <a:avLst/>
          </a:prstGeom>
          <a:noFill/>
        </p:spPr>
        <p:txBody>
          <a:bodyPr wrap="square" rtlCol="0">
            <a:spAutoFit/>
          </a:bodyPr>
          <a:lstStyle/>
          <a:p>
            <a:r>
              <a:rPr lang="en-US" dirty="0" err="1"/>
              <a:t>Reames</a:t>
            </a:r>
            <a:r>
              <a:rPr lang="en-US" dirty="0"/>
              <a:t> et al, 2009</a:t>
            </a:r>
          </a:p>
          <a:p>
            <a:r>
              <a:rPr lang="en-US" baseline="30000" dirty="0"/>
              <a:t>14</a:t>
            </a:r>
            <a:r>
              <a:rPr lang="en-US" dirty="0"/>
              <a:t>C in trees</a:t>
            </a:r>
          </a:p>
        </p:txBody>
      </p:sp>
    </p:spTree>
    <p:extLst>
      <p:ext uri="{BB962C8B-B14F-4D97-AF65-F5344CB8AC3E}">
        <p14:creationId xmlns:p14="http://schemas.microsoft.com/office/powerpoint/2010/main" val="423160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44" y="115324"/>
            <a:ext cx="10954512" cy="1143000"/>
          </a:xfrm>
        </p:spPr>
        <p:txBody>
          <a:bodyPr>
            <a:normAutofit fontScale="90000"/>
          </a:bodyPr>
          <a:lstStyle/>
          <a:p>
            <a:r>
              <a:rPr lang="en-US" dirty="0"/>
              <a:t>    </a:t>
            </a:r>
            <a:r>
              <a:rPr lang="en-US" sz="3600" dirty="0">
                <a:solidFill>
                  <a:srgbClr val="FF0000"/>
                </a:solidFill>
              </a:rPr>
              <a:t>2000-2100 year oscillations </a:t>
            </a:r>
            <a:r>
              <a:rPr lang="en-US" sz="2700" dirty="0">
                <a:solidFill>
                  <a:srgbClr val="222EF4"/>
                </a:solidFill>
              </a:rPr>
              <a:t>(Zharkova et al, 2019, 2020) </a:t>
            </a:r>
            <a:br>
              <a:rPr lang="en-US" sz="2800" dirty="0">
                <a:solidFill>
                  <a:srgbClr val="FF0000"/>
                </a:solidFill>
              </a:rPr>
            </a:br>
            <a:r>
              <a:rPr lang="en-US" sz="2800" dirty="0">
                <a:solidFill>
                  <a:srgbClr val="FF0000"/>
                </a:solidFill>
              </a:rPr>
              <a:t>of </a:t>
            </a:r>
            <a:r>
              <a:rPr lang="en-US" sz="2800" dirty="0">
                <a:solidFill>
                  <a:srgbClr val="0000FF"/>
                </a:solidFill>
              </a:rPr>
              <a:t>the MF baseline </a:t>
            </a:r>
            <a:r>
              <a:rPr lang="en-GB" sz="2800" dirty="0">
                <a:solidFill>
                  <a:srgbClr val="800080"/>
                </a:solidFill>
              </a:rPr>
              <a:t>coincides with that of the </a:t>
            </a:r>
            <a:r>
              <a:rPr lang="en-GB" sz="2800" dirty="0">
                <a:solidFill>
                  <a:srgbClr val="FF26BA"/>
                </a:solidFill>
              </a:rPr>
              <a:t>solar irradiance</a:t>
            </a:r>
            <a:r>
              <a:rPr lang="en-GB" sz="2800" dirty="0">
                <a:solidFill>
                  <a:srgbClr val="FF0000"/>
                </a:solidFill>
              </a:rPr>
              <a:t> </a:t>
            </a:r>
            <a:r>
              <a:rPr lang="en-GB" sz="2400" dirty="0">
                <a:solidFill>
                  <a:srgbClr val="0000FF"/>
                </a:solidFill>
              </a:rPr>
              <a:t>(</a:t>
            </a:r>
            <a:r>
              <a:rPr lang="en-GB" sz="2400" dirty="0" err="1">
                <a:solidFill>
                  <a:srgbClr val="0000FF"/>
                </a:solidFill>
              </a:rPr>
              <a:t>Vierra</a:t>
            </a:r>
            <a:r>
              <a:rPr lang="en-GB" sz="2400" dirty="0">
                <a:solidFill>
                  <a:srgbClr val="0000FF"/>
                </a:solidFill>
              </a:rPr>
              <a:t> et al, 2011)</a:t>
            </a:r>
            <a:endParaRPr lang="en-US" sz="2400" dirty="0">
              <a:solidFill>
                <a:srgbClr val="0000FF"/>
              </a:solidFill>
            </a:endParaRPr>
          </a:p>
        </p:txBody>
      </p:sp>
      <p:pic>
        <p:nvPicPr>
          <p:cNvPr id="6" name="Picture 5" descr="MODERN_1950YR_CYC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31476"/>
            <a:ext cx="9144000" cy="3296017"/>
          </a:xfrm>
          <a:prstGeom prst="rect">
            <a:avLst/>
          </a:prstGeom>
        </p:spPr>
      </p:pic>
      <p:pic>
        <p:nvPicPr>
          <p:cNvPr id="8" name="Picture 7" descr="MODERN_1950YR_CYCLE_SOLANK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480" y="1258324"/>
            <a:ext cx="9144000" cy="2592459"/>
          </a:xfrm>
          <a:prstGeom prst="rect">
            <a:avLst/>
          </a:prstGeom>
        </p:spPr>
      </p:pic>
      <p:sp>
        <p:nvSpPr>
          <p:cNvPr id="3" name="Rectangle 2">
            <a:extLst>
              <a:ext uri="{FF2B5EF4-FFF2-40B4-BE49-F238E27FC236}">
                <a16:creationId xmlns:a16="http://schemas.microsoft.com/office/drawing/2014/main" id="{EDB30FD7-352E-7341-AD5A-B6CA369159B8}"/>
              </a:ext>
            </a:extLst>
          </p:cNvPr>
          <p:cNvSpPr/>
          <p:nvPr/>
        </p:nvSpPr>
        <p:spPr>
          <a:xfrm>
            <a:off x="7698807" y="6455688"/>
            <a:ext cx="3057247" cy="369332"/>
          </a:xfrm>
          <a:prstGeom prst="rect">
            <a:avLst/>
          </a:prstGeom>
        </p:spPr>
        <p:txBody>
          <a:bodyPr wrap="none">
            <a:spAutoFit/>
          </a:bodyPr>
          <a:lstStyle/>
          <a:p>
            <a:r>
              <a:rPr lang="en-GB" dirty="0">
                <a:solidFill>
                  <a:srgbClr val="0000FF"/>
                </a:solidFill>
              </a:rPr>
              <a:t>Zharkova et al, 2019, 2020</a:t>
            </a:r>
            <a:endParaRPr lang="en-US" dirty="0"/>
          </a:p>
        </p:txBody>
      </p:sp>
      <p:sp>
        <p:nvSpPr>
          <p:cNvPr id="4" name="Rectangle 3">
            <a:extLst>
              <a:ext uri="{FF2B5EF4-FFF2-40B4-BE49-F238E27FC236}">
                <a16:creationId xmlns:a16="http://schemas.microsoft.com/office/drawing/2014/main" id="{0C37D7E5-B54D-B149-8526-EE2AAB1AC3AC}"/>
              </a:ext>
            </a:extLst>
          </p:cNvPr>
          <p:cNvSpPr/>
          <p:nvPr/>
        </p:nvSpPr>
        <p:spPr>
          <a:xfrm>
            <a:off x="1399434" y="6455688"/>
            <a:ext cx="1796197" cy="369332"/>
          </a:xfrm>
          <a:prstGeom prst="rect">
            <a:avLst/>
          </a:prstGeom>
        </p:spPr>
        <p:txBody>
          <a:bodyPr wrap="none">
            <a:spAutoFit/>
          </a:bodyPr>
          <a:lstStyle/>
          <a:p>
            <a:r>
              <a:rPr lang="en-GB" dirty="0">
                <a:solidFill>
                  <a:srgbClr val="0000FF"/>
                </a:solidFill>
              </a:rPr>
              <a:t>(Akasofu, 2011)</a:t>
            </a:r>
            <a:endParaRPr lang="en-US" dirty="0"/>
          </a:p>
        </p:txBody>
      </p:sp>
      <p:pic>
        <p:nvPicPr>
          <p:cNvPr id="5" name="Picture 4" descr="A picture containing text, line, screenshot, plot&#10;&#10;Description automatically generated">
            <a:extLst>
              <a:ext uri="{FF2B5EF4-FFF2-40B4-BE49-F238E27FC236}">
                <a16:creationId xmlns:a16="http://schemas.microsoft.com/office/drawing/2014/main" id="{3F8FC49C-F683-505E-F081-178DDB06D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3923935"/>
            <a:ext cx="7772400" cy="2531753"/>
          </a:xfrm>
          <a:prstGeom prst="rect">
            <a:avLst/>
          </a:prstGeom>
        </p:spPr>
      </p:pic>
    </p:spTree>
    <p:extLst>
      <p:ext uri="{BB962C8B-B14F-4D97-AF65-F5344CB8AC3E}">
        <p14:creationId xmlns:p14="http://schemas.microsoft.com/office/powerpoint/2010/main" val="15784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836712"/>
            <a:ext cx="8820472" cy="1143000"/>
          </a:xfrm>
        </p:spPr>
        <p:txBody>
          <a:bodyPr/>
          <a:lstStyle/>
          <a:p>
            <a:pPr algn="ctr"/>
            <a:r>
              <a:rPr lang="en-US" dirty="0">
                <a:solidFill>
                  <a:srgbClr val="A521FF"/>
                </a:solidFill>
              </a:rPr>
              <a:t>What are the reasons of solar irradiance oscillations? </a:t>
            </a:r>
            <a:br>
              <a:rPr lang="en-US" dirty="0">
                <a:solidFill>
                  <a:srgbClr val="A521FF"/>
                </a:solidFill>
              </a:rPr>
            </a:br>
            <a:r>
              <a:rPr lang="en-US" dirty="0">
                <a:solidFill>
                  <a:srgbClr val="0000FF"/>
                </a:solidFill>
                <a:sym typeface="Wingdings"/>
              </a:rPr>
              <a:t> Sun, Earth and other planets motion (</a:t>
            </a:r>
            <a:r>
              <a:rPr lang="en-US" dirty="0" err="1">
                <a:solidFill>
                  <a:srgbClr val="FF0000"/>
                </a:solidFill>
              </a:rPr>
              <a:t>Milankovich</a:t>
            </a:r>
            <a:r>
              <a:rPr lang="en-US" dirty="0">
                <a:solidFill>
                  <a:srgbClr val="FF0000"/>
                </a:solidFill>
              </a:rPr>
              <a:t> cycles</a:t>
            </a:r>
            <a:r>
              <a:rPr lang="en-US" dirty="0">
                <a:solidFill>
                  <a:srgbClr val="0000FF"/>
                </a:solidFill>
              </a:rPr>
              <a:t>)</a:t>
            </a:r>
          </a:p>
        </p:txBody>
      </p:sp>
      <p:sp>
        <p:nvSpPr>
          <p:cNvPr id="4" name="Footer Placeholder 3"/>
          <p:cNvSpPr>
            <a:spLocks noGrp="1"/>
          </p:cNvSpPr>
          <p:nvPr>
            <p:ph type="ftr" sz="quarter" idx="11"/>
          </p:nvPr>
        </p:nvSpPr>
        <p:spPr/>
        <p:txBody>
          <a:bodyPr/>
          <a:lstStyle/>
          <a:p>
            <a:r>
              <a:rPr lang="en-US" dirty="0"/>
              <a:t>GWPF, London, 31 October 2018</a:t>
            </a:r>
            <a:endParaRPr lang="en-GB" dirty="0"/>
          </a:p>
        </p:txBody>
      </p:sp>
      <p:pic>
        <p:nvPicPr>
          <p:cNvPr id="5" name="Picture 4" descr="vector-illustration-our-solar-system-450w-57752758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136" y="1988840"/>
            <a:ext cx="8551865" cy="4637014"/>
          </a:xfrm>
          <a:prstGeom prst="rect">
            <a:avLst/>
          </a:prstGeom>
        </p:spPr>
      </p:pic>
    </p:spTree>
    <p:extLst>
      <p:ext uri="{BB962C8B-B14F-4D97-AF65-F5344CB8AC3E}">
        <p14:creationId xmlns:p14="http://schemas.microsoft.com/office/powerpoint/2010/main" val="40603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5541" y="0"/>
            <a:ext cx="6570539" cy="6858000"/>
          </a:xfrm>
          <a:prstGeom prst="rect">
            <a:avLst/>
          </a:prstGeom>
        </p:spPr>
      </p:pic>
      <p:sp>
        <p:nvSpPr>
          <p:cNvPr id="8" name="Rectangle 7"/>
          <p:cNvSpPr/>
          <p:nvPr/>
        </p:nvSpPr>
        <p:spPr>
          <a:xfrm>
            <a:off x="6960096" y="620688"/>
            <a:ext cx="4015843" cy="646331"/>
          </a:xfrm>
          <a:prstGeom prst="rect">
            <a:avLst/>
          </a:prstGeom>
        </p:spPr>
        <p:txBody>
          <a:bodyPr wrap="none">
            <a:spAutoFit/>
          </a:bodyPr>
          <a:lstStyle/>
          <a:p>
            <a:r>
              <a:rPr lang="en-US" b="1" dirty="0">
                <a:solidFill>
                  <a:srgbClr val="0000FF"/>
                </a:solidFill>
              </a:rPr>
              <a:t>Obliquity (axial tilt) (</a:t>
            </a:r>
            <a:r>
              <a:rPr lang="en-US" b="1" dirty="0" err="1">
                <a:solidFill>
                  <a:srgbClr val="0000FF"/>
                </a:solidFill>
              </a:rPr>
              <a:t>ε</a:t>
            </a:r>
            <a:r>
              <a:rPr lang="en-US" b="1" dirty="0">
                <a:solidFill>
                  <a:srgbClr val="0000FF"/>
                </a:solidFill>
              </a:rPr>
              <a:t>) </a:t>
            </a:r>
            <a:r>
              <a:rPr lang="en-US" dirty="0">
                <a:solidFill>
                  <a:srgbClr val="0000FF"/>
                </a:solidFill>
              </a:rPr>
              <a:t>(22</a:t>
            </a:r>
            <a:r>
              <a:rPr lang="en-US" baseline="30000" dirty="0">
                <a:solidFill>
                  <a:srgbClr val="0000FF"/>
                </a:solidFill>
              </a:rPr>
              <a:t>o</a:t>
            </a:r>
            <a:r>
              <a:rPr lang="en-US" dirty="0">
                <a:solidFill>
                  <a:srgbClr val="0000FF"/>
                </a:solidFill>
              </a:rPr>
              <a:t>.1-24</a:t>
            </a:r>
            <a:r>
              <a:rPr lang="en-US" baseline="30000" dirty="0">
                <a:solidFill>
                  <a:srgbClr val="0000FF"/>
                </a:solidFill>
              </a:rPr>
              <a:t>o</a:t>
            </a:r>
            <a:r>
              <a:rPr lang="en-US" dirty="0">
                <a:solidFill>
                  <a:srgbClr val="0000FF"/>
                </a:solidFill>
              </a:rPr>
              <a:t>.5) </a:t>
            </a:r>
          </a:p>
          <a:p>
            <a:r>
              <a:rPr lang="en-US" dirty="0">
                <a:solidFill>
                  <a:srgbClr val="0000FF"/>
                </a:solidFill>
              </a:rPr>
              <a:t>current 23.5  -  T~41 000 years</a:t>
            </a:r>
            <a:endParaRPr lang="en-US" dirty="0"/>
          </a:p>
        </p:txBody>
      </p:sp>
      <p:sp>
        <p:nvSpPr>
          <p:cNvPr id="9" name="Rectangle 8"/>
          <p:cNvSpPr/>
          <p:nvPr/>
        </p:nvSpPr>
        <p:spPr>
          <a:xfrm>
            <a:off x="6889132" y="1248870"/>
            <a:ext cx="5152051" cy="646331"/>
          </a:xfrm>
          <a:prstGeom prst="rect">
            <a:avLst/>
          </a:prstGeom>
        </p:spPr>
        <p:txBody>
          <a:bodyPr wrap="none">
            <a:spAutoFit/>
          </a:bodyPr>
          <a:lstStyle/>
          <a:p>
            <a:r>
              <a:rPr lang="en-US" b="1" dirty="0">
                <a:solidFill>
                  <a:srgbClr val="008000"/>
                </a:solidFill>
              </a:rPr>
              <a:t>Eccentricity (e</a:t>
            </a:r>
            <a:r>
              <a:rPr lang="en-US" dirty="0">
                <a:solidFill>
                  <a:srgbClr val="008000"/>
                </a:solidFill>
              </a:rPr>
              <a:t>)</a:t>
            </a:r>
            <a:r>
              <a:rPr lang="en-US" dirty="0"/>
              <a:t>. Change on semi-minor axis</a:t>
            </a:r>
          </a:p>
          <a:p>
            <a:r>
              <a:rPr lang="en-US" dirty="0"/>
              <a:t>  T~100-400K years effects of Jupiter and Saturn</a:t>
            </a:r>
          </a:p>
        </p:txBody>
      </p:sp>
      <p:sp>
        <p:nvSpPr>
          <p:cNvPr id="10" name="Rectangle 9"/>
          <p:cNvSpPr/>
          <p:nvPr/>
        </p:nvSpPr>
        <p:spPr>
          <a:xfrm>
            <a:off x="6562080" y="1875312"/>
            <a:ext cx="4155494" cy="369332"/>
          </a:xfrm>
          <a:prstGeom prst="rect">
            <a:avLst/>
          </a:prstGeom>
        </p:spPr>
        <p:txBody>
          <a:bodyPr wrap="square">
            <a:spAutoFit/>
          </a:bodyPr>
          <a:lstStyle/>
          <a:p>
            <a:r>
              <a:rPr lang="en-US" dirty="0"/>
              <a:t> </a:t>
            </a:r>
            <a:r>
              <a:rPr lang="en-US" dirty="0">
                <a:solidFill>
                  <a:srgbClr val="A521FF"/>
                </a:solidFill>
              </a:rPr>
              <a:t>Longitude of perihelion (sin(</a:t>
            </a:r>
            <a:r>
              <a:rPr lang="en-US" dirty="0" err="1">
                <a:solidFill>
                  <a:srgbClr val="A521FF"/>
                </a:solidFill>
              </a:rPr>
              <a:t>ϖ</a:t>
            </a:r>
            <a:r>
              <a:rPr lang="en-US" dirty="0">
                <a:solidFill>
                  <a:srgbClr val="A521FF"/>
                </a:solidFill>
              </a:rPr>
              <a:t>) ).</a:t>
            </a:r>
          </a:p>
        </p:txBody>
      </p:sp>
      <p:sp>
        <p:nvSpPr>
          <p:cNvPr id="11" name="Rectangle 10"/>
          <p:cNvSpPr/>
          <p:nvPr/>
        </p:nvSpPr>
        <p:spPr>
          <a:xfrm>
            <a:off x="6674685" y="2329026"/>
            <a:ext cx="5061810" cy="1754326"/>
          </a:xfrm>
          <a:prstGeom prst="rect">
            <a:avLst/>
          </a:prstGeom>
        </p:spPr>
        <p:txBody>
          <a:bodyPr wrap="square">
            <a:spAutoFit/>
          </a:bodyPr>
          <a:lstStyle/>
          <a:p>
            <a:r>
              <a:rPr lang="en-US" b="1" dirty="0"/>
              <a:t>Precession index (e sin(</a:t>
            </a:r>
            <a:r>
              <a:rPr lang="en-US" b="1" dirty="0" err="1"/>
              <a:t>ϖ</a:t>
            </a:r>
            <a:r>
              <a:rPr lang="en-US" b="1" dirty="0"/>
              <a:t>) ) </a:t>
            </a:r>
            <a:r>
              <a:rPr lang="en-US" dirty="0"/>
              <a:t>– </a:t>
            </a:r>
          </a:p>
          <a:p>
            <a:pPr marL="285750" indent="-285750">
              <a:buFont typeface="Arial" panose="020B0604020202020204" pitchFamily="34" charset="0"/>
              <a:buChar char="•"/>
            </a:pPr>
            <a:r>
              <a:rPr lang="en-US" dirty="0"/>
              <a:t>Axial - </a:t>
            </a:r>
            <a:r>
              <a:rPr lang="en-GB" dirty="0"/>
              <a:t>Earth's axis of rotation relative to fixed</a:t>
            </a:r>
          </a:p>
          <a:p>
            <a:r>
              <a:rPr lang="en-GB" dirty="0"/>
              <a:t>     stars – T~  25,771.5 y</a:t>
            </a:r>
          </a:p>
          <a:p>
            <a:pPr marL="285750" indent="-285750">
              <a:buFont typeface="Arial" panose="020B0604020202020204" pitchFamily="34" charset="0"/>
              <a:buChar char="•"/>
            </a:pPr>
            <a:r>
              <a:rPr lang="en-GB" b="1" dirty="0"/>
              <a:t>Apsidal - </a:t>
            </a:r>
            <a:r>
              <a:rPr lang="en-GB" dirty="0"/>
              <a:t>orbit ellipse relative to fixed stars – T~113 000 y</a:t>
            </a:r>
          </a:p>
          <a:p>
            <a:pPr marL="285750" indent="-285750">
              <a:buFont typeface="Arial" panose="020B0604020202020204" pitchFamily="34" charset="0"/>
              <a:buChar char="•"/>
            </a:pPr>
            <a:r>
              <a:rPr lang="en-US" dirty="0"/>
              <a:t>Orbital inclination – T~ 70 000 y</a:t>
            </a:r>
          </a:p>
        </p:txBody>
      </p:sp>
      <p:sp>
        <p:nvSpPr>
          <p:cNvPr id="13" name="Rectangle 12">
            <a:extLst>
              <a:ext uri="{FF2B5EF4-FFF2-40B4-BE49-F238E27FC236}">
                <a16:creationId xmlns:a16="http://schemas.microsoft.com/office/drawing/2014/main" id="{59F784C4-1B92-3640-8D62-11546F759254}"/>
              </a:ext>
            </a:extLst>
          </p:cNvPr>
          <p:cNvSpPr/>
          <p:nvPr/>
        </p:nvSpPr>
        <p:spPr>
          <a:xfrm>
            <a:off x="6562080" y="4229848"/>
            <a:ext cx="5287020" cy="2585323"/>
          </a:xfrm>
          <a:prstGeom prst="rect">
            <a:avLst/>
          </a:prstGeom>
        </p:spPr>
        <p:txBody>
          <a:bodyPr wrap="square">
            <a:spAutoFit/>
          </a:bodyPr>
          <a:lstStyle/>
          <a:p>
            <a:pPr algn="l"/>
            <a:r>
              <a:rPr lang="en-US" dirty="0">
                <a:solidFill>
                  <a:srgbClr val="C00000"/>
                </a:solidFill>
              </a:rPr>
              <a:t>Earth's movements:</a:t>
            </a:r>
          </a:p>
          <a:p>
            <a:pPr lvl="1" algn="l"/>
            <a:r>
              <a:rPr lang="en-US" dirty="0">
                <a:solidFill>
                  <a:srgbClr val="3366FF"/>
                </a:solidFill>
              </a:rPr>
              <a:t>1.1	 Orbital shape (eccentricity)</a:t>
            </a:r>
          </a:p>
          <a:p>
            <a:pPr lvl="1" algn="l"/>
            <a:r>
              <a:rPr lang="en-US" dirty="0"/>
              <a:t>	</a:t>
            </a:r>
            <a:r>
              <a:rPr lang="en-US" dirty="0">
                <a:solidFill>
                  <a:schemeClr val="accent1">
                    <a:lumMod val="50000"/>
                  </a:schemeClr>
                </a:solidFill>
              </a:rPr>
              <a:t>1.1.1	Effect on temperature</a:t>
            </a:r>
          </a:p>
          <a:p>
            <a:pPr lvl="1" algn="l"/>
            <a:r>
              <a:rPr lang="en-US" dirty="0">
                <a:solidFill>
                  <a:schemeClr val="accent1">
                    <a:lumMod val="50000"/>
                  </a:schemeClr>
                </a:solidFill>
              </a:rPr>
              <a:t>      1.1.2	Effect on lengths of seasons</a:t>
            </a:r>
          </a:p>
          <a:p>
            <a:pPr lvl="1" algn="l"/>
            <a:r>
              <a:rPr lang="en-US" dirty="0">
                <a:solidFill>
                  <a:srgbClr val="3366FF"/>
                </a:solidFill>
              </a:rPr>
              <a:t>1.2 	Axial tilt (obliquity)</a:t>
            </a:r>
          </a:p>
          <a:p>
            <a:pPr lvl="1" algn="l"/>
            <a:r>
              <a:rPr lang="en-US" dirty="0">
                <a:solidFill>
                  <a:srgbClr val="3366FF"/>
                </a:solidFill>
              </a:rPr>
              <a:t>1.3 	Axial precession</a:t>
            </a:r>
          </a:p>
          <a:p>
            <a:pPr lvl="1" algn="l"/>
            <a:r>
              <a:rPr lang="en-US" dirty="0">
                <a:solidFill>
                  <a:srgbClr val="3366FF"/>
                </a:solidFill>
              </a:rPr>
              <a:t>1.4 	Apsidal precession</a:t>
            </a:r>
          </a:p>
          <a:p>
            <a:pPr lvl="1" algn="l"/>
            <a:r>
              <a:rPr lang="en-US" dirty="0">
                <a:solidFill>
                  <a:srgbClr val="3366FF"/>
                </a:solidFill>
              </a:rPr>
              <a:t>1.5	Orbital inclination (</a:t>
            </a:r>
          </a:p>
          <a:p>
            <a:r>
              <a:rPr lang="en-US" dirty="0"/>
              <a:t>2	</a:t>
            </a:r>
          </a:p>
        </p:txBody>
      </p:sp>
    </p:spTree>
    <p:extLst>
      <p:ext uri="{BB962C8B-B14F-4D97-AF65-F5344CB8AC3E}">
        <p14:creationId xmlns:p14="http://schemas.microsoft.com/office/powerpoint/2010/main" val="3614883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0"/>
            <a:ext cx="8229600" cy="908720"/>
          </a:xfrm>
        </p:spPr>
        <p:txBody>
          <a:bodyPr/>
          <a:lstStyle/>
          <a:p>
            <a:pPr algn="ctr"/>
            <a:r>
              <a:rPr lang="en-US" dirty="0">
                <a:solidFill>
                  <a:srgbClr val="0000FF"/>
                </a:solidFill>
              </a:rPr>
              <a:t>Solar Inertial Motion</a:t>
            </a:r>
          </a:p>
        </p:txBody>
      </p:sp>
      <p:sp>
        <p:nvSpPr>
          <p:cNvPr id="5" name="Rectangle 4"/>
          <p:cNvSpPr/>
          <p:nvPr/>
        </p:nvSpPr>
        <p:spPr>
          <a:xfrm>
            <a:off x="6003667" y="3290501"/>
            <a:ext cx="227948" cy="369332"/>
          </a:xfrm>
          <a:prstGeom prst="rect">
            <a:avLst/>
          </a:prstGeom>
        </p:spPr>
        <p:txBody>
          <a:bodyPr wrap="none">
            <a:spAutoFit/>
          </a:bodyPr>
          <a:lstStyle/>
          <a:p>
            <a:r>
              <a:rPr lang="en-US" b="1" baseline="30000" dirty="0"/>
              <a:t> </a:t>
            </a:r>
            <a:endParaRPr lang="en-US" dirty="0"/>
          </a:p>
        </p:txBody>
      </p:sp>
      <p:sp>
        <p:nvSpPr>
          <p:cNvPr id="8" name="Rectangle 7"/>
          <p:cNvSpPr/>
          <p:nvPr/>
        </p:nvSpPr>
        <p:spPr>
          <a:xfrm>
            <a:off x="6003667" y="3290501"/>
            <a:ext cx="227948" cy="369332"/>
          </a:xfrm>
          <a:prstGeom prst="rect">
            <a:avLst/>
          </a:prstGeom>
        </p:spPr>
        <p:txBody>
          <a:bodyPr wrap="none">
            <a:spAutoFit/>
          </a:bodyPr>
          <a:lstStyle/>
          <a:p>
            <a:r>
              <a:rPr lang="en-US" b="1" baseline="30000" dirty="0"/>
              <a:t> </a:t>
            </a:r>
            <a:endParaRPr lang="en-US" dirty="0"/>
          </a:p>
        </p:txBody>
      </p:sp>
      <p:sp>
        <p:nvSpPr>
          <p:cNvPr id="9" name="Rectangle 8"/>
          <p:cNvSpPr/>
          <p:nvPr/>
        </p:nvSpPr>
        <p:spPr>
          <a:xfrm>
            <a:off x="1847528" y="1052736"/>
            <a:ext cx="8640960" cy="2226250"/>
          </a:xfrm>
          <a:prstGeom prst="rect">
            <a:avLst/>
          </a:prstGeom>
        </p:spPr>
        <p:txBody>
          <a:bodyPr wrap="square">
            <a:spAutoFit/>
          </a:bodyPr>
          <a:lstStyle/>
          <a:p>
            <a:r>
              <a:rPr lang="en-US" sz="3200" baseline="30000" dirty="0"/>
              <a:t>Solar inertial motion is the motion of the Sun around the </a:t>
            </a:r>
            <a:r>
              <a:rPr lang="en-US" sz="3200" baseline="30000" dirty="0" err="1"/>
              <a:t>centre</a:t>
            </a:r>
            <a:r>
              <a:rPr lang="en-US" sz="3200" baseline="30000" dirty="0"/>
              <a:t> of mass of the Solar System due to variable positions of the giant planets (J-Jupiter, S-Saturn, U-Uranus, N-Neptune). </a:t>
            </a:r>
          </a:p>
          <a:p>
            <a:r>
              <a:rPr lang="en-US" sz="3200" baseline="30000" dirty="0"/>
              <a:t>The Sun moves inside a circular area which has a diameter of 0.02 AU (= 4.3 solar radii = 3.106 km). The Sun moves with a velocity between 9 and 16 m/s.</a:t>
            </a:r>
            <a:endParaRPr lang="en-US" sz="3200" dirty="0"/>
          </a:p>
        </p:txBody>
      </p:sp>
      <p:sp>
        <p:nvSpPr>
          <p:cNvPr id="10" name="Rectangle 9"/>
          <p:cNvSpPr/>
          <p:nvPr/>
        </p:nvSpPr>
        <p:spPr>
          <a:xfrm>
            <a:off x="1539928" y="3356993"/>
            <a:ext cx="8876552" cy="2534027"/>
          </a:xfrm>
          <a:prstGeom prst="rect">
            <a:avLst/>
          </a:prstGeom>
        </p:spPr>
        <p:txBody>
          <a:bodyPr wrap="square">
            <a:spAutoFit/>
          </a:bodyPr>
          <a:lstStyle/>
          <a:p>
            <a:r>
              <a:rPr lang="en-US" sz="2800" baseline="30000" dirty="0" err="1">
                <a:solidFill>
                  <a:srgbClr val="0000FF"/>
                </a:solidFill>
              </a:rPr>
              <a:t>Charvátová</a:t>
            </a:r>
            <a:r>
              <a:rPr lang="en-US" sz="2800" baseline="30000" dirty="0">
                <a:solidFill>
                  <a:srgbClr val="0000FF"/>
                </a:solidFill>
              </a:rPr>
              <a:t>, I., The solar motion and the variability of solar activity, Adv. Space Res., 8, 7, 147-150, 1988.</a:t>
            </a:r>
          </a:p>
          <a:p>
            <a:r>
              <a:rPr lang="en-US" sz="2800" baseline="30000" dirty="0" err="1">
                <a:solidFill>
                  <a:srgbClr val="0000FF"/>
                </a:solidFill>
              </a:rPr>
              <a:t>Charvátová</a:t>
            </a:r>
            <a:r>
              <a:rPr lang="en-US" sz="2800" baseline="30000" dirty="0">
                <a:solidFill>
                  <a:srgbClr val="0000FF"/>
                </a:solidFill>
              </a:rPr>
              <a:t>, I., On the relation between solar motion and solar activity in the years 1730-1780 and 1910-60, Bull. </a:t>
            </a:r>
            <a:r>
              <a:rPr lang="en-US" sz="2800" baseline="30000" dirty="0" err="1">
                <a:solidFill>
                  <a:srgbClr val="0000FF"/>
                </a:solidFill>
              </a:rPr>
              <a:t>Astr</a:t>
            </a:r>
            <a:r>
              <a:rPr lang="en-US" sz="2800" baseline="30000" dirty="0">
                <a:solidFill>
                  <a:srgbClr val="0000FF"/>
                </a:solidFill>
              </a:rPr>
              <a:t>. Inst. Czech., 41, 200-204, 1990.</a:t>
            </a:r>
          </a:p>
          <a:p>
            <a:r>
              <a:rPr lang="en-US" sz="2800" baseline="30000" dirty="0" err="1">
                <a:solidFill>
                  <a:srgbClr val="0000FF"/>
                </a:solidFill>
              </a:rPr>
              <a:t>Charvátová</a:t>
            </a:r>
            <a:r>
              <a:rPr lang="en-US" sz="2800" baseline="30000" dirty="0">
                <a:solidFill>
                  <a:srgbClr val="0000FF"/>
                </a:solidFill>
              </a:rPr>
              <a:t>, I., Solar-terrestrial and climatic variability during the last several millennia in relation to solar inertial motion, J. Coast. Res., 17, 343-354, 1995.</a:t>
            </a:r>
          </a:p>
          <a:p>
            <a:r>
              <a:rPr lang="en-US" sz="2800" baseline="30000" dirty="0" err="1">
                <a:solidFill>
                  <a:srgbClr val="0000FF"/>
                </a:solidFill>
              </a:rPr>
              <a:t>Charvátová</a:t>
            </a:r>
            <a:r>
              <a:rPr lang="en-US" sz="2800" baseline="30000" dirty="0">
                <a:solidFill>
                  <a:srgbClr val="0000FF"/>
                </a:solidFill>
              </a:rPr>
              <a:t>, I., Can origin of the 2400-year cycle of solar activity be caused by solar inertial motion</a:t>
            </a:r>
            <a:r>
              <a:rPr lang="en-US" sz="2800" baseline="30000" dirty="0"/>
              <a:t>? </a:t>
            </a:r>
            <a:r>
              <a:rPr lang="en-US" sz="2800" baseline="30000" dirty="0" err="1"/>
              <a:t>Annales</a:t>
            </a:r>
            <a:r>
              <a:rPr lang="en-US" sz="2800" baseline="30000" dirty="0"/>
              <a:t> </a:t>
            </a:r>
            <a:r>
              <a:rPr lang="en-US" sz="2800" baseline="30000" dirty="0" err="1"/>
              <a:t>Geophysicae</a:t>
            </a:r>
            <a:r>
              <a:rPr lang="en-US" sz="2800" baseline="30000" dirty="0"/>
              <a:t>, 18, 399-405, 2000.</a:t>
            </a:r>
            <a:endParaRPr lang="en-US" sz="2800" dirty="0"/>
          </a:p>
        </p:txBody>
      </p:sp>
      <p:pic>
        <p:nvPicPr>
          <p:cNvPr id="12" name="Picture 11" descr="main-qimg-b489d56f9af4813b5e6c106feb241d0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043025"/>
            <a:ext cx="8712968" cy="5815461"/>
          </a:xfrm>
          <a:prstGeom prst="rect">
            <a:avLst/>
          </a:prstGeom>
        </p:spPr>
      </p:pic>
      <p:sp>
        <p:nvSpPr>
          <p:cNvPr id="3" name="TextBox 2"/>
          <p:cNvSpPr txBox="1"/>
          <p:nvPr/>
        </p:nvSpPr>
        <p:spPr>
          <a:xfrm>
            <a:off x="2711624" y="3068960"/>
            <a:ext cx="1944216" cy="369332"/>
          </a:xfrm>
          <a:prstGeom prst="rect">
            <a:avLst/>
          </a:prstGeom>
          <a:solidFill>
            <a:schemeClr val="accent1"/>
          </a:solidFill>
        </p:spPr>
        <p:txBody>
          <a:bodyPr wrap="square" rtlCol="0">
            <a:spAutoFit/>
          </a:bodyPr>
          <a:lstStyle/>
          <a:p>
            <a:r>
              <a:rPr lang="en-GB" dirty="0"/>
              <a:t>6.96x10</a:t>
            </a:r>
            <a:r>
              <a:rPr lang="en-GB" baseline="30000" dirty="0"/>
              <a:t>5</a:t>
            </a:r>
            <a:r>
              <a:rPr lang="en-GB" dirty="0"/>
              <a:t> km</a:t>
            </a:r>
          </a:p>
        </p:txBody>
      </p:sp>
    </p:spTree>
    <p:extLst>
      <p:ext uri="{BB962C8B-B14F-4D97-AF65-F5344CB8AC3E}">
        <p14:creationId xmlns:p14="http://schemas.microsoft.com/office/powerpoint/2010/main" val="3550611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0279" y="967417"/>
            <a:ext cx="3778870" cy="3943250"/>
          </a:xfrm>
          <a:prstGeom prst="rect">
            <a:avLst/>
          </a:prstGeom>
        </p:spPr>
        <p:txBody>
          <a:bodyPr vert="horz" lIns="91440" tIns="45720" rIns="91440" bIns="45720" rtlCol="0" anchor="b">
            <a:normAutofit/>
          </a:bodyPr>
          <a:lstStyle/>
          <a:p>
            <a:pPr defTabSz="457200">
              <a:spcBef>
                <a:spcPct val="0"/>
              </a:spcBef>
              <a:spcAft>
                <a:spcPts val="600"/>
              </a:spcAft>
            </a:pPr>
            <a:r>
              <a:rPr lang="en-US" sz="4000" dirty="0">
                <a:solidFill>
                  <a:srgbClr val="FEFFFF"/>
                </a:solidFill>
                <a:latin typeface="+mj-lt"/>
                <a:ea typeface="+mj-ea"/>
                <a:cs typeface="+mj-cs"/>
              </a:rPr>
              <a:t>SIM effects on the Earth via solar irradiance</a:t>
            </a:r>
          </a:p>
        </p:txBody>
      </p:sp>
      <p:pic>
        <p:nvPicPr>
          <p:cNvPr id="6" name="Picture 5" descr="season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41" y="195758"/>
            <a:ext cx="9089827" cy="3782418"/>
          </a:xfrm>
          <a:prstGeom prst="rect">
            <a:avLst/>
          </a:prstGeom>
        </p:spPr>
      </p:pic>
      <p:pic>
        <p:nvPicPr>
          <p:cNvPr id="8" name="Picture 7" descr="Solar_system_barycenter.svg.png">
            <a:extLst>
              <a:ext uri="{FF2B5EF4-FFF2-40B4-BE49-F238E27FC236}">
                <a16:creationId xmlns:a16="http://schemas.microsoft.com/office/drawing/2014/main" id="{66BD11EB-760E-C24A-BCE0-8E37A86A4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78" y="3077129"/>
            <a:ext cx="2458954" cy="2436600"/>
          </a:xfrm>
          <a:prstGeom prst="rect">
            <a:avLst/>
          </a:prstGeom>
        </p:spPr>
      </p:pic>
      <p:pic>
        <p:nvPicPr>
          <p:cNvPr id="23" name="Picture 22">
            <a:extLst>
              <a:ext uri="{FF2B5EF4-FFF2-40B4-BE49-F238E27FC236}">
                <a16:creationId xmlns:a16="http://schemas.microsoft.com/office/drawing/2014/main" id="{B966C35F-C586-6B40-AD93-AF7B301A9DB8}"/>
              </a:ext>
            </a:extLst>
          </p:cNvPr>
          <p:cNvPicPr>
            <a:picLocks noChangeAspect="1"/>
          </p:cNvPicPr>
          <p:nvPr/>
        </p:nvPicPr>
        <p:blipFill>
          <a:blip r:embed="rId4"/>
          <a:stretch>
            <a:fillRect/>
          </a:stretch>
        </p:blipFill>
        <p:spPr>
          <a:xfrm>
            <a:off x="8089812" y="3913632"/>
            <a:ext cx="3314321" cy="2485740"/>
          </a:xfrm>
          <a:prstGeom prst="rect">
            <a:avLst/>
          </a:prstGeom>
        </p:spPr>
      </p:pic>
      <p:sp>
        <p:nvSpPr>
          <p:cNvPr id="3" name="Rectangle 2"/>
          <p:cNvSpPr/>
          <p:nvPr/>
        </p:nvSpPr>
        <p:spPr>
          <a:xfrm>
            <a:off x="8089812" y="3650762"/>
            <a:ext cx="3713034" cy="221853"/>
          </a:xfrm>
          <a:prstGeom prst="rect">
            <a:avLst/>
          </a:prstGeom>
          <a:solidFill>
            <a:srgbClr val="000000">
              <a:alpha val="50000"/>
            </a:srgbClr>
          </a:solidFill>
          <a:ln>
            <a:noFill/>
          </a:ln>
        </p:spPr>
        <p:txBody>
          <a:bodyPr wrap="square">
            <a:normAutofit/>
          </a:bodyPr>
          <a:lstStyle/>
          <a:p>
            <a:pPr algn="ctr">
              <a:lnSpc>
                <a:spcPct val="90000"/>
              </a:lnSpc>
              <a:spcAft>
                <a:spcPts val="600"/>
              </a:spcAft>
            </a:pPr>
            <a:r>
              <a:rPr lang="en-US" sz="900" dirty="0">
                <a:solidFill>
                  <a:srgbClr val="FFFFFF"/>
                </a:solidFill>
              </a:rPr>
              <a:t>https://</a:t>
            </a:r>
            <a:r>
              <a:rPr lang="en-US" sz="900" dirty="0" err="1">
                <a:solidFill>
                  <a:srgbClr val="FFFFFF"/>
                </a:solidFill>
              </a:rPr>
              <a:t>youtu.be</a:t>
            </a:r>
            <a:r>
              <a:rPr lang="en-US" sz="900" dirty="0">
                <a:solidFill>
                  <a:srgbClr val="FFFFFF"/>
                </a:solidFill>
              </a:rPr>
              <a:t>/vDgUmTq4a2Q</a:t>
            </a:r>
          </a:p>
        </p:txBody>
      </p:sp>
      <p:sp>
        <p:nvSpPr>
          <p:cNvPr id="59" name="Rectangle 58">
            <a:extLst>
              <a:ext uri="{FF2B5EF4-FFF2-40B4-BE49-F238E27FC236}">
                <a16:creationId xmlns:a16="http://schemas.microsoft.com/office/drawing/2014/main" id="{83CDC70E-2538-C342-A04C-37B1307617AD}"/>
              </a:ext>
            </a:extLst>
          </p:cNvPr>
          <p:cNvSpPr/>
          <p:nvPr/>
        </p:nvSpPr>
        <p:spPr>
          <a:xfrm>
            <a:off x="711421" y="6154411"/>
            <a:ext cx="4773168" cy="646331"/>
          </a:xfrm>
          <a:prstGeom prst="rect">
            <a:avLst/>
          </a:prstGeom>
        </p:spPr>
        <p:txBody>
          <a:bodyPr wrap="square">
            <a:spAutoFit/>
          </a:bodyPr>
          <a:lstStyle/>
          <a:p>
            <a:r>
              <a:rPr lang="en-GB" dirty="0" err="1">
                <a:solidFill>
                  <a:srgbClr val="0000FF"/>
                </a:solidFill>
              </a:rPr>
              <a:t>Charvatova</a:t>
            </a:r>
            <a:r>
              <a:rPr lang="en-GB" dirty="0">
                <a:solidFill>
                  <a:srgbClr val="0000FF"/>
                </a:solidFill>
              </a:rPr>
              <a:t>, 1988, </a:t>
            </a:r>
          </a:p>
          <a:p>
            <a:r>
              <a:rPr lang="en-GB" dirty="0" err="1">
                <a:solidFill>
                  <a:srgbClr val="0000FF"/>
                </a:solidFill>
              </a:rPr>
              <a:t>Palus</a:t>
            </a:r>
            <a:r>
              <a:rPr lang="en-GB" dirty="0">
                <a:solidFill>
                  <a:srgbClr val="0000FF"/>
                </a:solidFill>
              </a:rPr>
              <a:t> et al, 2007</a:t>
            </a:r>
            <a:endParaRPr lang="en-US" dirty="0"/>
          </a:p>
        </p:txBody>
      </p:sp>
      <p:sp>
        <p:nvSpPr>
          <p:cNvPr id="61" name="Rectangle 60">
            <a:extLst>
              <a:ext uri="{FF2B5EF4-FFF2-40B4-BE49-F238E27FC236}">
                <a16:creationId xmlns:a16="http://schemas.microsoft.com/office/drawing/2014/main" id="{06C6F466-37F5-F348-8F0E-52FF0AEF3498}"/>
              </a:ext>
            </a:extLst>
          </p:cNvPr>
          <p:cNvSpPr/>
          <p:nvPr/>
        </p:nvSpPr>
        <p:spPr>
          <a:xfrm>
            <a:off x="8262453" y="6292910"/>
            <a:ext cx="3540393" cy="369332"/>
          </a:xfrm>
          <a:prstGeom prst="rect">
            <a:avLst/>
          </a:prstGeom>
        </p:spPr>
        <p:txBody>
          <a:bodyPr wrap="none">
            <a:spAutoFit/>
          </a:bodyPr>
          <a:lstStyle/>
          <a:p>
            <a:r>
              <a:rPr lang="en-GB" dirty="0">
                <a:solidFill>
                  <a:srgbClr val="0000FF"/>
                </a:solidFill>
              </a:rPr>
              <a:t>Rice et al, PP comments #72, 96</a:t>
            </a:r>
            <a:endParaRPr lang="en-US" dirty="0"/>
          </a:p>
        </p:txBody>
      </p:sp>
      <p:pic>
        <p:nvPicPr>
          <p:cNvPr id="55" name="Picture 54" descr="Solar_system_barycenter.svg.png">
            <a:extLst>
              <a:ext uri="{FF2B5EF4-FFF2-40B4-BE49-F238E27FC236}">
                <a16:creationId xmlns:a16="http://schemas.microsoft.com/office/drawing/2014/main" id="{983F2A67-58B5-AC4A-996D-E9CC5B952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035" y="1317059"/>
            <a:ext cx="1230581" cy="1218872"/>
          </a:xfrm>
          <a:prstGeom prst="rect">
            <a:avLst/>
          </a:prstGeom>
        </p:spPr>
      </p:pic>
      <p:sp>
        <p:nvSpPr>
          <p:cNvPr id="10" name="Rectangle 9">
            <a:extLst>
              <a:ext uri="{FF2B5EF4-FFF2-40B4-BE49-F238E27FC236}">
                <a16:creationId xmlns:a16="http://schemas.microsoft.com/office/drawing/2014/main" id="{380114F3-9640-0844-AA8C-567776451029}"/>
              </a:ext>
            </a:extLst>
          </p:cNvPr>
          <p:cNvSpPr/>
          <p:nvPr/>
        </p:nvSpPr>
        <p:spPr>
          <a:xfrm>
            <a:off x="324137" y="5554876"/>
            <a:ext cx="6519798" cy="646331"/>
          </a:xfrm>
          <a:prstGeom prst="rect">
            <a:avLst/>
          </a:prstGeom>
        </p:spPr>
        <p:txBody>
          <a:bodyPr wrap="none">
            <a:spAutoFit/>
          </a:bodyPr>
          <a:lstStyle/>
          <a:p>
            <a:r>
              <a:rPr lang="en-GB" dirty="0">
                <a:solidFill>
                  <a:schemeClr val="tx2"/>
                </a:solidFill>
              </a:rPr>
              <a:t>S. </a:t>
            </a:r>
            <a:r>
              <a:rPr lang="en-GB" dirty="0" err="1">
                <a:solidFill>
                  <a:schemeClr val="tx2"/>
                </a:solidFill>
              </a:rPr>
              <a:t>Perminov</a:t>
            </a:r>
            <a:r>
              <a:rPr lang="en-GB" dirty="0">
                <a:solidFill>
                  <a:schemeClr val="tx2"/>
                </a:solidFill>
              </a:rPr>
              <a:t>, E.D. </a:t>
            </a:r>
            <a:r>
              <a:rPr lang="en-GB" dirty="0" err="1">
                <a:solidFill>
                  <a:schemeClr val="tx2"/>
                </a:solidFill>
              </a:rPr>
              <a:t>Kuznetsov</a:t>
            </a:r>
            <a:r>
              <a:rPr lang="en-GB" dirty="0">
                <a:solidFill>
                  <a:schemeClr val="tx2"/>
                </a:solidFill>
              </a:rPr>
              <a:t>, 2018</a:t>
            </a:r>
          </a:p>
          <a:p>
            <a:r>
              <a:rPr lang="en-GB" dirty="0">
                <a:solidFill>
                  <a:srgbClr val="C00000"/>
                </a:solidFill>
              </a:rPr>
              <a:t>SIM imposed by planets Jupiter, Saturn, Neptune and Uranus </a:t>
            </a:r>
          </a:p>
        </p:txBody>
      </p:sp>
      <p:sp>
        <p:nvSpPr>
          <p:cNvPr id="2" name="Rectangle 1">
            <a:extLst>
              <a:ext uri="{FF2B5EF4-FFF2-40B4-BE49-F238E27FC236}">
                <a16:creationId xmlns:a16="http://schemas.microsoft.com/office/drawing/2014/main" id="{EF55787F-F8B4-F54B-8FD7-2EBA322AF1B7}"/>
              </a:ext>
            </a:extLst>
          </p:cNvPr>
          <p:cNvSpPr/>
          <p:nvPr/>
        </p:nvSpPr>
        <p:spPr>
          <a:xfrm>
            <a:off x="8424085" y="3241527"/>
            <a:ext cx="3044488" cy="369332"/>
          </a:xfrm>
          <a:prstGeom prst="rect">
            <a:avLst/>
          </a:prstGeom>
        </p:spPr>
        <p:txBody>
          <a:bodyPr wrap="none">
            <a:spAutoFit/>
          </a:bodyPr>
          <a:lstStyle/>
          <a:p>
            <a:r>
              <a:rPr lang="en-GB" dirty="0">
                <a:solidFill>
                  <a:srgbClr val="C00000"/>
                </a:solidFill>
              </a:rPr>
              <a:t>Objection from AGW people</a:t>
            </a:r>
            <a:endParaRPr lang="en-US" dirty="0"/>
          </a:p>
        </p:txBody>
      </p:sp>
      <p:sp>
        <p:nvSpPr>
          <p:cNvPr id="5" name="Rectangle 4">
            <a:extLst>
              <a:ext uri="{FF2B5EF4-FFF2-40B4-BE49-F238E27FC236}">
                <a16:creationId xmlns:a16="http://schemas.microsoft.com/office/drawing/2014/main" id="{D77033CB-F111-E34C-B989-79ADE66960BF}"/>
              </a:ext>
            </a:extLst>
          </p:cNvPr>
          <p:cNvSpPr/>
          <p:nvPr/>
        </p:nvSpPr>
        <p:spPr>
          <a:xfrm>
            <a:off x="3128215" y="4141617"/>
            <a:ext cx="4873621" cy="810478"/>
          </a:xfrm>
          <a:prstGeom prst="rect">
            <a:avLst/>
          </a:prstGeom>
        </p:spPr>
        <p:txBody>
          <a:bodyPr wrap="square">
            <a:spAutoFit/>
          </a:bodyPr>
          <a:lstStyle/>
          <a:p>
            <a:r>
              <a:rPr lang="en-US" sz="2000" baseline="30000" dirty="0"/>
              <a:t>The Sun moves inside a circular area which has a diameter of 0.02 AU (= 4.3 solar radii = 3.106 km). The Sun moves with a velocity between 9 and 16 m/s.</a:t>
            </a:r>
            <a:endParaRPr lang="en-US" sz="2000" dirty="0"/>
          </a:p>
        </p:txBody>
      </p:sp>
    </p:spTree>
    <p:extLst>
      <p:ext uri="{BB962C8B-B14F-4D97-AF65-F5344CB8AC3E}">
        <p14:creationId xmlns:p14="http://schemas.microsoft.com/office/powerpoint/2010/main" val="29915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linds(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10" grpId="0"/>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7DC8B-612D-1544-9178-30A318414B0B}"/>
              </a:ext>
            </a:extLst>
          </p:cNvPr>
          <p:cNvSpPr>
            <a:spLocks noGrp="1"/>
          </p:cNvSpPr>
          <p:nvPr>
            <p:ph type="title"/>
          </p:nvPr>
        </p:nvSpPr>
        <p:spPr>
          <a:xfrm>
            <a:off x="382494" y="87788"/>
            <a:ext cx="11198706" cy="1145160"/>
          </a:xfrm>
        </p:spPr>
        <p:txBody>
          <a:bodyPr/>
          <a:lstStyle/>
          <a:p>
            <a:r>
              <a:rPr lang="en-US" dirty="0">
                <a:solidFill>
                  <a:srgbClr val="C00000"/>
                </a:solidFill>
              </a:rPr>
              <a:t>Average S-E distances – pure calculus</a:t>
            </a:r>
            <a:r>
              <a:rPr lang="en-US" dirty="0"/>
              <a:t>, </a:t>
            </a:r>
            <a:r>
              <a:rPr lang="en-US" sz="2000" dirty="0"/>
              <a:t>Stein, 1977</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B7DC649-7923-444F-8051-3A64AE6400D7}"/>
                  </a:ext>
                </a:extLst>
              </p:cNvPr>
              <p:cNvSpPr/>
              <p:nvPr/>
            </p:nvSpPr>
            <p:spPr>
              <a:xfrm>
                <a:off x="341458" y="2801581"/>
                <a:ext cx="7595192" cy="7151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acc>
                            <m:accPr>
                              <m:chr m:val="̅"/>
                              <m:ctrlPr>
                                <a:rPr lang="en-US" i="1">
                                  <a:solidFill>
                                    <a:srgbClr val="0070C0"/>
                                  </a:solidFill>
                                  <a:latin typeface="Cambria Math" panose="02040503050406030204" pitchFamily="18" charset="0"/>
                                </a:rPr>
                              </m:ctrlPr>
                            </m:accPr>
                            <m:e>
                              <m:r>
                                <a:rPr lang="en-US" i="1">
                                  <a:solidFill>
                                    <a:srgbClr val="0070C0"/>
                                  </a:solidFill>
                                  <a:latin typeface="Cambria Math" panose="02040503050406030204" pitchFamily="18" charset="0"/>
                                </a:rPr>
                                <m:t>𝑟</m:t>
                              </m:r>
                              <m:r>
                                <a:rPr lang="en-US" i="0">
                                  <a:solidFill>
                                    <a:srgbClr val="0070C0"/>
                                  </a:solidFill>
                                  <a:latin typeface="Cambria Math" panose="02040503050406030204" pitchFamily="18" charset="0"/>
                                </a:rPr>
                                <m:t> </m:t>
                              </m:r>
                            </m:e>
                          </m:acc>
                        </m:e>
                        <m:sub>
                          <m:r>
                            <a:rPr lang="en-US" i="1">
                              <a:solidFill>
                                <a:srgbClr val="0070C0"/>
                              </a:solidFill>
                              <a:latin typeface="Cambria Math" panose="02040503050406030204" pitchFamily="18" charset="0"/>
                            </a:rPr>
                            <m:t>𝜃</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r>
                            <a:rPr lang="en-US" i="1">
                              <a:latin typeface="Cambria Math" panose="02040503050406030204" pitchFamily="18" charset="0"/>
                            </a:rPr>
                            <m:t>𝑟𝑑</m:t>
                          </m:r>
                          <m:r>
                            <a:rPr lang="en-US" i="1">
                              <a:latin typeface="Cambria Math" panose="02040503050406030204" pitchFamily="18" charset="0"/>
                            </a:rPr>
                            <m:t>𝜃</m:t>
                          </m:r>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den>
                          </m:f>
                        </m:e>
                      </m:nary>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f>
                            <m:fPr>
                              <m:ctrlPr>
                                <a:rPr lang="en-US" i="1">
                                  <a:latin typeface="Cambria Math" panose="02040503050406030204" pitchFamily="18" charset="0"/>
                                </a:rPr>
                              </m:ctrlPr>
                            </m:fPr>
                            <m:num>
                              <m:r>
                                <a:rPr lang="en-US" i="1">
                                  <a:latin typeface="Cambria Math" panose="02040503050406030204" pitchFamily="18" charset="0"/>
                                </a:rPr>
                                <m:t>𝑝𝑒</m:t>
                              </m:r>
                              <m:r>
                                <a:rPr lang="en-US" i="0">
                                  <a:latin typeface="Cambria Math" panose="02040503050406030204" pitchFamily="18" charset="0"/>
                                </a:rPr>
                                <m:t> </m:t>
                              </m:r>
                            </m:num>
                            <m:den>
                              <m:r>
                                <a:rPr lang="en-US" i="0">
                                  <a:latin typeface="Cambria Math" panose="02040503050406030204" pitchFamily="18" charset="0"/>
                                </a:rPr>
                                <m:t>1−</m:t>
                              </m:r>
                              <m:r>
                                <a:rPr lang="en-US" i="1">
                                  <a:latin typeface="Cambria Math" panose="02040503050406030204" pitchFamily="18" charset="0"/>
                                </a:rPr>
                                <m:t>𝑒𝑐𝑜𝑠</m:t>
                              </m:r>
                              <m:r>
                                <a:rPr lang="en-US" i="1">
                                  <a:latin typeface="Cambria Math" panose="02040503050406030204" pitchFamily="18" charset="0"/>
                                </a:rPr>
                                <m:t>𝜃</m:t>
                              </m:r>
                            </m:den>
                          </m:f>
                          <m:r>
                            <a:rPr lang="en-US" i="0">
                              <a:latin typeface="Cambria Math" panose="02040503050406030204" pitchFamily="18" charset="0"/>
                            </a:rPr>
                            <m:t>  </m:t>
                          </m:r>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𝑝𝑒</m:t>
                              </m:r>
                            </m:num>
                            <m:den>
                              <m:r>
                                <a:rPr lang="en-US" i="0">
                                  <a:latin typeface="Cambria Math" panose="02040503050406030204" pitchFamily="18" charset="0"/>
                                </a:rPr>
                                <m:t>2</m:t>
                              </m:r>
                              <m:r>
                                <a:rPr lang="en-US" i="1">
                                  <a:latin typeface="Cambria Math" panose="02040503050406030204" pitchFamily="18" charset="0"/>
                                </a:rPr>
                                <m:t>𝜋</m:t>
                              </m:r>
                              <m:rad>
                                <m:radPr>
                                  <m:degHide m:val="on"/>
                                  <m:ctrlPr>
                                    <a:rPr lang="en-US" i="1">
                                      <a:latin typeface="Cambria Math" panose="02040503050406030204" pitchFamily="18" charset="0"/>
                                    </a:rPr>
                                  </m:ctrlPr>
                                </m:radPr>
                                <m:deg/>
                                <m:e>
                                  <m:r>
                                    <a:rPr lang="en-US" i="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sup>
                                  </m:sSup>
                                </m:e>
                              </m:rad>
                            </m:den>
                          </m:f>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𝑎</m:t>
                              </m:r>
                              <m:d>
                                <m:dPr>
                                  <m:ctrlPr>
                                    <a:rPr lang="en-US" i="1">
                                      <a:latin typeface="Cambria Math" panose="02040503050406030204" pitchFamily="18" charset="0"/>
                                    </a:rPr>
                                  </m:ctrlPr>
                                </m:dPr>
                                <m:e>
                                  <m:r>
                                    <a:rPr lang="en-US" i="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2 </m:t>
                                      </m:r>
                                    </m:sup>
                                  </m:sSup>
                                </m:e>
                              </m:d>
                            </m:num>
                            <m:den>
                              <m:rad>
                                <m:radPr>
                                  <m:degHide m:val="on"/>
                                  <m:ctrlPr>
                                    <a:rPr lang="en-US" i="1">
                                      <a:latin typeface="Cambria Math" panose="02040503050406030204" pitchFamily="18" charset="0"/>
                                    </a:rPr>
                                  </m:ctrlPr>
                                </m:radPr>
                                <m:deg/>
                                <m:e>
                                  <m:r>
                                    <a:rPr lang="en-US" i="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sup>
                                  </m:sSup>
                                </m:e>
                              </m:rad>
                            </m:den>
                          </m:f>
                        </m:e>
                      </m:nary>
                      <m:r>
                        <a:rPr lang="en-US" i="0">
                          <a:latin typeface="Cambria Math" panose="02040503050406030204" pitchFamily="18" charset="0"/>
                        </a:rPr>
                        <m:t>=</m:t>
                      </m:r>
                    </m:oMath>
                  </m:oMathPara>
                </a14:m>
                <a:endParaRPr lang="en-US" dirty="0"/>
              </a:p>
            </p:txBody>
          </p:sp>
        </mc:Choice>
        <mc:Fallback xmlns="">
          <p:sp>
            <p:nvSpPr>
              <p:cNvPr id="4" name="Rectangle 3">
                <a:extLst>
                  <a:ext uri="{FF2B5EF4-FFF2-40B4-BE49-F238E27FC236}">
                    <a16:creationId xmlns:a16="http://schemas.microsoft.com/office/drawing/2014/main" id="{4B7DC649-7923-444F-8051-3A64AE6400D7}"/>
                  </a:ext>
                </a:extLst>
              </p:cNvPr>
              <p:cNvSpPr>
                <a:spLocks noRot="1" noChangeAspect="1" noMove="1" noResize="1" noEditPoints="1" noAdjustHandles="1" noChangeArrowheads="1" noChangeShapeType="1" noTextEdit="1"/>
              </p:cNvSpPr>
              <p:nvPr/>
            </p:nvSpPr>
            <p:spPr>
              <a:xfrm>
                <a:off x="341458" y="2801581"/>
                <a:ext cx="7595192" cy="715132"/>
              </a:xfrm>
              <a:prstGeom prst="rect">
                <a:avLst/>
              </a:prstGeom>
              <a:blipFill>
                <a:blip r:embed="rId2"/>
                <a:stretch>
                  <a:fillRect t="-152632" b="-228070"/>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FB4128E-D16D-0247-83A5-B15F02C23B63}"/>
              </a:ext>
            </a:extLst>
          </p:cNvPr>
          <p:cNvSpPr/>
          <p:nvPr/>
        </p:nvSpPr>
        <p:spPr>
          <a:xfrm>
            <a:off x="341458" y="2339613"/>
            <a:ext cx="2238113" cy="461665"/>
          </a:xfrm>
          <a:prstGeom prst="rect">
            <a:avLst/>
          </a:prstGeom>
        </p:spPr>
        <p:txBody>
          <a:bodyPr wrap="none">
            <a:spAutoFit/>
          </a:bodyPr>
          <a:lstStyle/>
          <a:p>
            <a:r>
              <a:rPr lang="en-US" sz="2400" dirty="0">
                <a:solidFill>
                  <a:srgbClr val="0070C0"/>
                </a:solidFill>
              </a:rPr>
              <a:t>By angle theta:</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637245C-2B56-4F45-9DE2-64FC76693000}"/>
                  </a:ext>
                </a:extLst>
              </p:cNvPr>
              <p:cNvSpPr/>
              <p:nvPr/>
            </p:nvSpPr>
            <p:spPr>
              <a:xfrm>
                <a:off x="7772887" y="2830788"/>
                <a:ext cx="1782091" cy="4761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𝑎</m:t>
                      </m:r>
                      <m:rad>
                        <m:radPr>
                          <m:degHide m:val="on"/>
                          <m:ctrlPr>
                            <a:rPr lang="en-US" sz="2000" i="1">
                              <a:latin typeface="Cambria Math" panose="02040503050406030204" pitchFamily="18" charset="0"/>
                            </a:rPr>
                          </m:ctrlPr>
                        </m:radPr>
                        <m:deg/>
                        <m:e>
                          <m:r>
                            <a:rPr lang="en-US" sz="2000" i="0">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2</m:t>
                              </m:r>
                            </m:sup>
                          </m:sSup>
                        </m:e>
                      </m:rad>
                      <m:r>
                        <a:rPr lang="en-US" sz="2000" i="0">
                          <a:latin typeface="Cambria Math" panose="02040503050406030204" pitchFamily="18" charset="0"/>
                        </a:rPr>
                        <m:t>=</m:t>
                      </m:r>
                      <m:r>
                        <a:rPr lang="en-US" sz="2000" i="1" smtClean="0">
                          <a:solidFill>
                            <a:srgbClr val="0070C0"/>
                          </a:solidFill>
                          <a:latin typeface="Cambria Math" panose="02040503050406030204" pitchFamily="18" charset="0"/>
                        </a:rPr>
                        <m:t>𝑏</m:t>
                      </m:r>
                    </m:oMath>
                  </m:oMathPara>
                </a14:m>
                <a:endParaRPr lang="en-US" sz="2000" dirty="0"/>
              </a:p>
            </p:txBody>
          </p:sp>
        </mc:Choice>
        <mc:Fallback xmlns="">
          <p:sp>
            <p:nvSpPr>
              <p:cNvPr id="7" name="Rectangle 6">
                <a:extLst>
                  <a:ext uri="{FF2B5EF4-FFF2-40B4-BE49-F238E27FC236}">
                    <a16:creationId xmlns:a16="http://schemas.microsoft.com/office/drawing/2014/main" id="{0637245C-2B56-4F45-9DE2-64FC76693000}"/>
                  </a:ext>
                </a:extLst>
              </p:cNvPr>
              <p:cNvSpPr>
                <a:spLocks noRot="1" noChangeAspect="1" noMove="1" noResize="1" noEditPoints="1" noAdjustHandles="1" noChangeArrowheads="1" noChangeShapeType="1" noTextEdit="1"/>
              </p:cNvSpPr>
              <p:nvPr/>
            </p:nvSpPr>
            <p:spPr>
              <a:xfrm>
                <a:off x="7772887" y="2830788"/>
                <a:ext cx="1782091" cy="476156"/>
              </a:xfrm>
              <a:prstGeom prst="rect">
                <a:avLst/>
              </a:prstGeom>
              <a:blipFill>
                <a:blip r:embed="rId3"/>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B1F82279-8475-3B4F-91C7-888A601A8F68}"/>
              </a:ext>
            </a:extLst>
          </p:cNvPr>
          <p:cNvSpPr/>
          <p:nvPr/>
        </p:nvSpPr>
        <p:spPr>
          <a:xfrm>
            <a:off x="341458" y="3748671"/>
            <a:ext cx="1274708" cy="461665"/>
          </a:xfrm>
          <a:prstGeom prst="rect">
            <a:avLst/>
          </a:prstGeom>
        </p:spPr>
        <p:txBody>
          <a:bodyPr wrap="none">
            <a:spAutoFit/>
          </a:bodyPr>
          <a:lstStyle/>
          <a:p>
            <a:r>
              <a:rPr lang="en-US" sz="2400" dirty="0">
                <a:solidFill>
                  <a:srgbClr val="C00000"/>
                </a:solidFill>
              </a:rPr>
              <a:t>By time</a:t>
            </a:r>
            <a:r>
              <a:rPr lang="en-US" dirty="0"/>
              <a:t>:</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BA31888-0BAE-134E-A9E4-C0BFF580A700}"/>
                  </a:ext>
                </a:extLst>
              </p:cNvPr>
              <p:cNvSpPr/>
              <p:nvPr/>
            </p:nvSpPr>
            <p:spPr>
              <a:xfrm>
                <a:off x="341458" y="4120774"/>
                <a:ext cx="8217326" cy="7152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acc>
                            <m:accPr>
                              <m:chr m:val="̅"/>
                              <m:ctrlPr>
                                <a:rPr lang="en-US" i="1">
                                  <a:solidFill>
                                    <a:srgbClr val="C00000"/>
                                  </a:solidFill>
                                  <a:latin typeface="Cambria Math" panose="02040503050406030204" pitchFamily="18" charset="0"/>
                                </a:rPr>
                              </m:ctrlPr>
                            </m:accPr>
                            <m:e>
                              <m:r>
                                <a:rPr lang="en-US" i="1">
                                  <a:solidFill>
                                    <a:srgbClr val="C00000"/>
                                  </a:solidFill>
                                  <a:latin typeface="Cambria Math" panose="02040503050406030204" pitchFamily="18" charset="0"/>
                                </a:rPr>
                                <m:t>𝑟</m:t>
                              </m:r>
                              <m:r>
                                <a:rPr lang="en-US" i="0">
                                  <a:solidFill>
                                    <a:srgbClr val="C00000"/>
                                  </a:solidFill>
                                  <a:latin typeface="Cambria Math" panose="02040503050406030204" pitchFamily="18" charset="0"/>
                                </a:rPr>
                                <m:t> </m:t>
                              </m:r>
                            </m:e>
                          </m:acc>
                        </m:e>
                        <m:sub>
                          <m:r>
                            <a:rPr lang="en-US" i="1">
                              <a:solidFill>
                                <a:srgbClr val="C00000"/>
                              </a:solidFill>
                              <a:latin typeface="Cambria Math" panose="02040503050406030204" pitchFamily="18" charset="0"/>
                            </a:rPr>
                            <m:t>𝑡</m:t>
                          </m:r>
                        </m:sub>
                      </m:sSub>
                      <m:r>
                        <a:rPr lang="en-US" i="0" smtClean="0">
                          <a:solidFill>
                            <a:srgbClr val="C00000"/>
                          </a:solidFill>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𝑇</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1">
                              <a:latin typeface="Cambria Math" panose="02040503050406030204" pitchFamily="18" charset="0"/>
                            </a:rPr>
                            <m:t>𝑇</m:t>
                          </m:r>
                        </m:sup>
                        <m:e>
                          <m:r>
                            <a:rPr lang="en-US" i="1">
                              <a:latin typeface="Cambria Math" panose="02040503050406030204" pitchFamily="18" charset="0"/>
                            </a:rPr>
                            <m:t>𝑟𝑑𝑡</m:t>
                          </m:r>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h</m:t>
                              </m:r>
                            </m:num>
                            <m:den>
                              <m:r>
                                <a:rPr lang="en-US" i="1">
                                  <a:latin typeface="Cambria Math" panose="02040503050406030204" pitchFamily="18" charset="0"/>
                                </a:rPr>
                                <m:t>𝜋</m:t>
                              </m:r>
                              <m:r>
                                <a:rPr lang="en-US" i="1">
                                  <a:latin typeface="Cambria Math" panose="02040503050406030204" pitchFamily="18" charset="0"/>
                                </a:rPr>
                                <m:t>𝑎𝑏</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r>
                                <a:rPr lang="en-US" i="1">
                                  <a:latin typeface="Cambria Math" panose="02040503050406030204" pitchFamily="18" charset="0"/>
                                </a:rPr>
                                <m:t>𝑟</m:t>
                              </m:r>
                              <m:f>
                                <m:fPr>
                                  <m:ctrlPr>
                                    <a:rPr lang="en-US" i="1">
                                      <a:latin typeface="Cambria Math" panose="02040503050406030204" pitchFamily="18" charset="0"/>
                                    </a:rPr>
                                  </m:ctrlPr>
                                </m:fPr>
                                <m:num>
                                  <m:r>
                                    <a:rPr lang="en-US" i="1">
                                      <a:latin typeface="Cambria Math" panose="02040503050406030204" pitchFamily="18" charset="0"/>
                                    </a:rPr>
                                    <m:t>𝑑𝑡</m:t>
                                  </m:r>
                                </m:num>
                                <m:den>
                                  <m:r>
                                    <a:rPr lang="en-US" i="1">
                                      <a:latin typeface="Cambria Math" panose="02040503050406030204" pitchFamily="18" charset="0"/>
                                    </a:rPr>
                                    <m:t>𝑑</m:t>
                                  </m:r>
                                  <m:r>
                                    <a:rPr lang="en-US" i="1">
                                      <a:latin typeface="Cambria Math" panose="02040503050406030204" pitchFamily="18" charset="0"/>
                                    </a:rPr>
                                    <m:t>𝜃</m:t>
                                  </m:r>
                                </m:den>
                              </m:f>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h</m:t>
                                  </m:r>
                                </m:num>
                                <m:den>
                                  <m:r>
                                    <a:rPr lang="en-US" i="1">
                                      <a:latin typeface="Cambria Math" panose="02040503050406030204" pitchFamily="18" charset="0"/>
                                    </a:rPr>
                                    <m:t>𝜋</m:t>
                                  </m:r>
                                  <m:r>
                                    <a:rPr lang="en-US" i="1">
                                      <a:latin typeface="Cambria Math" panose="02040503050406030204" pitchFamily="18" charset="0"/>
                                    </a:rPr>
                                    <m:t>𝑎𝑏</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r>
                                    <a:rPr lang="en-US" i="1">
                                      <a:latin typeface="Cambria Math" panose="02040503050406030204" pitchFamily="18" charset="0"/>
                                    </a:rPr>
                                    <m:t>𝑟</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0">
                                              <a:latin typeface="Cambria Math" panose="02040503050406030204" pitchFamily="18" charset="0"/>
                                            </a:rPr>
                                            <m:t>2</m:t>
                                          </m:r>
                                        </m:sup>
                                      </m:sSup>
                                    </m:num>
                                    <m:den>
                                      <m:r>
                                        <a:rPr lang="en-US" i="0">
                                          <a:latin typeface="Cambria Math" panose="02040503050406030204" pitchFamily="18" charset="0"/>
                                        </a:rPr>
                                        <m:t>2</m:t>
                                      </m:r>
                                      <m:r>
                                        <a:rPr lang="en-US" i="1">
                                          <a:latin typeface="Cambria Math" panose="02040503050406030204" pitchFamily="18" charset="0"/>
                                        </a:rPr>
                                        <m:t>h</m:t>
                                      </m:r>
                                    </m:den>
                                  </m:f>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e>
                              </m:nary>
                            </m:e>
                          </m:nary>
                        </m:e>
                      </m:nary>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𝑎𝑏</m:t>
                          </m:r>
                        </m:den>
                      </m:f>
                      <m:nary>
                        <m:naryPr>
                          <m:limLoc m:val="subSup"/>
                          <m:ctrlPr>
                            <a:rPr lang="en-US" i="1" smtClean="0">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0">
                                  <a:latin typeface="Cambria Math" panose="02040503050406030204" pitchFamily="18" charset="0"/>
                                </a:rPr>
                                <m:t>3</m:t>
                              </m:r>
                            </m:sup>
                          </m:sSup>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e>
                      </m:nary>
                    </m:oMath>
                  </m:oMathPara>
                </a14:m>
                <a:endParaRPr lang="en-US" dirty="0"/>
              </a:p>
            </p:txBody>
          </p:sp>
        </mc:Choice>
        <mc:Fallback xmlns="">
          <p:sp>
            <p:nvSpPr>
              <p:cNvPr id="11" name="Rectangle 10">
                <a:extLst>
                  <a:ext uri="{FF2B5EF4-FFF2-40B4-BE49-F238E27FC236}">
                    <a16:creationId xmlns:a16="http://schemas.microsoft.com/office/drawing/2014/main" id="{1BA31888-0BAE-134E-A9E4-C0BFF580A700}"/>
                  </a:ext>
                </a:extLst>
              </p:cNvPr>
              <p:cNvSpPr>
                <a:spLocks noRot="1" noChangeAspect="1" noMove="1" noResize="1" noEditPoints="1" noAdjustHandles="1" noChangeArrowheads="1" noChangeShapeType="1" noTextEdit="1"/>
              </p:cNvSpPr>
              <p:nvPr/>
            </p:nvSpPr>
            <p:spPr>
              <a:xfrm>
                <a:off x="341458" y="4120774"/>
                <a:ext cx="8217326" cy="715260"/>
              </a:xfrm>
              <a:prstGeom prst="rect">
                <a:avLst/>
              </a:prstGeom>
              <a:blipFill>
                <a:blip r:embed="rId4"/>
                <a:stretch>
                  <a:fillRect t="-152632" b="-2280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18A19C1-783C-364D-A0A0-BDBEF504C093}"/>
                  </a:ext>
                </a:extLst>
              </p:cNvPr>
              <p:cNvSpPr/>
              <p:nvPr/>
            </p:nvSpPr>
            <p:spPr>
              <a:xfrm>
                <a:off x="8060104" y="4115709"/>
                <a:ext cx="1560684"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r>
                        <a:rPr lang="en-US" i="1" smtClean="0">
                          <a:solidFill>
                            <a:srgbClr val="C00000"/>
                          </a:solidFill>
                          <a:latin typeface="Cambria Math" panose="02040503050406030204" pitchFamily="18" charset="0"/>
                        </a:rPr>
                        <m:t>𝑎</m:t>
                      </m:r>
                      <m:d>
                        <m:dPr>
                          <m:ctrlPr>
                            <a:rPr lang="en-US" i="1">
                              <a:solidFill>
                                <a:srgbClr val="C00000"/>
                              </a:solidFill>
                              <a:latin typeface="Cambria Math" panose="02040503050406030204" pitchFamily="18" charset="0"/>
                            </a:rPr>
                          </m:ctrlPr>
                        </m:dPr>
                        <m:e>
                          <m:r>
                            <a:rPr lang="en-US" i="0">
                              <a:solidFill>
                                <a:srgbClr val="C00000"/>
                              </a:solidFill>
                              <a:latin typeface="Cambria Math" panose="02040503050406030204" pitchFamily="18" charset="0"/>
                            </a:rPr>
                            <m:t>1+</m:t>
                          </m:r>
                          <m:f>
                            <m:fPr>
                              <m:ctrlPr>
                                <a:rPr lang="en-US" i="1">
                                  <a:solidFill>
                                    <a:srgbClr val="C00000"/>
                                  </a:solidFill>
                                  <a:latin typeface="Cambria Math" panose="02040503050406030204" pitchFamily="18" charset="0"/>
                                </a:rPr>
                              </m:ctrlPr>
                            </m:fPr>
                            <m:num>
                              <m:sSup>
                                <m:sSupPr>
                                  <m:ctrlPr>
                                    <a:rPr lang="en-US" i="1">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𝑒</m:t>
                                  </m:r>
                                </m:e>
                                <m:sup>
                                  <m:r>
                                    <a:rPr lang="en-US" i="0">
                                      <a:solidFill>
                                        <a:srgbClr val="C00000"/>
                                      </a:solidFill>
                                      <a:latin typeface="Cambria Math" panose="02040503050406030204" pitchFamily="18" charset="0"/>
                                    </a:rPr>
                                    <m:t>2</m:t>
                                  </m:r>
                                </m:sup>
                              </m:sSup>
                            </m:num>
                            <m:den>
                              <m:r>
                                <a:rPr lang="en-US" i="0">
                                  <a:solidFill>
                                    <a:srgbClr val="C00000"/>
                                  </a:solidFill>
                                  <a:latin typeface="Cambria Math" panose="02040503050406030204" pitchFamily="18" charset="0"/>
                                </a:rPr>
                                <m:t>2</m:t>
                              </m:r>
                            </m:den>
                          </m:f>
                        </m:e>
                      </m:d>
                    </m:oMath>
                  </m:oMathPara>
                </a14:m>
                <a:endParaRPr lang="en-US" dirty="0"/>
              </a:p>
            </p:txBody>
          </p:sp>
        </mc:Choice>
        <mc:Fallback xmlns="">
          <p:sp>
            <p:nvSpPr>
              <p:cNvPr id="12" name="Rectangle 11">
                <a:extLst>
                  <a:ext uri="{FF2B5EF4-FFF2-40B4-BE49-F238E27FC236}">
                    <a16:creationId xmlns:a16="http://schemas.microsoft.com/office/drawing/2014/main" id="{E18A19C1-783C-364D-A0A0-BDBEF504C093}"/>
                  </a:ext>
                </a:extLst>
              </p:cNvPr>
              <p:cNvSpPr>
                <a:spLocks noRot="1" noChangeAspect="1" noMove="1" noResize="1" noEditPoints="1" noAdjustHandles="1" noChangeArrowheads="1" noChangeShapeType="1" noTextEdit="1"/>
              </p:cNvSpPr>
              <p:nvPr/>
            </p:nvSpPr>
            <p:spPr>
              <a:xfrm>
                <a:off x="8060104" y="4115709"/>
                <a:ext cx="1560684" cy="720325"/>
              </a:xfrm>
              <a:prstGeom prst="rect">
                <a:avLst/>
              </a:prstGeom>
              <a:blipFill>
                <a:blip r:embed="rId5"/>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F02B3278-055F-5940-9FB0-5DFFF039191C}"/>
              </a:ext>
            </a:extLst>
          </p:cNvPr>
          <p:cNvSpPr/>
          <p:nvPr/>
        </p:nvSpPr>
        <p:spPr>
          <a:xfrm>
            <a:off x="341458" y="5133040"/>
            <a:ext cx="902811" cy="369332"/>
          </a:xfrm>
          <a:prstGeom prst="rect">
            <a:avLst/>
          </a:prstGeom>
        </p:spPr>
        <p:txBody>
          <a:bodyPr wrap="none">
            <a:spAutoFit/>
          </a:bodyPr>
          <a:lstStyle/>
          <a:p>
            <a:r>
              <a:rPr lang="en-US" dirty="0">
                <a:solidFill>
                  <a:srgbClr val="00B050"/>
                </a:solidFill>
              </a:rPr>
              <a:t>By arc:</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FF29DB4-AA7E-7E45-83BD-989863DEF9BD}"/>
                  </a:ext>
                </a:extLst>
              </p:cNvPr>
              <p:cNvSpPr txBox="1"/>
              <p:nvPr/>
            </p:nvSpPr>
            <p:spPr>
              <a:xfrm>
                <a:off x="1627707" y="5151674"/>
                <a:ext cx="3376117" cy="627288"/>
              </a:xfrm>
              <a:prstGeom prst="rect">
                <a:avLst/>
              </a:prstGeom>
              <a:noFill/>
            </p:spPr>
            <p:txBody>
              <a:bodyPr wrap="none" rtlCol="0">
                <a:spAutoFit/>
              </a:bodyPr>
              <a:lstStyle/>
              <a:p>
                <a14:m>
                  <m:oMath xmlns:m="http://schemas.openxmlformats.org/officeDocument/2006/math">
                    <m:sSub>
                      <m:sSubPr>
                        <m:ctrlPr>
                          <a:rPr lang="en-GB" sz="2400" i="1" smtClean="0">
                            <a:solidFill>
                              <a:srgbClr val="00B050"/>
                            </a:solidFill>
                            <a:latin typeface="Cambria Math" panose="02040503050406030204" pitchFamily="18" charset="0"/>
                          </a:rPr>
                        </m:ctrlPr>
                      </m:sSubPr>
                      <m:e>
                        <m:acc>
                          <m:accPr>
                            <m:chr m:val="̅"/>
                            <m:ctrlPr>
                              <a:rPr lang="en-GB" sz="2400" i="1">
                                <a:solidFill>
                                  <a:srgbClr val="00B050"/>
                                </a:solidFill>
                                <a:latin typeface="Cambria Math" panose="02040503050406030204" pitchFamily="18" charset="0"/>
                              </a:rPr>
                            </m:ctrlPr>
                          </m:accPr>
                          <m:e>
                            <m:r>
                              <a:rPr lang="en-GB" sz="2400" i="1">
                                <a:solidFill>
                                  <a:srgbClr val="00B050"/>
                                </a:solidFill>
                                <a:latin typeface="Cambria Math" panose="02040503050406030204" pitchFamily="18" charset="0"/>
                              </a:rPr>
                              <m:t>𝑟</m:t>
                            </m:r>
                            <m:r>
                              <a:rPr lang="en-GB" sz="2400" i="1">
                                <a:solidFill>
                                  <a:srgbClr val="00B050"/>
                                </a:solidFill>
                                <a:latin typeface="Cambria Math" panose="02040503050406030204" pitchFamily="18" charset="0"/>
                              </a:rPr>
                              <m:t> </m:t>
                            </m:r>
                          </m:e>
                        </m:acc>
                      </m:e>
                      <m:sub>
                        <m:r>
                          <a:rPr lang="en-GB" sz="2400" i="1">
                            <a:solidFill>
                              <a:srgbClr val="00B050"/>
                            </a:solidFill>
                            <a:latin typeface="Cambria Math" panose="02040503050406030204" pitchFamily="18" charset="0"/>
                          </a:rPr>
                          <m:t>𝑠</m:t>
                        </m:r>
                      </m:sub>
                    </m:sSub>
                    <m:r>
                      <a:rPr lang="en-GB" sz="2400" i="1">
                        <a:solidFill>
                          <a:srgbClr val="00B050"/>
                        </a:solidFill>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rPr>
                          <m:t>1</m:t>
                        </m:r>
                      </m:num>
                      <m:den>
                        <m:r>
                          <a:rPr lang="en-GB" sz="2400" i="1">
                            <a:latin typeface="Cambria Math" panose="02040503050406030204" pitchFamily="18" charset="0"/>
                          </a:rPr>
                          <m:t>𝐿</m:t>
                        </m:r>
                      </m:den>
                    </m:f>
                    <m:nary>
                      <m:naryPr>
                        <m:limLoc m:val="subSup"/>
                        <m:ctrlPr>
                          <a:rPr lang="en-GB" sz="2400" i="1">
                            <a:latin typeface="Cambria Math" panose="02040503050406030204" pitchFamily="18" charset="0"/>
                          </a:rPr>
                        </m:ctrlPr>
                      </m:naryPr>
                      <m:sub>
                        <m:r>
                          <a:rPr lang="en-GB" sz="2400" i="1">
                            <a:latin typeface="Cambria Math" panose="02040503050406030204" pitchFamily="18" charset="0"/>
                          </a:rPr>
                          <m:t>0</m:t>
                        </m:r>
                      </m:sub>
                      <m:sup>
                        <m:r>
                          <a:rPr lang="en-GB" sz="2400" i="1">
                            <a:latin typeface="Cambria Math" panose="02040503050406030204" pitchFamily="18" charset="0"/>
                          </a:rPr>
                          <m:t>𝐿</m:t>
                        </m:r>
                      </m:sup>
                      <m:e>
                        <m:r>
                          <a:rPr lang="en-GB" sz="2400" i="1">
                            <a:latin typeface="Cambria Math" panose="02040503050406030204" pitchFamily="18" charset="0"/>
                          </a:rPr>
                          <m:t>𝑟𝑑𝑠</m:t>
                        </m:r>
                        <m:r>
                          <a:rPr lang="en-GB" sz="2400" i="1">
                            <a:latin typeface="Cambria Math" panose="02040503050406030204" pitchFamily="18" charset="0"/>
                          </a:rPr>
                          <m:t>= </m:t>
                        </m:r>
                        <m:f>
                          <m:fPr>
                            <m:ctrlPr>
                              <a:rPr lang="en-GB" sz="2400" i="1">
                                <a:latin typeface="Cambria Math" panose="02040503050406030204" pitchFamily="18" charset="0"/>
                              </a:rPr>
                            </m:ctrlPr>
                          </m:fPr>
                          <m:num>
                            <m:r>
                              <a:rPr lang="en-GB" sz="2400" i="1">
                                <a:latin typeface="Cambria Math" panose="02040503050406030204" pitchFamily="18" charset="0"/>
                              </a:rPr>
                              <m:t>𝑎𝐿</m:t>
                            </m:r>
                          </m:num>
                          <m:den>
                            <m:r>
                              <a:rPr lang="en-GB" sz="2400" i="1">
                                <a:latin typeface="Cambria Math" panose="02040503050406030204" pitchFamily="18" charset="0"/>
                              </a:rPr>
                              <m:t>𝐿</m:t>
                            </m:r>
                          </m:den>
                        </m:f>
                      </m:e>
                    </m:nary>
                    <m:r>
                      <a:rPr lang="en-GB" sz="2400" i="1">
                        <a:latin typeface="Cambria Math" panose="02040503050406030204" pitchFamily="18" charset="0"/>
                      </a:rPr>
                      <m:t>=</m:t>
                    </m:r>
                    <m:r>
                      <a:rPr lang="en-GB" sz="2400" i="1" smtClean="0">
                        <a:solidFill>
                          <a:srgbClr val="00B050"/>
                        </a:solidFill>
                        <a:latin typeface="Cambria Math" panose="02040503050406030204" pitchFamily="18" charset="0"/>
                      </a:rPr>
                      <m:t>𝑎</m:t>
                    </m:r>
                    <m:r>
                      <a:rPr lang="en-GB" sz="2400" i="1" smtClean="0">
                        <a:solidFill>
                          <a:srgbClr val="00B050"/>
                        </a:solidFill>
                        <a:latin typeface="Cambria Math" panose="02040503050406030204" pitchFamily="18" charset="0"/>
                      </a:rPr>
                      <m:t>.</m:t>
                    </m:r>
                  </m:oMath>
                </a14:m>
                <a:r>
                  <a:rPr lang="en-GB" sz="2400" dirty="0">
                    <a:solidFill>
                      <a:srgbClr val="00B050"/>
                    </a:solidFill>
                    <a:effectLst/>
                  </a:rPr>
                  <a:t> </a:t>
                </a:r>
                <a:endParaRPr lang="en-US" sz="2400" dirty="0"/>
              </a:p>
            </p:txBody>
          </p:sp>
        </mc:Choice>
        <mc:Fallback xmlns="">
          <p:sp>
            <p:nvSpPr>
              <p:cNvPr id="15" name="TextBox 14">
                <a:extLst>
                  <a:ext uri="{FF2B5EF4-FFF2-40B4-BE49-F238E27FC236}">
                    <a16:creationId xmlns:a16="http://schemas.microsoft.com/office/drawing/2014/main" id="{9FF29DB4-AA7E-7E45-83BD-989863DEF9BD}"/>
                  </a:ext>
                </a:extLst>
              </p:cNvPr>
              <p:cNvSpPr txBox="1">
                <a:spLocks noRot="1" noChangeAspect="1" noMove="1" noResize="1" noEditPoints="1" noAdjustHandles="1" noChangeArrowheads="1" noChangeShapeType="1" noTextEdit="1"/>
              </p:cNvSpPr>
              <p:nvPr/>
            </p:nvSpPr>
            <p:spPr>
              <a:xfrm>
                <a:off x="1627707" y="5151674"/>
                <a:ext cx="3376117" cy="627288"/>
              </a:xfrm>
              <a:prstGeom prst="rect">
                <a:avLst/>
              </a:prstGeom>
              <a:blipFill>
                <a:blip r:embed="rId6"/>
                <a:stretch>
                  <a:fillRect t="-102000" b="-16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5E41B14C-BA09-694F-AAE2-6570DCDA9E99}"/>
                  </a:ext>
                </a:extLst>
              </p:cNvPr>
              <p:cNvSpPr/>
              <p:nvPr/>
            </p:nvSpPr>
            <p:spPr>
              <a:xfrm>
                <a:off x="1060885" y="6120955"/>
                <a:ext cx="3349763" cy="490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𝑟</m:t>
                          </m:r>
                        </m:e>
                        <m:sub>
                          <m:r>
                            <a:rPr lang="en-US" sz="2400" i="0">
                              <a:latin typeface="Cambria Math" panose="02040503050406030204" pitchFamily="18" charset="0"/>
                            </a:rPr>
                            <m:t>1</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𝑟</m:t>
                          </m:r>
                        </m:e>
                        <m:sub>
                          <m:r>
                            <a:rPr lang="en-US" sz="2400" i="0">
                              <a:latin typeface="Cambria Math" panose="02040503050406030204" pitchFamily="18" charset="0"/>
                            </a:rPr>
                            <m:t>2</m:t>
                          </m:r>
                        </m:sub>
                      </m:sSub>
                      <m:r>
                        <a:rPr lang="en-US" sz="2400" i="0">
                          <a:latin typeface="Cambria Math" panose="02040503050406030204" pitchFamily="18" charset="0"/>
                        </a:rPr>
                        <m:t>=2</m:t>
                      </m:r>
                      <m:r>
                        <a:rPr lang="en-US" sz="2400" i="1">
                          <a:latin typeface="Cambria Math" panose="02040503050406030204" pitchFamily="18" charset="0"/>
                        </a:rPr>
                        <m:t>𝑎</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𝑎</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𝑝</m:t>
                          </m:r>
                        </m:sub>
                      </m:sSub>
                    </m:oMath>
                  </m:oMathPara>
                </a14:m>
                <a:endParaRPr lang="en-US" sz="2400" dirty="0"/>
              </a:p>
            </p:txBody>
          </p:sp>
        </mc:Choice>
        <mc:Fallback xmlns="">
          <p:sp>
            <p:nvSpPr>
              <p:cNvPr id="16" name="Rectangle 15">
                <a:extLst>
                  <a:ext uri="{FF2B5EF4-FFF2-40B4-BE49-F238E27FC236}">
                    <a16:creationId xmlns:a16="http://schemas.microsoft.com/office/drawing/2014/main" id="{5E41B14C-BA09-694F-AAE2-6570DCDA9E99}"/>
                  </a:ext>
                </a:extLst>
              </p:cNvPr>
              <p:cNvSpPr>
                <a:spLocks noRot="1" noChangeAspect="1" noMove="1" noResize="1" noEditPoints="1" noAdjustHandles="1" noChangeArrowheads="1" noChangeShapeType="1" noTextEdit="1"/>
              </p:cNvSpPr>
              <p:nvPr/>
            </p:nvSpPr>
            <p:spPr>
              <a:xfrm>
                <a:off x="1060885" y="6120955"/>
                <a:ext cx="3349763" cy="490199"/>
              </a:xfrm>
              <a:prstGeom prst="rect">
                <a:avLst/>
              </a:prstGeom>
              <a:blipFill>
                <a:blip r:embed="rId7"/>
                <a:stretch>
                  <a:fillRect b="-2500"/>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E7917652-85CC-4447-B788-62E7252CEF37}"/>
              </a:ext>
            </a:extLst>
          </p:cNvPr>
          <p:cNvSpPr/>
          <p:nvPr/>
        </p:nvSpPr>
        <p:spPr>
          <a:xfrm>
            <a:off x="382494" y="1235480"/>
            <a:ext cx="2356158" cy="461665"/>
          </a:xfrm>
          <a:prstGeom prst="rect">
            <a:avLst/>
          </a:prstGeom>
        </p:spPr>
        <p:txBody>
          <a:bodyPr wrap="none">
            <a:spAutoFit/>
          </a:bodyPr>
          <a:lstStyle/>
          <a:p>
            <a:r>
              <a:rPr lang="en-US" sz="2400" dirty="0">
                <a:solidFill>
                  <a:srgbClr val="C00000"/>
                </a:solidFill>
              </a:rPr>
              <a:t>3</a:t>
            </a:r>
            <a:r>
              <a:rPr lang="en-US" sz="2400" baseline="30000" dirty="0">
                <a:solidFill>
                  <a:srgbClr val="C00000"/>
                </a:solidFill>
              </a:rPr>
              <a:t>rd</a:t>
            </a:r>
            <a:r>
              <a:rPr lang="en-US" sz="2400" dirty="0">
                <a:solidFill>
                  <a:srgbClr val="C00000"/>
                </a:solidFill>
              </a:rPr>
              <a:t> Kepler’s law</a:t>
            </a:r>
            <a:r>
              <a:rPr lang="en-US" dirty="0"/>
              <a:t>:</a:t>
            </a:r>
          </a:p>
        </p:txBody>
      </p:sp>
      <p:pic>
        <p:nvPicPr>
          <p:cNvPr id="18" name="Picture 17" descr="/var/folders/7x/6nq3_zfn397bj1zvdztj9x900000gn/T/com.microsoft.Word/Content.MSO/FF38FF8C.tmp">
            <a:extLst>
              <a:ext uri="{FF2B5EF4-FFF2-40B4-BE49-F238E27FC236}">
                <a16:creationId xmlns:a16="http://schemas.microsoft.com/office/drawing/2014/main" id="{91515FA8-BD41-7841-B6E7-1165FF062B5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412641" y="1235481"/>
            <a:ext cx="2682699" cy="1224108"/>
          </a:xfrm>
          <a:prstGeom prst="rect">
            <a:avLst/>
          </a:prstGeom>
          <a:noFill/>
          <a:ln>
            <a:noFill/>
          </a:ln>
        </p:spPr>
      </p:pic>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4A39343-D963-2D4F-9F76-3D7AFEF163B8}"/>
                  </a:ext>
                </a:extLst>
              </p:cNvPr>
              <p:cNvSpPr/>
              <p:nvPr/>
            </p:nvSpPr>
            <p:spPr>
              <a:xfrm>
                <a:off x="5851454" y="5944111"/>
                <a:ext cx="2190471" cy="8438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𝑏</m:t>
                      </m:r>
                      <m:r>
                        <a:rPr lang="en-US" sz="2400" i="0">
                          <a:latin typeface="Cambria Math" panose="02040503050406030204" pitchFamily="18" charset="0"/>
                        </a:rPr>
                        <m:t>=</m:t>
                      </m:r>
                      <m:r>
                        <a:rPr lang="en-US" sz="2400" i="0" smtClean="0">
                          <a:latin typeface="Cambria Math" panose="02040503050406030204" pitchFamily="18" charset="0"/>
                        </a:rPr>
                        <m:t>2</m:t>
                      </m:r>
                      <m:rad>
                        <m:radPr>
                          <m:degHide m:val="on"/>
                          <m:ctrlPr>
                            <a:rPr lang="en-US" sz="2400" i="1">
                              <a:latin typeface="Cambria Math" panose="02040503050406030204" pitchFamily="18" charset="0"/>
                            </a:rPr>
                          </m:ctrlPr>
                        </m:radPr>
                        <m:deg/>
                        <m:e>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𝑎</m:t>
                              </m:r>
                              <m:r>
                                <a:rPr lang="en-US" sz="2400" i="0">
                                  <a:latin typeface="Cambria Math" panose="02040503050406030204" pitchFamily="18" charset="0"/>
                                </a:rPr>
                                <m:t>0</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𝑝</m:t>
                              </m:r>
                              <m:r>
                                <a:rPr lang="en-US" sz="2400" i="0">
                                  <a:latin typeface="Cambria Math" panose="02040503050406030204" pitchFamily="18" charset="0"/>
                                </a:rPr>
                                <m:t>0</m:t>
                              </m:r>
                            </m:sub>
                          </m:sSub>
                        </m:e>
                      </m:rad>
                    </m:oMath>
                  </m:oMathPara>
                </a14:m>
                <a:endParaRPr lang="en-US" sz="2400" dirty="0"/>
              </a:p>
            </p:txBody>
          </p:sp>
        </mc:Choice>
        <mc:Fallback xmlns="">
          <p:sp>
            <p:nvSpPr>
              <p:cNvPr id="19" name="Rectangle 18">
                <a:extLst>
                  <a:ext uri="{FF2B5EF4-FFF2-40B4-BE49-F238E27FC236}">
                    <a16:creationId xmlns:a16="http://schemas.microsoft.com/office/drawing/2014/main" id="{94A39343-D963-2D4F-9F76-3D7AFEF163B8}"/>
                  </a:ext>
                </a:extLst>
              </p:cNvPr>
              <p:cNvSpPr>
                <a:spLocks noRot="1" noChangeAspect="1" noMove="1" noResize="1" noEditPoints="1" noAdjustHandles="1" noChangeArrowheads="1" noChangeShapeType="1" noTextEdit="1"/>
              </p:cNvSpPr>
              <p:nvPr/>
            </p:nvSpPr>
            <p:spPr>
              <a:xfrm>
                <a:off x="5851454" y="5944111"/>
                <a:ext cx="2190471" cy="843885"/>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28494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709FD6-C309-7D46-8242-F3051F8F39C9}"/>
              </a:ext>
            </a:extLst>
          </p:cNvPr>
          <p:cNvPicPr>
            <a:picLocks noChangeAspect="1"/>
          </p:cNvPicPr>
          <p:nvPr/>
        </p:nvPicPr>
        <p:blipFill>
          <a:blip r:embed="rId2"/>
          <a:stretch>
            <a:fillRect/>
          </a:stretch>
        </p:blipFill>
        <p:spPr>
          <a:xfrm>
            <a:off x="376989" y="0"/>
            <a:ext cx="5197643" cy="2574758"/>
          </a:xfrm>
          <a:prstGeom prst="rect">
            <a:avLst/>
          </a:prstGeom>
        </p:spPr>
      </p:pic>
      <p:pic>
        <p:nvPicPr>
          <p:cNvPr id="7" name="Picture 6">
            <a:extLst>
              <a:ext uri="{FF2B5EF4-FFF2-40B4-BE49-F238E27FC236}">
                <a16:creationId xmlns:a16="http://schemas.microsoft.com/office/drawing/2014/main" id="{70523CED-9AC8-5442-9554-735524D7C24C}"/>
              </a:ext>
            </a:extLst>
          </p:cNvPr>
          <p:cNvPicPr>
            <a:picLocks noChangeAspect="1"/>
          </p:cNvPicPr>
          <p:nvPr/>
        </p:nvPicPr>
        <p:blipFill>
          <a:blip r:embed="rId3"/>
          <a:stretch>
            <a:fillRect/>
          </a:stretch>
        </p:blipFill>
        <p:spPr>
          <a:xfrm>
            <a:off x="376989" y="2261937"/>
            <a:ext cx="5197642" cy="2538664"/>
          </a:xfrm>
          <a:prstGeom prst="rect">
            <a:avLst/>
          </a:prstGeom>
        </p:spPr>
      </p:pic>
      <p:pic>
        <p:nvPicPr>
          <p:cNvPr id="9" name="Picture 8">
            <a:extLst>
              <a:ext uri="{FF2B5EF4-FFF2-40B4-BE49-F238E27FC236}">
                <a16:creationId xmlns:a16="http://schemas.microsoft.com/office/drawing/2014/main" id="{5BA3E2E4-DB86-FB42-9E95-B97AB9FD85AC}"/>
              </a:ext>
            </a:extLst>
          </p:cNvPr>
          <p:cNvPicPr>
            <a:picLocks noChangeAspect="1"/>
          </p:cNvPicPr>
          <p:nvPr/>
        </p:nvPicPr>
        <p:blipFill>
          <a:blip r:embed="rId4"/>
          <a:stretch>
            <a:fillRect/>
          </a:stretch>
        </p:blipFill>
        <p:spPr>
          <a:xfrm>
            <a:off x="453650" y="4487779"/>
            <a:ext cx="5120982" cy="2370221"/>
          </a:xfrm>
          <a:prstGeom prst="rect">
            <a:avLst/>
          </a:prstGeom>
        </p:spPr>
      </p:pic>
      <p:pic>
        <p:nvPicPr>
          <p:cNvPr id="11" name="Picture 10">
            <a:extLst>
              <a:ext uri="{FF2B5EF4-FFF2-40B4-BE49-F238E27FC236}">
                <a16:creationId xmlns:a16="http://schemas.microsoft.com/office/drawing/2014/main" id="{93A3CE4E-245C-F546-B5DF-AFC357BA0E73}"/>
              </a:ext>
            </a:extLst>
          </p:cNvPr>
          <p:cNvPicPr>
            <a:picLocks noChangeAspect="1"/>
          </p:cNvPicPr>
          <p:nvPr/>
        </p:nvPicPr>
        <p:blipFill>
          <a:blip r:embed="rId5"/>
          <a:stretch>
            <a:fillRect/>
          </a:stretch>
        </p:blipFill>
        <p:spPr>
          <a:xfrm>
            <a:off x="5951621" y="0"/>
            <a:ext cx="4572000" cy="2574758"/>
          </a:xfrm>
          <a:prstGeom prst="rect">
            <a:avLst/>
          </a:prstGeom>
        </p:spPr>
      </p:pic>
      <p:pic>
        <p:nvPicPr>
          <p:cNvPr id="13" name="Picture 12">
            <a:extLst>
              <a:ext uri="{FF2B5EF4-FFF2-40B4-BE49-F238E27FC236}">
                <a16:creationId xmlns:a16="http://schemas.microsoft.com/office/drawing/2014/main" id="{74CA6BFE-6654-DC4D-98F7-79B5A05F41C3}"/>
              </a:ext>
            </a:extLst>
          </p:cNvPr>
          <p:cNvPicPr>
            <a:picLocks noChangeAspect="1"/>
          </p:cNvPicPr>
          <p:nvPr/>
        </p:nvPicPr>
        <p:blipFill>
          <a:blip r:embed="rId6"/>
          <a:stretch>
            <a:fillRect/>
          </a:stretch>
        </p:blipFill>
        <p:spPr>
          <a:xfrm>
            <a:off x="5951621" y="2045368"/>
            <a:ext cx="4572000" cy="2442411"/>
          </a:xfrm>
          <a:prstGeom prst="rect">
            <a:avLst/>
          </a:prstGeom>
        </p:spPr>
      </p:pic>
      <p:pic>
        <p:nvPicPr>
          <p:cNvPr id="15" name="Picture 14">
            <a:extLst>
              <a:ext uri="{FF2B5EF4-FFF2-40B4-BE49-F238E27FC236}">
                <a16:creationId xmlns:a16="http://schemas.microsoft.com/office/drawing/2014/main" id="{9C72BF26-C941-9F4A-8111-62A51F249EDC}"/>
              </a:ext>
            </a:extLst>
          </p:cNvPr>
          <p:cNvPicPr>
            <a:picLocks noChangeAspect="1"/>
          </p:cNvPicPr>
          <p:nvPr/>
        </p:nvPicPr>
        <p:blipFill>
          <a:blip r:embed="rId7"/>
          <a:stretch>
            <a:fillRect/>
          </a:stretch>
        </p:blipFill>
        <p:spPr>
          <a:xfrm>
            <a:off x="5951621" y="4487778"/>
            <a:ext cx="4572000" cy="2370221"/>
          </a:xfrm>
          <a:prstGeom prst="rect">
            <a:avLst/>
          </a:prstGeom>
        </p:spPr>
      </p:pic>
      <p:sp>
        <p:nvSpPr>
          <p:cNvPr id="2" name="TextBox 1">
            <a:extLst>
              <a:ext uri="{FF2B5EF4-FFF2-40B4-BE49-F238E27FC236}">
                <a16:creationId xmlns:a16="http://schemas.microsoft.com/office/drawing/2014/main" id="{2519E886-4DDC-CA45-85F1-8CB459B9B996}"/>
              </a:ext>
            </a:extLst>
          </p:cNvPr>
          <p:cNvSpPr txBox="1"/>
          <p:nvPr/>
        </p:nvSpPr>
        <p:spPr>
          <a:xfrm>
            <a:off x="5073797" y="1186320"/>
            <a:ext cx="877824" cy="369332"/>
          </a:xfrm>
          <a:prstGeom prst="rect">
            <a:avLst/>
          </a:prstGeom>
          <a:noFill/>
        </p:spPr>
        <p:txBody>
          <a:bodyPr wrap="square" rtlCol="0">
            <a:spAutoFit/>
          </a:bodyPr>
          <a:lstStyle/>
          <a:p>
            <a:r>
              <a:rPr lang="en-US" dirty="0"/>
              <a:t>1600</a:t>
            </a:r>
          </a:p>
        </p:txBody>
      </p:sp>
      <p:sp>
        <p:nvSpPr>
          <p:cNvPr id="10" name="TextBox 9">
            <a:extLst>
              <a:ext uri="{FF2B5EF4-FFF2-40B4-BE49-F238E27FC236}">
                <a16:creationId xmlns:a16="http://schemas.microsoft.com/office/drawing/2014/main" id="{D74BA356-8FCC-234F-B5FA-3C3F9DBA17AF}"/>
              </a:ext>
            </a:extLst>
          </p:cNvPr>
          <p:cNvSpPr txBox="1"/>
          <p:nvPr/>
        </p:nvSpPr>
        <p:spPr>
          <a:xfrm>
            <a:off x="5218176" y="185876"/>
            <a:ext cx="877824" cy="369332"/>
          </a:xfrm>
          <a:prstGeom prst="rect">
            <a:avLst/>
          </a:prstGeom>
          <a:noFill/>
        </p:spPr>
        <p:txBody>
          <a:bodyPr wrap="square" rtlCol="0">
            <a:spAutoFit/>
          </a:bodyPr>
          <a:lstStyle/>
          <a:p>
            <a:r>
              <a:rPr lang="en-US" dirty="0"/>
              <a:t>600</a:t>
            </a:r>
          </a:p>
        </p:txBody>
      </p:sp>
      <p:sp>
        <p:nvSpPr>
          <p:cNvPr id="12" name="TextBox 11">
            <a:extLst>
              <a:ext uri="{FF2B5EF4-FFF2-40B4-BE49-F238E27FC236}">
                <a16:creationId xmlns:a16="http://schemas.microsoft.com/office/drawing/2014/main" id="{AD8AE2C8-22CE-9E42-8082-A31AEA09521A}"/>
              </a:ext>
            </a:extLst>
          </p:cNvPr>
          <p:cNvSpPr txBox="1"/>
          <p:nvPr/>
        </p:nvSpPr>
        <p:spPr>
          <a:xfrm>
            <a:off x="5073797" y="615434"/>
            <a:ext cx="877824" cy="369332"/>
          </a:xfrm>
          <a:prstGeom prst="rect">
            <a:avLst/>
          </a:prstGeom>
          <a:noFill/>
        </p:spPr>
        <p:txBody>
          <a:bodyPr wrap="square" rtlCol="0">
            <a:spAutoFit/>
          </a:bodyPr>
          <a:lstStyle/>
          <a:p>
            <a:r>
              <a:rPr lang="en-US" dirty="0"/>
              <a:t>1100</a:t>
            </a:r>
          </a:p>
        </p:txBody>
      </p:sp>
      <p:sp>
        <p:nvSpPr>
          <p:cNvPr id="14" name="TextBox 13">
            <a:extLst>
              <a:ext uri="{FF2B5EF4-FFF2-40B4-BE49-F238E27FC236}">
                <a16:creationId xmlns:a16="http://schemas.microsoft.com/office/drawing/2014/main" id="{576358CE-ECF4-3C4B-922C-C8A6D5675D7C}"/>
              </a:ext>
            </a:extLst>
          </p:cNvPr>
          <p:cNvSpPr txBox="1"/>
          <p:nvPr/>
        </p:nvSpPr>
        <p:spPr>
          <a:xfrm>
            <a:off x="10205185" y="190582"/>
            <a:ext cx="877824" cy="369332"/>
          </a:xfrm>
          <a:prstGeom prst="rect">
            <a:avLst/>
          </a:prstGeom>
          <a:noFill/>
        </p:spPr>
        <p:txBody>
          <a:bodyPr wrap="square" rtlCol="0">
            <a:spAutoFit/>
          </a:bodyPr>
          <a:lstStyle/>
          <a:p>
            <a:r>
              <a:rPr lang="en-US" dirty="0"/>
              <a:t>1700</a:t>
            </a:r>
          </a:p>
        </p:txBody>
      </p:sp>
      <p:sp>
        <p:nvSpPr>
          <p:cNvPr id="16" name="TextBox 15">
            <a:extLst>
              <a:ext uri="{FF2B5EF4-FFF2-40B4-BE49-F238E27FC236}">
                <a16:creationId xmlns:a16="http://schemas.microsoft.com/office/drawing/2014/main" id="{43B49792-0980-9541-8430-13906223EBF7}"/>
              </a:ext>
            </a:extLst>
          </p:cNvPr>
          <p:cNvSpPr txBox="1"/>
          <p:nvPr/>
        </p:nvSpPr>
        <p:spPr>
          <a:xfrm>
            <a:off x="10205185" y="918047"/>
            <a:ext cx="877824" cy="369332"/>
          </a:xfrm>
          <a:prstGeom prst="rect">
            <a:avLst/>
          </a:prstGeom>
          <a:noFill/>
        </p:spPr>
        <p:txBody>
          <a:bodyPr wrap="square" rtlCol="0">
            <a:spAutoFit/>
          </a:bodyPr>
          <a:lstStyle/>
          <a:p>
            <a:r>
              <a:rPr lang="en-US" dirty="0"/>
              <a:t>2600</a:t>
            </a:r>
          </a:p>
        </p:txBody>
      </p:sp>
      <p:sp>
        <p:nvSpPr>
          <p:cNvPr id="17" name="TextBox 16">
            <a:extLst>
              <a:ext uri="{FF2B5EF4-FFF2-40B4-BE49-F238E27FC236}">
                <a16:creationId xmlns:a16="http://schemas.microsoft.com/office/drawing/2014/main" id="{9E30A1AF-031B-AF47-B00D-764EB709ABE4}"/>
              </a:ext>
            </a:extLst>
          </p:cNvPr>
          <p:cNvSpPr txBox="1"/>
          <p:nvPr/>
        </p:nvSpPr>
        <p:spPr>
          <a:xfrm>
            <a:off x="10205185" y="581026"/>
            <a:ext cx="877824" cy="369332"/>
          </a:xfrm>
          <a:prstGeom prst="rect">
            <a:avLst/>
          </a:prstGeom>
          <a:noFill/>
        </p:spPr>
        <p:txBody>
          <a:bodyPr wrap="square" rtlCol="0">
            <a:spAutoFit/>
          </a:bodyPr>
          <a:lstStyle/>
          <a:p>
            <a:r>
              <a:rPr lang="en-US" dirty="0"/>
              <a:t>2020</a:t>
            </a:r>
          </a:p>
        </p:txBody>
      </p:sp>
      <p:sp>
        <p:nvSpPr>
          <p:cNvPr id="18" name="Rectangle 17">
            <a:extLst>
              <a:ext uri="{FF2B5EF4-FFF2-40B4-BE49-F238E27FC236}">
                <a16:creationId xmlns:a16="http://schemas.microsoft.com/office/drawing/2014/main" id="{B181F8A4-142E-E046-BBBE-FB26A372B819}"/>
              </a:ext>
            </a:extLst>
          </p:cNvPr>
          <p:cNvSpPr/>
          <p:nvPr/>
        </p:nvSpPr>
        <p:spPr>
          <a:xfrm>
            <a:off x="1671" y="6482752"/>
            <a:ext cx="11899900" cy="369332"/>
          </a:xfrm>
          <a:prstGeom prst="rect">
            <a:avLst/>
          </a:prstGeom>
        </p:spPr>
        <p:txBody>
          <a:bodyPr wrap="square">
            <a:spAutoFit/>
          </a:bodyPr>
          <a:lstStyle/>
          <a:p>
            <a:r>
              <a:rPr lang="en-US" dirty="0">
                <a:hlinkClick r:id="rId8"/>
              </a:rPr>
              <a:t>https://www.intechopen.com/online-first/millennial-oscillations-of-solar-irradiance-and-magnetic-field-in-600-2600</a:t>
            </a:r>
            <a:r>
              <a:rPr lang="en-US" dirty="0"/>
              <a:t> </a:t>
            </a:r>
          </a:p>
        </p:txBody>
      </p:sp>
      <p:sp>
        <p:nvSpPr>
          <p:cNvPr id="4" name="TextBox 3">
            <a:extLst>
              <a:ext uri="{FF2B5EF4-FFF2-40B4-BE49-F238E27FC236}">
                <a16:creationId xmlns:a16="http://schemas.microsoft.com/office/drawing/2014/main" id="{E290CE44-ACC4-2CBA-A148-A961706987BE}"/>
              </a:ext>
            </a:extLst>
          </p:cNvPr>
          <p:cNvSpPr txBox="1"/>
          <p:nvPr/>
        </p:nvSpPr>
        <p:spPr>
          <a:xfrm>
            <a:off x="4399717" y="1210"/>
            <a:ext cx="2902604" cy="369332"/>
          </a:xfrm>
          <a:prstGeom prst="rect">
            <a:avLst/>
          </a:prstGeom>
          <a:noFill/>
        </p:spPr>
        <p:txBody>
          <a:bodyPr wrap="square">
            <a:spAutoFit/>
          </a:bodyPr>
          <a:lstStyle/>
          <a:p>
            <a:r>
              <a:rPr lang="en-US" dirty="0">
                <a:solidFill>
                  <a:srgbClr val="C00000"/>
                </a:solidFill>
              </a:rPr>
              <a:t>Real Sun-Earth distances</a:t>
            </a:r>
            <a:endParaRPr lang="en-US" dirty="0"/>
          </a:p>
        </p:txBody>
      </p:sp>
    </p:spTree>
    <p:extLst>
      <p:ext uri="{BB962C8B-B14F-4D97-AF65-F5344CB8AC3E}">
        <p14:creationId xmlns:p14="http://schemas.microsoft.com/office/powerpoint/2010/main" val="1260757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96629-F8F0-5D46-9027-55C2424BA790}"/>
              </a:ext>
            </a:extLst>
          </p:cNvPr>
          <p:cNvPicPr>
            <a:picLocks noChangeAspect="1"/>
          </p:cNvPicPr>
          <p:nvPr/>
        </p:nvPicPr>
        <p:blipFill>
          <a:blip r:embed="rId2"/>
          <a:stretch>
            <a:fillRect/>
          </a:stretch>
        </p:blipFill>
        <p:spPr>
          <a:xfrm>
            <a:off x="0" y="0"/>
            <a:ext cx="4680283" cy="2189747"/>
          </a:xfrm>
          <a:prstGeom prst="rect">
            <a:avLst/>
          </a:prstGeom>
        </p:spPr>
      </p:pic>
      <p:pic>
        <p:nvPicPr>
          <p:cNvPr id="7" name="Picture 6">
            <a:extLst>
              <a:ext uri="{FF2B5EF4-FFF2-40B4-BE49-F238E27FC236}">
                <a16:creationId xmlns:a16="http://schemas.microsoft.com/office/drawing/2014/main" id="{A3FFD7C5-2DBC-DB46-A32D-8B0756A7B127}"/>
              </a:ext>
            </a:extLst>
          </p:cNvPr>
          <p:cNvPicPr>
            <a:picLocks noChangeAspect="1"/>
          </p:cNvPicPr>
          <p:nvPr/>
        </p:nvPicPr>
        <p:blipFill>
          <a:blip r:embed="rId3"/>
          <a:stretch>
            <a:fillRect/>
          </a:stretch>
        </p:blipFill>
        <p:spPr>
          <a:xfrm>
            <a:off x="108283" y="2189747"/>
            <a:ext cx="4572000" cy="2033337"/>
          </a:xfrm>
          <a:prstGeom prst="rect">
            <a:avLst/>
          </a:prstGeom>
        </p:spPr>
      </p:pic>
      <p:pic>
        <p:nvPicPr>
          <p:cNvPr id="9" name="Picture 8">
            <a:extLst>
              <a:ext uri="{FF2B5EF4-FFF2-40B4-BE49-F238E27FC236}">
                <a16:creationId xmlns:a16="http://schemas.microsoft.com/office/drawing/2014/main" id="{00EF4D83-B685-754D-8445-7B6678EC037F}"/>
              </a:ext>
            </a:extLst>
          </p:cNvPr>
          <p:cNvPicPr>
            <a:picLocks noChangeAspect="1"/>
          </p:cNvPicPr>
          <p:nvPr/>
        </p:nvPicPr>
        <p:blipFill>
          <a:blip r:embed="rId4"/>
          <a:stretch>
            <a:fillRect/>
          </a:stretch>
        </p:blipFill>
        <p:spPr>
          <a:xfrm>
            <a:off x="108283" y="4217068"/>
            <a:ext cx="4572000" cy="2743200"/>
          </a:xfrm>
          <a:prstGeom prst="rect">
            <a:avLst/>
          </a:prstGeom>
        </p:spPr>
      </p:pic>
      <p:pic>
        <p:nvPicPr>
          <p:cNvPr id="11" name="Picture 10">
            <a:extLst>
              <a:ext uri="{FF2B5EF4-FFF2-40B4-BE49-F238E27FC236}">
                <a16:creationId xmlns:a16="http://schemas.microsoft.com/office/drawing/2014/main" id="{66AFC387-694E-304E-A4E2-C9F61449631B}"/>
              </a:ext>
            </a:extLst>
          </p:cNvPr>
          <p:cNvPicPr>
            <a:picLocks noChangeAspect="1"/>
          </p:cNvPicPr>
          <p:nvPr/>
        </p:nvPicPr>
        <p:blipFill>
          <a:blip r:embed="rId5"/>
          <a:stretch>
            <a:fillRect/>
          </a:stretch>
        </p:blipFill>
        <p:spPr>
          <a:xfrm>
            <a:off x="5261810" y="-1"/>
            <a:ext cx="4572000" cy="2189747"/>
          </a:xfrm>
          <a:prstGeom prst="rect">
            <a:avLst/>
          </a:prstGeom>
        </p:spPr>
      </p:pic>
      <p:pic>
        <p:nvPicPr>
          <p:cNvPr id="13" name="Picture 12">
            <a:extLst>
              <a:ext uri="{FF2B5EF4-FFF2-40B4-BE49-F238E27FC236}">
                <a16:creationId xmlns:a16="http://schemas.microsoft.com/office/drawing/2014/main" id="{258812C0-642F-E142-A0A1-35048F06ECAE}"/>
              </a:ext>
            </a:extLst>
          </p:cNvPr>
          <p:cNvPicPr>
            <a:picLocks noChangeAspect="1"/>
          </p:cNvPicPr>
          <p:nvPr/>
        </p:nvPicPr>
        <p:blipFill>
          <a:blip r:embed="rId6"/>
          <a:stretch>
            <a:fillRect/>
          </a:stretch>
        </p:blipFill>
        <p:spPr>
          <a:xfrm>
            <a:off x="5229726" y="2189745"/>
            <a:ext cx="4572000" cy="2027323"/>
          </a:xfrm>
          <a:prstGeom prst="rect">
            <a:avLst/>
          </a:prstGeom>
        </p:spPr>
      </p:pic>
      <p:pic>
        <p:nvPicPr>
          <p:cNvPr id="17" name="Picture 16">
            <a:extLst>
              <a:ext uri="{FF2B5EF4-FFF2-40B4-BE49-F238E27FC236}">
                <a16:creationId xmlns:a16="http://schemas.microsoft.com/office/drawing/2014/main" id="{AA53B9FF-17F3-E347-87F3-FCBCD7C8D517}"/>
              </a:ext>
            </a:extLst>
          </p:cNvPr>
          <p:cNvPicPr>
            <a:picLocks noChangeAspect="1"/>
          </p:cNvPicPr>
          <p:nvPr/>
        </p:nvPicPr>
        <p:blipFill>
          <a:blip r:embed="rId7"/>
          <a:stretch>
            <a:fillRect/>
          </a:stretch>
        </p:blipFill>
        <p:spPr>
          <a:xfrm>
            <a:off x="5261810" y="4217068"/>
            <a:ext cx="4572000" cy="2640932"/>
          </a:xfrm>
          <a:prstGeom prst="rect">
            <a:avLst/>
          </a:prstGeom>
        </p:spPr>
      </p:pic>
      <p:pic>
        <p:nvPicPr>
          <p:cNvPr id="2" name="Picture 1">
            <a:extLst>
              <a:ext uri="{FF2B5EF4-FFF2-40B4-BE49-F238E27FC236}">
                <a16:creationId xmlns:a16="http://schemas.microsoft.com/office/drawing/2014/main" id="{AC32B930-EDA6-FF7C-BFED-D2F98D65B193}"/>
              </a:ext>
            </a:extLst>
          </p:cNvPr>
          <p:cNvPicPr>
            <a:picLocks noChangeAspect="1"/>
          </p:cNvPicPr>
          <p:nvPr/>
        </p:nvPicPr>
        <p:blipFill>
          <a:blip r:embed="rId2"/>
          <a:stretch>
            <a:fillRect/>
          </a:stretch>
        </p:blipFill>
        <p:spPr>
          <a:xfrm>
            <a:off x="152400" y="152400"/>
            <a:ext cx="4680283" cy="2189747"/>
          </a:xfrm>
          <a:prstGeom prst="rect">
            <a:avLst/>
          </a:prstGeom>
        </p:spPr>
      </p:pic>
      <p:sp>
        <p:nvSpPr>
          <p:cNvPr id="3" name="TextBox 2">
            <a:extLst>
              <a:ext uri="{FF2B5EF4-FFF2-40B4-BE49-F238E27FC236}">
                <a16:creationId xmlns:a16="http://schemas.microsoft.com/office/drawing/2014/main" id="{E8FB156E-5C91-C7B8-2129-5962FDEAB050}"/>
              </a:ext>
            </a:extLst>
          </p:cNvPr>
          <p:cNvSpPr txBox="1"/>
          <p:nvPr/>
        </p:nvSpPr>
        <p:spPr>
          <a:xfrm>
            <a:off x="3778424" y="124142"/>
            <a:ext cx="2902604" cy="369332"/>
          </a:xfrm>
          <a:prstGeom prst="rect">
            <a:avLst/>
          </a:prstGeom>
          <a:noFill/>
        </p:spPr>
        <p:txBody>
          <a:bodyPr wrap="square">
            <a:spAutoFit/>
          </a:bodyPr>
          <a:lstStyle/>
          <a:p>
            <a:r>
              <a:rPr lang="en-US" dirty="0">
                <a:solidFill>
                  <a:srgbClr val="C00000"/>
                </a:solidFill>
              </a:rPr>
              <a:t>Real Sun-Earth distances</a:t>
            </a:r>
            <a:endParaRPr lang="en-US" dirty="0"/>
          </a:p>
        </p:txBody>
      </p:sp>
    </p:spTree>
    <p:extLst>
      <p:ext uri="{BB962C8B-B14F-4D97-AF65-F5344CB8AC3E}">
        <p14:creationId xmlns:p14="http://schemas.microsoft.com/office/powerpoint/2010/main" val="2762107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A8A6A-651B-3F42-80E6-D128C935259D}"/>
              </a:ext>
            </a:extLst>
          </p:cNvPr>
          <p:cNvPicPr>
            <a:picLocks noChangeAspect="1"/>
          </p:cNvPicPr>
          <p:nvPr/>
        </p:nvPicPr>
        <p:blipFill>
          <a:blip r:embed="rId2"/>
          <a:stretch>
            <a:fillRect/>
          </a:stretch>
        </p:blipFill>
        <p:spPr>
          <a:xfrm>
            <a:off x="312821" y="0"/>
            <a:ext cx="4572000" cy="2478505"/>
          </a:xfrm>
          <a:prstGeom prst="rect">
            <a:avLst/>
          </a:prstGeom>
        </p:spPr>
      </p:pic>
      <p:pic>
        <p:nvPicPr>
          <p:cNvPr id="7" name="Picture 6">
            <a:extLst>
              <a:ext uri="{FF2B5EF4-FFF2-40B4-BE49-F238E27FC236}">
                <a16:creationId xmlns:a16="http://schemas.microsoft.com/office/drawing/2014/main" id="{D6922BFA-B860-7940-A1CF-3827171FF4EA}"/>
              </a:ext>
            </a:extLst>
          </p:cNvPr>
          <p:cNvPicPr>
            <a:picLocks noChangeAspect="1"/>
          </p:cNvPicPr>
          <p:nvPr/>
        </p:nvPicPr>
        <p:blipFill>
          <a:blip r:embed="rId3"/>
          <a:stretch>
            <a:fillRect/>
          </a:stretch>
        </p:blipFill>
        <p:spPr>
          <a:xfrm>
            <a:off x="312821" y="2105527"/>
            <a:ext cx="4572000" cy="2346157"/>
          </a:xfrm>
          <a:prstGeom prst="rect">
            <a:avLst/>
          </a:prstGeom>
        </p:spPr>
      </p:pic>
      <p:pic>
        <p:nvPicPr>
          <p:cNvPr id="9" name="Picture 8">
            <a:extLst>
              <a:ext uri="{FF2B5EF4-FFF2-40B4-BE49-F238E27FC236}">
                <a16:creationId xmlns:a16="http://schemas.microsoft.com/office/drawing/2014/main" id="{57567E61-BD49-AC42-AE06-433AE4FC5949}"/>
              </a:ext>
            </a:extLst>
          </p:cNvPr>
          <p:cNvPicPr>
            <a:picLocks noChangeAspect="1"/>
          </p:cNvPicPr>
          <p:nvPr/>
        </p:nvPicPr>
        <p:blipFill>
          <a:blip r:embed="rId4"/>
          <a:stretch>
            <a:fillRect/>
          </a:stretch>
        </p:blipFill>
        <p:spPr>
          <a:xfrm>
            <a:off x="312821" y="4451684"/>
            <a:ext cx="4572000" cy="2406316"/>
          </a:xfrm>
          <a:prstGeom prst="rect">
            <a:avLst/>
          </a:prstGeom>
        </p:spPr>
      </p:pic>
      <p:pic>
        <p:nvPicPr>
          <p:cNvPr id="10" name="Picture 9">
            <a:extLst>
              <a:ext uri="{FF2B5EF4-FFF2-40B4-BE49-F238E27FC236}">
                <a16:creationId xmlns:a16="http://schemas.microsoft.com/office/drawing/2014/main" id="{BBCD2046-1B9C-DD4A-8408-6DEDB8207BB7}"/>
              </a:ext>
            </a:extLst>
          </p:cNvPr>
          <p:cNvPicPr>
            <a:picLocks noChangeAspect="1"/>
          </p:cNvPicPr>
          <p:nvPr/>
        </p:nvPicPr>
        <p:blipFill>
          <a:blip r:embed="rId5"/>
          <a:stretch>
            <a:fillRect/>
          </a:stretch>
        </p:blipFill>
        <p:spPr>
          <a:xfrm>
            <a:off x="5246819" y="4451684"/>
            <a:ext cx="4572000" cy="2406316"/>
          </a:xfrm>
          <a:prstGeom prst="rect">
            <a:avLst/>
          </a:prstGeom>
        </p:spPr>
      </p:pic>
      <p:pic>
        <p:nvPicPr>
          <p:cNvPr id="12" name="Picture 11">
            <a:extLst>
              <a:ext uri="{FF2B5EF4-FFF2-40B4-BE49-F238E27FC236}">
                <a16:creationId xmlns:a16="http://schemas.microsoft.com/office/drawing/2014/main" id="{1254D724-85EA-0F4B-9CDB-0A2A38DF766F}"/>
              </a:ext>
            </a:extLst>
          </p:cNvPr>
          <p:cNvPicPr>
            <a:picLocks noChangeAspect="1"/>
          </p:cNvPicPr>
          <p:nvPr/>
        </p:nvPicPr>
        <p:blipFill>
          <a:blip r:embed="rId6"/>
          <a:stretch>
            <a:fillRect/>
          </a:stretch>
        </p:blipFill>
        <p:spPr>
          <a:xfrm>
            <a:off x="5246819" y="0"/>
            <a:ext cx="4572000" cy="2478505"/>
          </a:xfrm>
          <a:prstGeom prst="rect">
            <a:avLst/>
          </a:prstGeom>
        </p:spPr>
      </p:pic>
      <p:pic>
        <p:nvPicPr>
          <p:cNvPr id="14" name="Picture 13">
            <a:extLst>
              <a:ext uri="{FF2B5EF4-FFF2-40B4-BE49-F238E27FC236}">
                <a16:creationId xmlns:a16="http://schemas.microsoft.com/office/drawing/2014/main" id="{AB19297C-A399-DB4A-A654-2532A8DC6093}"/>
              </a:ext>
            </a:extLst>
          </p:cNvPr>
          <p:cNvPicPr>
            <a:picLocks noChangeAspect="1"/>
          </p:cNvPicPr>
          <p:nvPr/>
        </p:nvPicPr>
        <p:blipFill>
          <a:blip r:embed="rId7"/>
          <a:stretch>
            <a:fillRect/>
          </a:stretch>
        </p:blipFill>
        <p:spPr>
          <a:xfrm>
            <a:off x="5246819" y="2478505"/>
            <a:ext cx="4572000" cy="1973179"/>
          </a:xfrm>
          <a:prstGeom prst="rect">
            <a:avLst/>
          </a:prstGeom>
        </p:spPr>
      </p:pic>
      <p:pic>
        <p:nvPicPr>
          <p:cNvPr id="2" name="Picture 1">
            <a:extLst>
              <a:ext uri="{FF2B5EF4-FFF2-40B4-BE49-F238E27FC236}">
                <a16:creationId xmlns:a16="http://schemas.microsoft.com/office/drawing/2014/main" id="{9FB67FE9-56FC-45F7-6ED4-D8F7DB93C95D}"/>
              </a:ext>
            </a:extLst>
          </p:cNvPr>
          <p:cNvPicPr>
            <a:picLocks noChangeAspect="1"/>
          </p:cNvPicPr>
          <p:nvPr/>
        </p:nvPicPr>
        <p:blipFill>
          <a:blip r:embed="rId2"/>
          <a:stretch>
            <a:fillRect/>
          </a:stretch>
        </p:blipFill>
        <p:spPr>
          <a:xfrm>
            <a:off x="465221" y="152400"/>
            <a:ext cx="4572000" cy="2478505"/>
          </a:xfrm>
          <a:prstGeom prst="rect">
            <a:avLst/>
          </a:prstGeom>
        </p:spPr>
      </p:pic>
      <p:sp>
        <p:nvSpPr>
          <p:cNvPr id="3" name="TextBox 2">
            <a:extLst>
              <a:ext uri="{FF2B5EF4-FFF2-40B4-BE49-F238E27FC236}">
                <a16:creationId xmlns:a16="http://schemas.microsoft.com/office/drawing/2014/main" id="{25F4918D-7A87-3DE1-FF3F-1F6F44DDFE37}"/>
              </a:ext>
            </a:extLst>
          </p:cNvPr>
          <p:cNvSpPr txBox="1"/>
          <p:nvPr/>
        </p:nvSpPr>
        <p:spPr>
          <a:xfrm>
            <a:off x="3795517" y="25758"/>
            <a:ext cx="2902604" cy="369332"/>
          </a:xfrm>
          <a:prstGeom prst="rect">
            <a:avLst/>
          </a:prstGeom>
          <a:noFill/>
        </p:spPr>
        <p:txBody>
          <a:bodyPr wrap="square">
            <a:spAutoFit/>
          </a:bodyPr>
          <a:lstStyle/>
          <a:p>
            <a:r>
              <a:rPr lang="en-US" dirty="0">
                <a:solidFill>
                  <a:srgbClr val="C00000"/>
                </a:solidFill>
              </a:rPr>
              <a:t>Real Sun-Earth distances</a:t>
            </a:r>
            <a:endParaRPr lang="en-US" dirty="0"/>
          </a:p>
        </p:txBody>
      </p:sp>
    </p:spTree>
    <p:extLst>
      <p:ext uri="{BB962C8B-B14F-4D97-AF65-F5344CB8AC3E}">
        <p14:creationId xmlns:p14="http://schemas.microsoft.com/office/powerpoint/2010/main" val="2835537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E:\Figures\Labeled\CH09\FG09_016.JPG">
            <a:extLst>
              <a:ext uri="{FF2B5EF4-FFF2-40B4-BE49-F238E27FC236}">
                <a16:creationId xmlns:a16="http://schemas.microsoft.com/office/drawing/2014/main" id="{4811A7DB-E9F7-B346-8913-F8221A797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25" r="6667"/>
          <a:stretch>
            <a:fillRect/>
          </a:stretch>
        </p:blipFill>
        <p:spPr bwMode="auto">
          <a:xfrm>
            <a:off x="2801938" y="15875"/>
            <a:ext cx="777875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3">
            <a:extLst>
              <a:ext uri="{FF2B5EF4-FFF2-40B4-BE49-F238E27FC236}">
                <a16:creationId xmlns:a16="http://schemas.microsoft.com/office/drawing/2014/main" id="{50FC137E-4281-EF4A-82B3-FED177CDB96B}"/>
              </a:ext>
            </a:extLst>
          </p:cNvPr>
          <p:cNvSpPr txBox="1">
            <a:spLocks noChangeArrowheads="1"/>
          </p:cNvSpPr>
          <p:nvPr/>
        </p:nvSpPr>
        <p:spPr bwMode="auto">
          <a:xfrm>
            <a:off x="2138364" y="203201"/>
            <a:ext cx="2871787" cy="955675"/>
          </a:xfrm>
          <a:prstGeom prst="rect">
            <a:avLst/>
          </a:prstGeom>
          <a:solidFill>
            <a:srgbClr val="FFFFFF"/>
          </a:solidFill>
          <a:ln w="9525">
            <a:solidFill>
              <a:schemeClr val="tx1"/>
            </a:solidFill>
            <a:miter lim="800000"/>
            <a:headEnd/>
            <a:tailEnd/>
          </a:ln>
        </p:spPr>
        <p:txBody>
          <a:bodyPr anchor="ctr" anchorCtr="1">
            <a:spAutoFit/>
          </a:bodyPr>
          <a:lstStyle>
            <a:lvl1pPr>
              <a:spcBef>
                <a:spcPct val="20000"/>
              </a:spcBef>
              <a:buClr>
                <a:schemeClr val="bg2"/>
              </a:buClr>
              <a:buSzPct val="70000"/>
              <a:buFont typeface="Wingdings" pitchFamily="2" charset="2"/>
              <a:buChar char="l"/>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50000"/>
              <a:buChar char="•"/>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SzPct val="15000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5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en-US" altLang="en-US" sz="2800"/>
              <a:t>Sunspots &amp; Magnetic Fields</a:t>
            </a:r>
          </a:p>
        </p:txBody>
      </p:sp>
      <p:sp>
        <p:nvSpPr>
          <p:cNvPr id="26628" name="Text Box 4">
            <a:extLst>
              <a:ext uri="{FF2B5EF4-FFF2-40B4-BE49-F238E27FC236}">
                <a16:creationId xmlns:a16="http://schemas.microsoft.com/office/drawing/2014/main" id="{C5889D2C-71B0-644C-A807-B727E49C35AB}"/>
              </a:ext>
            </a:extLst>
          </p:cNvPr>
          <p:cNvSpPr txBox="1">
            <a:spLocks noChangeArrowheads="1"/>
          </p:cNvSpPr>
          <p:nvPr/>
        </p:nvSpPr>
        <p:spPr bwMode="auto">
          <a:xfrm>
            <a:off x="7451726" y="3352800"/>
            <a:ext cx="32162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itchFamily="2" charset="2"/>
              <a:buChar char="l"/>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50000"/>
              <a:buChar char="•"/>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SzPct val="15000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5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40000"/>
              </a:spcBef>
              <a:buClrTx/>
              <a:buSzTx/>
              <a:buFontTx/>
              <a:buChar char="•"/>
            </a:pPr>
            <a:r>
              <a:rPr lang="en-US" altLang="en-US" sz="2000">
                <a:latin typeface="Arial Narrow" panose="020B0604020202020204" pitchFamily="34" charset="0"/>
              </a:rPr>
              <a:t>The magnetic field in a sunspot is 1000x greater than the surrounding area</a:t>
            </a:r>
          </a:p>
          <a:p>
            <a:pPr algn="ctr" eaLnBrk="1" hangingPunct="1">
              <a:spcBef>
                <a:spcPct val="40000"/>
              </a:spcBef>
              <a:buClrTx/>
              <a:buSzTx/>
              <a:buFontTx/>
              <a:buChar char="•"/>
            </a:pPr>
            <a:r>
              <a:rPr lang="en-US" altLang="en-US" sz="2000">
                <a:latin typeface="Arial Narrow" panose="020B0604020202020204" pitchFamily="34" charset="0"/>
              </a:rPr>
              <a:t>Sunspots are almost always in pairs at the same latitude with each member having opposite polarity</a:t>
            </a:r>
          </a:p>
          <a:p>
            <a:pPr algn="ctr" eaLnBrk="1" hangingPunct="1">
              <a:spcBef>
                <a:spcPct val="40000"/>
              </a:spcBef>
              <a:buClrTx/>
              <a:buSzTx/>
              <a:buFontTx/>
              <a:buChar char="•"/>
            </a:pPr>
            <a:r>
              <a:rPr lang="en-US" altLang="en-US" sz="2000">
                <a:latin typeface="Arial Narrow" panose="020B0604020202020204" pitchFamily="34" charset="0"/>
              </a:rPr>
              <a:t>All sunspots in the same hemisphere have the same magnetic configuration</a:t>
            </a:r>
          </a:p>
        </p:txBody>
      </p:sp>
      <p:pic>
        <p:nvPicPr>
          <p:cNvPr id="2" name="Picture 1" descr="A picture containing text, sign&#10;&#10;Description automatically generated">
            <a:extLst>
              <a:ext uri="{FF2B5EF4-FFF2-40B4-BE49-F238E27FC236}">
                <a16:creationId xmlns:a16="http://schemas.microsoft.com/office/drawing/2014/main" id="{0D6A08CA-2B2E-C962-DD5F-EE43E4C44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0688" y="49045"/>
            <a:ext cx="1604879" cy="1263986"/>
          </a:xfrm>
          <a:prstGeom prst="rect">
            <a:avLst/>
          </a:prstGeom>
        </p:spPr>
      </p:pic>
    </p:spTree>
    <p:extLst>
      <p:ext uri="{BB962C8B-B14F-4D97-AF65-F5344CB8AC3E}">
        <p14:creationId xmlns:p14="http://schemas.microsoft.com/office/powerpoint/2010/main" val="2743237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 calcmode="lin" valueType="num">
                                      <p:cBhvr additive="base">
                                        <p:cTn id="7" dur="500" fill="hold"/>
                                        <p:tgtEl>
                                          <p:spTgt spid="2662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66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 calcmode="lin" valueType="num">
                                      <p:cBhvr additive="base">
                                        <p:cTn id="13" dur="500" fill="hold"/>
                                        <p:tgtEl>
                                          <p:spTgt spid="2662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662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6628">
                                            <p:txEl>
                                              <p:pRg st="2" end="2"/>
                                            </p:txEl>
                                          </p:spTgt>
                                        </p:tgtEl>
                                        <p:attrNameLst>
                                          <p:attrName>style.visibility</p:attrName>
                                        </p:attrNameLst>
                                      </p:cBhvr>
                                      <p:to>
                                        <p:strVal val="visible"/>
                                      </p:to>
                                    </p:set>
                                    <p:anim calcmode="lin" valueType="num">
                                      <p:cBhvr additive="base">
                                        <p:cTn id="19" dur="500" fill="hold"/>
                                        <p:tgtEl>
                                          <p:spTgt spid="2662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662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FDAD7C-B9A0-4840-A8EF-50CBE000C3B2}"/>
              </a:ext>
            </a:extLst>
          </p:cNvPr>
          <p:cNvPicPr>
            <a:picLocks noChangeAspect="1"/>
          </p:cNvPicPr>
          <p:nvPr/>
        </p:nvPicPr>
        <p:blipFill>
          <a:blip r:embed="rId2"/>
          <a:stretch>
            <a:fillRect/>
          </a:stretch>
        </p:blipFill>
        <p:spPr>
          <a:xfrm>
            <a:off x="0" y="0"/>
            <a:ext cx="4572000" cy="2310063"/>
          </a:xfrm>
          <a:prstGeom prst="rect">
            <a:avLst/>
          </a:prstGeom>
        </p:spPr>
      </p:pic>
      <p:pic>
        <p:nvPicPr>
          <p:cNvPr id="7" name="Picture 6">
            <a:extLst>
              <a:ext uri="{FF2B5EF4-FFF2-40B4-BE49-F238E27FC236}">
                <a16:creationId xmlns:a16="http://schemas.microsoft.com/office/drawing/2014/main" id="{99BE444A-75CD-3840-A634-239204F82D30}"/>
              </a:ext>
            </a:extLst>
          </p:cNvPr>
          <p:cNvPicPr>
            <a:picLocks noChangeAspect="1"/>
          </p:cNvPicPr>
          <p:nvPr/>
        </p:nvPicPr>
        <p:blipFill>
          <a:blip r:embed="rId3"/>
          <a:stretch>
            <a:fillRect/>
          </a:stretch>
        </p:blipFill>
        <p:spPr>
          <a:xfrm>
            <a:off x="0" y="2081463"/>
            <a:ext cx="4572000" cy="2394284"/>
          </a:xfrm>
          <a:prstGeom prst="rect">
            <a:avLst/>
          </a:prstGeom>
        </p:spPr>
      </p:pic>
      <p:pic>
        <p:nvPicPr>
          <p:cNvPr id="12" name="Picture 11">
            <a:extLst>
              <a:ext uri="{FF2B5EF4-FFF2-40B4-BE49-F238E27FC236}">
                <a16:creationId xmlns:a16="http://schemas.microsoft.com/office/drawing/2014/main" id="{B3EBE2F2-88AC-FB43-BCBB-35C570A1D112}"/>
              </a:ext>
            </a:extLst>
          </p:cNvPr>
          <p:cNvPicPr>
            <a:picLocks noChangeAspect="1"/>
          </p:cNvPicPr>
          <p:nvPr/>
        </p:nvPicPr>
        <p:blipFill>
          <a:blip r:embed="rId4"/>
          <a:stretch>
            <a:fillRect/>
          </a:stretch>
        </p:blipFill>
        <p:spPr>
          <a:xfrm>
            <a:off x="5157537" y="0"/>
            <a:ext cx="4572000" cy="2310063"/>
          </a:xfrm>
          <a:prstGeom prst="rect">
            <a:avLst/>
          </a:prstGeom>
        </p:spPr>
      </p:pic>
      <p:pic>
        <p:nvPicPr>
          <p:cNvPr id="14" name="Picture 13">
            <a:extLst>
              <a:ext uri="{FF2B5EF4-FFF2-40B4-BE49-F238E27FC236}">
                <a16:creationId xmlns:a16="http://schemas.microsoft.com/office/drawing/2014/main" id="{0F0D273E-0E4A-D440-92D0-BAA41EF72072}"/>
              </a:ext>
            </a:extLst>
          </p:cNvPr>
          <p:cNvPicPr>
            <a:picLocks noChangeAspect="1"/>
          </p:cNvPicPr>
          <p:nvPr/>
        </p:nvPicPr>
        <p:blipFill>
          <a:blip r:embed="rId5"/>
          <a:stretch>
            <a:fillRect/>
          </a:stretch>
        </p:blipFill>
        <p:spPr>
          <a:xfrm>
            <a:off x="5157537" y="2081463"/>
            <a:ext cx="4572000" cy="2310063"/>
          </a:xfrm>
          <a:prstGeom prst="rect">
            <a:avLst/>
          </a:prstGeom>
        </p:spPr>
      </p:pic>
      <p:pic>
        <p:nvPicPr>
          <p:cNvPr id="16" name="Picture 15">
            <a:extLst>
              <a:ext uri="{FF2B5EF4-FFF2-40B4-BE49-F238E27FC236}">
                <a16:creationId xmlns:a16="http://schemas.microsoft.com/office/drawing/2014/main" id="{FE83FA21-9D14-6241-82D1-383FDA269A1C}"/>
              </a:ext>
            </a:extLst>
          </p:cNvPr>
          <p:cNvPicPr>
            <a:picLocks noChangeAspect="1"/>
          </p:cNvPicPr>
          <p:nvPr/>
        </p:nvPicPr>
        <p:blipFill>
          <a:blip r:embed="rId6"/>
          <a:stretch>
            <a:fillRect/>
          </a:stretch>
        </p:blipFill>
        <p:spPr>
          <a:xfrm>
            <a:off x="5157537" y="4391526"/>
            <a:ext cx="4572000" cy="2466474"/>
          </a:xfrm>
          <a:prstGeom prst="rect">
            <a:avLst/>
          </a:prstGeom>
        </p:spPr>
      </p:pic>
      <p:pic>
        <p:nvPicPr>
          <p:cNvPr id="18" name="Picture 17">
            <a:extLst>
              <a:ext uri="{FF2B5EF4-FFF2-40B4-BE49-F238E27FC236}">
                <a16:creationId xmlns:a16="http://schemas.microsoft.com/office/drawing/2014/main" id="{E148AC64-2D82-1C47-90C2-EB2632A2AEAD}"/>
              </a:ext>
            </a:extLst>
          </p:cNvPr>
          <p:cNvPicPr>
            <a:picLocks noChangeAspect="1"/>
          </p:cNvPicPr>
          <p:nvPr/>
        </p:nvPicPr>
        <p:blipFill>
          <a:blip r:embed="rId7"/>
          <a:stretch>
            <a:fillRect/>
          </a:stretch>
        </p:blipFill>
        <p:spPr>
          <a:xfrm>
            <a:off x="0" y="4391526"/>
            <a:ext cx="4572000" cy="2466474"/>
          </a:xfrm>
          <a:prstGeom prst="rect">
            <a:avLst/>
          </a:prstGeom>
        </p:spPr>
      </p:pic>
      <p:sp>
        <p:nvSpPr>
          <p:cNvPr id="2" name="TextBox 1">
            <a:extLst>
              <a:ext uri="{FF2B5EF4-FFF2-40B4-BE49-F238E27FC236}">
                <a16:creationId xmlns:a16="http://schemas.microsoft.com/office/drawing/2014/main" id="{364B4CBE-0A24-3616-C418-13E53EDA60F0}"/>
              </a:ext>
            </a:extLst>
          </p:cNvPr>
          <p:cNvSpPr txBox="1"/>
          <p:nvPr/>
        </p:nvSpPr>
        <p:spPr>
          <a:xfrm>
            <a:off x="3614106" y="12879"/>
            <a:ext cx="2902604" cy="369332"/>
          </a:xfrm>
          <a:prstGeom prst="rect">
            <a:avLst/>
          </a:prstGeom>
          <a:noFill/>
        </p:spPr>
        <p:txBody>
          <a:bodyPr wrap="square">
            <a:spAutoFit/>
          </a:bodyPr>
          <a:lstStyle/>
          <a:p>
            <a:r>
              <a:rPr lang="en-US" dirty="0">
                <a:solidFill>
                  <a:srgbClr val="C00000"/>
                </a:solidFill>
              </a:rPr>
              <a:t>Real Sun-Earth distances</a:t>
            </a:r>
            <a:endParaRPr lang="en-US" dirty="0"/>
          </a:p>
        </p:txBody>
      </p:sp>
    </p:spTree>
    <p:extLst>
      <p:ext uri="{BB962C8B-B14F-4D97-AF65-F5344CB8AC3E}">
        <p14:creationId xmlns:p14="http://schemas.microsoft.com/office/powerpoint/2010/main" val="1431782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70F712-E5DA-5548-8361-BFC9C898D01F}"/>
              </a:ext>
            </a:extLst>
          </p:cNvPr>
          <p:cNvPicPr>
            <a:picLocks noChangeAspect="1"/>
          </p:cNvPicPr>
          <p:nvPr/>
        </p:nvPicPr>
        <p:blipFill>
          <a:blip r:embed="rId2"/>
          <a:stretch>
            <a:fillRect/>
          </a:stretch>
        </p:blipFill>
        <p:spPr>
          <a:xfrm>
            <a:off x="201118" y="974361"/>
            <a:ext cx="5562600" cy="4756669"/>
          </a:xfrm>
          <a:prstGeom prst="rect">
            <a:avLst/>
          </a:prstGeom>
        </p:spPr>
      </p:pic>
      <p:pic>
        <p:nvPicPr>
          <p:cNvPr id="7" name="Picture 6">
            <a:extLst>
              <a:ext uri="{FF2B5EF4-FFF2-40B4-BE49-F238E27FC236}">
                <a16:creationId xmlns:a16="http://schemas.microsoft.com/office/drawing/2014/main" id="{18614402-24E6-4649-9F98-71C6B78D5718}"/>
              </a:ext>
            </a:extLst>
          </p:cNvPr>
          <p:cNvPicPr>
            <a:picLocks noChangeAspect="1"/>
          </p:cNvPicPr>
          <p:nvPr/>
        </p:nvPicPr>
        <p:blipFill>
          <a:blip r:embed="rId3"/>
          <a:stretch>
            <a:fillRect/>
          </a:stretch>
        </p:blipFill>
        <p:spPr>
          <a:xfrm>
            <a:off x="6096000" y="974362"/>
            <a:ext cx="5511800" cy="4844718"/>
          </a:xfrm>
          <a:prstGeom prst="rect">
            <a:avLst/>
          </a:prstGeom>
        </p:spPr>
      </p:pic>
      <p:cxnSp>
        <p:nvCxnSpPr>
          <p:cNvPr id="9" name="Straight Connector 8">
            <a:extLst>
              <a:ext uri="{FF2B5EF4-FFF2-40B4-BE49-F238E27FC236}">
                <a16:creationId xmlns:a16="http://schemas.microsoft.com/office/drawing/2014/main" id="{32199B55-433F-DB48-A70B-26494515BBF3}"/>
              </a:ext>
            </a:extLst>
          </p:cNvPr>
          <p:cNvCxnSpPr>
            <a:cxnSpLocks/>
          </p:cNvCxnSpPr>
          <p:nvPr/>
        </p:nvCxnSpPr>
        <p:spPr>
          <a:xfrm>
            <a:off x="2953062" y="1888761"/>
            <a:ext cx="0" cy="299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53B79A-ED64-224B-849F-1F9FA191284F}"/>
              </a:ext>
            </a:extLst>
          </p:cNvPr>
          <p:cNvCxnSpPr>
            <a:cxnSpLocks/>
          </p:cNvCxnSpPr>
          <p:nvPr/>
        </p:nvCxnSpPr>
        <p:spPr>
          <a:xfrm>
            <a:off x="9116518" y="2023672"/>
            <a:ext cx="0" cy="2863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E98102-35F8-714D-B605-2545DAFD6207}"/>
              </a:ext>
            </a:extLst>
          </p:cNvPr>
          <p:cNvCxnSpPr>
            <a:cxnSpLocks/>
          </p:cNvCxnSpPr>
          <p:nvPr/>
        </p:nvCxnSpPr>
        <p:spPr>
          <a:xfrm>
            <a:off x="6673121" y="3657600"/>
            <a:ext cx="0" cy="1229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6539D7-4546-F14B-901A-6BEA9485E040}"/>
              </a:ext>
            </a:extLst>
          </p:cNvPr>
          <p:cNvCxnSpPr>
            <a:cxnSpLocks/>
          </p:cNvCxnSpPr>
          <p:nvPr/>
        </p:nvCxnSpPr>
        <p:spPr>
          <a:xfrm>
            <a:off x="5401455" y="3657600"/>
            <a:ext cx="0" cy="122919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70AE2B8-F4D0-F04D-80B6-9263A315328D}"/>
              </a:ext>
            </a:extLst>
          </p:cNvPr>
          <p:cNvSpPr/>
          <p:nvPr/>
        </p:nvSpPr>
        <p:spPr>
          <a:xfrm>
            <a:off x="2112547" y="6140551"/>
            <a:ext cx="3031599" cy="369332"/>
          </a:xfrm>
          <a:prstGeom prst="rect">
            <a:avLst/>
          </a:prstGeom>
        </p:spPr>
        <p:txBody>
          <a:bodyPr wrap="none">
            <a:spAutoFit/>
          </a:bodyPr>
          <a:lstStyle/>
          <a:p>
            <a:r>
              <a:rPr lang="en-US" dirty="0"/>
              <a:t>a - Sun - in the ellipse focus</a:t>
            </a:r>
          </a:p>
        </p:txBody>
      </p:sp>
      <p:sp>
        <p:nvSpPr>
          <p:cNvPr id="18" name="Rectangle 17">
            <a:extLst>
              <a:ext uri="{FF2B5EF4-FFF2-40B4-BE49-F238E27FC236}">
                <a16:creationId xmlns:a16="http://schemas.microsoft.com/office/drawing/2014/main" id="{BC010A76-69E7-0C4A-9162-48CB4A4CCD8F}"/>
              </a:ext>
            </a:extLst>
          </p:cNvPr>
          <p:cNvSpPr/>
          <p:nvPr/>
        </p:nvSpPr>
        <p:spPr>
          <a:xfrm>
            <a:off x="6370320" y="6172910"/>
            <a:ext cx="4544899" cy="369332"/>
          </a:xfrm>
          <a:prstGeom prst="rect">
            <a:avLst/>
          </a:prstGeom>
        </p:spPr>
        <p:txBody>
          <a:bodyPr wrap="none">
            <a:spAutoFit/>
          </a:bodyPr>
          <a:lstStyle/>
          <a:p>
            <a:r>
              <a:rPr lang="en-US" dirty="0"/>
              <a:t>b - Sun shifted by SIM to spring equinox  </a:t>
            </a:r>
          </a:p>
        </p:txBody>
      </p:sp>
      <p:sp>
        <p:nvSpPr>
          <p:cNvPr id="2" name="Rectangle 1">
            <a:extLst>
              <a:ext uri="{FF2B5EF4-FFF2-40B4-BE49-F238E27FC236}">
                <a16:creationId xmlns:a16="http://schemas.microsoft.com/office/drawing/2014/main" id="{4F741D0F-9ACC-F745-8CCA-4A415AA5E328}"/>
              </a:ext>
            </a:extLst>
          </p:cNvPr>
          <p:cNvSpPr/>
          <p:nvPr/>
        </p:nvSpPr>
        <p:spPr>
          <a:xfrm>
            <a:off x="201118" y="-35325"/>
            <a:ext cx="11698954" cy="1138773"/>
          </a:xfrm>
          <a:prstGeom prst="rect">
            <a:avLst/>
          </a:prstGeom>
        </p:spPr>
        <p:txBody>
          <a:bodyPr wrap="square">
            <a:spAutoFit/>
          </a:bodyPr>
          <a:lstStyle/>
          <a:p>
            <a:pPr algn="ctr"/>
            <a:r>
              <a:rPr lang="en-US" sz="2400" dirty="0">
                <a:solidFill>
                  <a:srgbClr val="C00000"/>
                </a:solidFill>
              </a:rPr>
              <a:t>Annual variations of the mean </a:t>
            </a:r>
            <a:r>
              <a:rPr lang="en-US" sz="2400" dirty="0" err="1">
                <a:solidFill>
                  <a:srgbClr val="C00000"/>
                </a:solidFill>
              </a:rPr>
              <a:t>monhly</a:t>
            </a:r>
            <a:r>
              <a:rPr lang="en-US" sz="2400" dirty="0">
                <a:solidFill>
                  <a:srgbClr val="C00000"/>
                </a:solidFill>
              </a:rPr>
              <a:t> S-E distances </a:t>
            </a:r>
            <a:r>
              <a:rPr lang="en-US" sz="2400" u="sng" dirty="0">
                <a:solidFill>
                  <a:srgbClr val="C00000"/>
                </a:solidFill>
              </a:rPr>
              <a:t>(ephemeris) </a:t>
            </a:r>
            <a:br>
              <a:rPr lang="en-US" sz="2400" dirty="0">
                <a:solidFill>
                  <a:srgbClr val="C00000"/>
                </a:solidFill>
              </a:rPr>
            </a:br>
            <a:r>
              <a:rPr lang="en-US" sz="2400" dirty="0">
                <a:solidFill>
                  <a:schemeClr val="accent1"/>
                </a:solidFill>
              </a:rPr>
              <a:t>in M1 (600-1600) and M2 (1700-2600) </a:t>
            </a:r>
            <a:r>
              <a:rPr lang="en-US" sz="2000" dirty="0">
                <a:solidFill>
                  <a:schemeClr val="tx2"/>
                </a:solidFill>
              </a:rPr>
              <a:t>Zharkova, 2020</a:t>
            </a:r>
            <a:r>
              <a:rPr lang="en-US" sz="2000" dirty="0">
                <a:solidFill>
                  <a:schemeClr val="accent1"/>
                </a:solidFill>
              </a:rPr>
              <a:t> </a:t>
            </a:r>
            <a:r>
              <a:rPr lang="en-US" sz="2000" dirty="0">
                <a:solidFill>
                  <a:schemeClr val="accent1"/>
                </a:solidFill>
                <a:hlinkClick r:id="rId4"/>
              </a:rPr>
              <a:t>https://arxiv.org/pdf/2008.00439.pdf</a:t>
            </a:r>
            <a:r>
              <a:rPr lang="en-US" sz="2000" dirty="0">
                <a:solidFill>
                  <a:schemeClr val="accent1"/>
                </a:solidFill>
              </a:rPr>
              <a:t>, 2023 </a:t>
            </a:r>
            <a:r>
              <a:rPr lang="en-US" sz="2000" dirty="0">
                <a:solidFill>
                  <a:schemeClr val="accent1"/>
                </a:solidFill>
                <a:hlinkClick r:id="rId5"/>
              </a:rPr>
              <a:t>https://www.scirp.org/journal/paperinformation.aspx?paperid=124007</a:t>
            </a:r>
            <a:r>
              <a:rPr lang="en-US" sz="2000" dirty="0">
                <a:solidFill>
                  <a:schemeClr val="accent1"/>
                </a:solidFill>
              </a:rPr>
              <a:t>  </a:t>
            </a:r>
          </a:p>
        </p:txBody>
      </p:sp>
      <p:sp>
        <p:nvSpPr>
          <p:cNvPr id="3" name="Rectangle 2">
            <a:extLst>
              <a:ext uri="{FF2B5EF4-FFF2-40B4-BE49-F238E27FC236}">
                <a16:creationId xmlns:a16="http://schemas.microsoft.com/office/drawing/2014/main" id="{305FAE67-DF9E-4743-985E-93770EAD5E59}"/>
              </a:ext>
            </a:extLst>
          </p:cNvPr>
          <p:cNvSpPr/>
          <p:nvPr/>
        </p:nvSpPr>
        <p:spPr>
          <a:xfrm>
            <a:off x="3408917" y="5731225"/>
            <a:ext cx="5339923" cy="369332"/>
          </a:xfrm>
          <a:prstGeom prst="rect">
            <a:avLst/>
          </a:prstGeom>
        </p:spPr>
        <p:txBody>
          <a:bodyPr wrap="none">
            <a:spAutoFit/>
          </a:bodyPr>
          <a:lstStyle/>
          <a:p>
            <a:r>
              <a:rPr lang="en-US" u="sng" dirty="0">
                <a:solidFill>
                  <a:schemeClr val="accent1"/>
                </a:solidFill>
              </a:rPr>
              <a:t>M1 – aphelion is in June</a:t>
            </a:r>
            <a:r>
              <a:rPr lang="en-US" u="sng" dirty="0">
                <a:solidFill>
                  <a:srgbClr val="C00000"/>
                </a:solidFill>
              </a:rPr>
              <a:t>, shifting to mid-July in M2</a:t>
            </a:r>
            <a:endParaRPr lang="en-US" dirty="0"/>
          </a:p>
        </p:txBody>
      </p:sp>
    </p:spTree>
    <p:extLst>
      <p:ext uri="{BB962C8B-B14F-4D97-AF65-F5344CB8AC3E}">
        <p14:creationId xmlns:p14="http://schemas.microsoft.com/office/powerpoint/2010/main" val="3260634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0279" y="967417"/>
            <a:ext cx="3778870" cy="3943250"/>
          </a:xfrm>
          <a:prstGeom prst="rect">
            <a:avLst/>
          </a:prstGeom>
        </p:spPr>
        <p:txBody>
          <a:bodyPr vert="horz" lIns="91440" tIns="45720" rIns="91440" bIns="45720" rtlCol="0" anchor="b">
            <a:normAutofit/>
          </a:bodyPr>
          <a:lstStyle/>
          <a:p>
            <a:pPr defTabSz="457200">
              <a:spcBef>
                <a:spcPct val="0"/>
              </a:spcBef>
              <a:spcAft>
                <a:spcPts val="600"/>
              </a:spcAft>
            </a:pPr>
            <a:r>
              <a:rPr lang="en-US" sz="4000" dirty="0">
                <a:solidFill>
                  <a:srgbClr val="FEFFFF"/>
                </a:solidFill>
                <a:latin typeface="+mj-lt"/>
                <a:ea typeface="+mj-ea"/>
                <a:cs typeface="+mj-cs"/>
              </a:rPr>
              <a:t>SIM effects on the Earth via solar irradiance</a:t>
            </a:r>
          </a:p>
        </p:txBody>
      </p:sp>
      <p:pic>
        <p:nvPicPr>
          <p:cNvPr id="8" name="Picture 7" descr="Solar_system_barycenter.svg.png">
            <a:extLst>
              <a:ext uri="{FF2B5EF4-FFF2-40B4-BE49-F238E27FC236}">
                <a16:creationId xmlns:a16="http://schemas.microsoft.com/office/drawing/2014/main" id="{66BD11EB-760E-C24A-BCE0-8E37A86A4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78" y="3077129"/>
            <a:ext cx="2458954" cy="2436600"/>
          </a:xfrm>
          <a:prstGeom prst="rect">
            <a:avLst/>
          </a:prstGeom>
        </p:spPr>
      </p:pic>
      <p:pic>
        <p:nvPicPr>
          <p:cNvPr id="23" name="Picture 22">
            <a:extLst>
              <a:ext uri="{FF2B5EF4-FFF2-40B4-BE49-F238E27FC236}">
                <a16:creationId xmlns:a16="http://schemas.microsoft.com/office/drawing/2014/main" id="{B966C35F-C586-6B40-AD93-AF7B301A9DB8}"/>
              </a:ext>
            </a:extLst>
          </p:cNvPr>
          <p:cNvPicPr>
            <a:picLocks noChangeAspect="1"/>
          </p:cNvPicPr>
          <p:nvPr/>
        </p:nvPicPr>
        <p:blipFill>
          <a:blip r:embed="rId3"/>
          <a:stretch>
            <a:fillRect/>
          </a:stretch>
        </p:blipFill>
        <p:spPr>
          <a:xfrm>
            <a:off x="8089812" y="3913632"/>
            <a:ext cx="3314321" cy="2485740"/>
          </a:xfrm>
          <a:prstGeom prst="rect">
            <a:avLst/>
          </a:prstGeom>
        </p:spPr>
      </p:pic>
      <p:sp>
        <p:nvSpPr>
          <p:cNvPr id="3" name="Rectangle 2"/>
          <p:cNvSpPr/>
          <p:nvPr/>
        </p:nvSpPr>
        <p:spPr>
          <a:xfrm>
            <a:off x="8089812" y="3650762"/>
            <a:ext cx="3713034" cy="221853"/>
          </a:xfrm>
          <a:prstGeom prst="rect">
            <a:avLst/>
          </a:prstGeom>
          <a:solidFill>
            <a:srgbClr val="000000">
              <a:alpha val="50000"/>
            </a:srgbClr>
          </a:solidFill>
          <a:ln>
            <a:noFill/>
          </a:ln>
        </p:spPr>
        <p:txBody>
          <a:bodyPr wrap="square">
            <a:normAutofit/>
          </a:bodyPr>
          <a:lstStyle/>
          <a:p>
            <a:pPr algn="ctr">
              <a:lnSpc>
                <a:spcPct val="90000"/>
              </a:lnSpc>
              <a:spcAft>
                <a:spcPts val="600"/>
              </a:spcAft>
            </a:pPr>
            <a:r>
              <a:rPr lang="en-US" sz="900" dirty="0">
                <a:solidFill>
                  <a:srgbClr val="FFFFFF"/>
                </a:solidFill>
              </a:rPr>
              <a:t>https://</a:t>
            </a:r>
            <a:r>
              <a:rPr lang="en-US" sz="900" dirty="0" err="1">
                <a:solidFill>
                  <a:srgbClr val="FFFFFF"/>
                </a:solidFill>
              </a:rPr>
              <a:t>youtu.be</a:t>
            </a:r>
            <a:r>
              <a:rPr lang="en-US" sz="900" dirty="0">
                <a:solidFill>
                  <a:srgbClr val="FFFFFF"/>
                </a:solidFill>
              </a:rPr>
              <a:t>/vDgUmTq4a2Q</a:t>
            </a:r>
          </a:p>
        </p:txBody>
      </p:sp>
      <p:sp>
        <p:nvSpPr>
          <p:cNvPr id="59" name="Rectangle 58">
            <a:extLst>
              <a:ext uri="{FF2B5EF4-FFF2-40B4-BE49-F238E27FC236}">
                <a16:creationId xmlns:a16="http://schemas.microsoft.com/office/drawing/2014/main" id="{83CDC70E-2538-C342-A04C-37B1307617AD}"/>
              </a:ext>
            </a:extLst>
          </p:cNvPr>
          <p:cNvSpPr/>
          <p:nvPr/>
        </p:nvSpPr>
        <p:spPr>
          <a:xfrm>
            <a:off x="711421" y="6154411"/>
            <a:ext cx="4773168" cy="646331"/>
          </a:xfrm>
          <a:prstGeom prst="rect">
            <a:avLst/>
          </a:prstGeom>
        </p:spPr>
        <p:txBody>
          <a:bodyPr wrap="square">
            <a:spAutoFit/>
          </a:bodyPr>
          <a:lstStyle/>
          <a:p>
            <a:r>
              <a:rPr lang="en-GB" dirty="0" err="1">
                <a:solidFill>
                  <a:srgbClr val="0000FF"/>
                </a:solidFill>
              </a:rPr>
              <a:t>Charvatova</a:t>
            </a:r>
            <a:r>
              <a:rPr lang="en-GB" dirty="0">
                <a:solidFill>
                  <a:srgbClr val="0000FF"/>
                </a:solidFill>
              </a:rPr>
              <a:t>, 1988, </a:t>
            </a:r>
          </a:p>
          <a:p>
            <a:r>
              <a:rPr lang="en-GB" dirty="0" err="1">
                <a:solidFill>
                  <a:srgbClr val="0000FF"/>
                </a:solidFill>
              </a:rPr>
              <a:t>Palus</a:t>
            </a:r>
            <a:r>
              <a:rPr lang="en-GB" dirty="0">
                <a:solidFill>
                  <a:srgbClr val="0000FF"/>
                </a:solidFill>
              </a:rPr>
              <a:t> et al, 2007</a:t>
            </a:r>
            <a:endParaRPr lang="en-US" dirty="0"/>
          </a:p>
        </p:txBody>
      </p:sp>
      <p:sp>
        <p:nvSpPr>
          <p:cNvPr id="61" name="Rectangle 60">
            <a:extLst>
              <a:ext uri="{FF2B5EF4-FFF2-40B4-BE49-F238E27FC236}">
                <a16:creationId xmlns:a16="http://schemas.microsoft.com/office/drawing/2014/main" id="{06C6F466-37F5-F348-8F0E-52FF0AEF3498}"/>
              </a:ext>
            </a:extLst>
          </p:cNvPr>
          <p:cNvSpPr/>
          <p:nvPr/>
        </p:nvSpPr>
        <p:spPr>
          <a:xfrm>
            <a:off x="8262453" y="6292910"/>
            <a:ext cx="3540393" cy="369332"/>
          </a:xfrm>
          <a:prstGeom prst="rect">
            <a:avLst/>
          </a:prstGeom>
        </p:spPr>
        <p:txBody>
          <a:bodyPr wrap="none">
            <a:spAutoFit/>
          </a:bodyPr>
          <a:lstStyle/>
          <a:p>
            <a:r>
              <a:rPr lang="en-GB" dirty="0">
                <a:solidFill>
                  <a:srgbClr val="0000FF"/>
                </a:solidFill>
              </a:rPr>
              <a:t>Rice et al, PP comments #72, 96</a:t>
            </a:r>
            <a:endParaRPr lang="en-US" dirty="0"/>
          </a:p>
        </p:txBody>
      </p:sp>
      <p:sp>
        <p:nvSpPr>
          <p:cNvPr id="10" name="Rectangle 9">
            <a:extLst>
              <a:ext uri="{FF2B5EF4-FFF2-40B4-BE49-F238E27FC236}">
                <a16:creationId xmlns:a16="http://schemas.microsoft.com/office/drawing/2014/main" id="{380114F3-9640-0844-AA8C-567776451029}"/>
              </a:ext>
            </a:extLst>
          </p:cNvPr>
          <p:cNvSpPr/>
          <p:nvPr/>
        </p:nvSpPr>
        <p:spPr>
          <a:xfrm>
            <a:off x="324137" y="5554876"/>
            <a:ext cx="6519798" cy="646331"/>
          </a:xfrm>
          <a:prstGeom prst="rect">
            <a:avLst/>
          </a:prstGeom>
        </p:spPr>
        <p:txBody>
          <a:bodyPr wrap="none">
            <a:spAutoFit/>
          </a:bodyPr>
          <a:lstStyle/>
          <a:p>
            <a:r>
              <a:rPr lang="en-GB" dirty="0">
                <a:solidFill>
                  <a:schemeClr val="tx2"/>
                </a:solidFill>
              </a:rPr>
              <a:t>S. </a:t>
            </a:r>
            <a:r>
              <a:rPr lang="en-GB" dirty="0" err="1">
                <a:solidFill>
                  <a:schemeClr val="tx2"/>
                </a:solidFill>
              </a:rPr>
              <a:t>Perminov</a:t>
            </a:r>
            <a:r>
              <a:rPr lang="en-GB" dirty="0">
                <a:solidFill>
                  <a:schemeClr val="tx2"/>
                </a:solidFill>
              </a:rPr>
              <a:t>, E.D. </a:t>
            </a:r>
            <a:r>
              <a:rPr lang="en-GB" dirty="0" err="1">
                <a:solidFill>
                  <a:schemeClr val="tx2"/>
                </a:solidFill>
              </a:rPr>
              <a:t>Kuznetsov</a:t>
            </a:r>
            <a:r>
              <a:rPr lang="en-GB" dirty="0">
                <a:solidFill>
                  <a:schemeClr val="tx2"/>
                </a:solidFill>
              </a:rPr>
              <a:t>, 2018</a:t>
            </a:r>
          </a:p>
          <a:p>
            <a:r>
              <a:rPr lang="en-GB" dirty="0">
                <a:solidFill>
                  <a:srgbClr val="C00000"/>
                </a:solidFill>
              </a:rPr>
              <a:t>SIM imposed by planets Jupiter, Saturn, Neptune and Uranus </a:t>
            </a:r>
          </a:p>
        </p:txBody>
      </p:sp>
      <p:cxnSp>
        <p:nvCxnSpPr>
          <p:cNvPr id="9" name="Straight Connector 8">
            <a:extLst>
              <a:ext uri="{FF2B5EF4-FFF2-40B4-BE49-F238E27FC236}">
                <a16:creationId xmlns:a16="http://schemas.microsoft.com/office/drawing/2014/main" id="{F1ADF9FC-8426-1746-977B-49222DA25008}"/>
              </a:ext>
            </a:extLst>
          </p:cNvPr>
          <p:cNvCxnSpPr>
            <a:cxnSpLocks/>
          </p:cNvCxnSpPr>
          <p:nvPr/>
        </p:nvCxnSpPr>
        <p:spPr>
          <a:xfrm>
            <a:off x="8262453" y="3459032"/>
            <a:ext cx="3540393" cy="274217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FB6FA2-8B12-5440-ADF2-7DD6A3A3407D}"/>
              </a:ext>
            </a:extLst>
          </p:cNvPr>
          <p:cNvCxnSpPr>
            <a:cxnSpLocks/>
          </p:cNvCxnSpPr>
          <p:nvPr/>
        </p:nvCxnSpPr>
        <p:spPr>
          <a:xfrm flipH="1">
            <a:off x="8262454" y="3429000"/>
            <a:ext cx="3540392" cy="277220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AEC856F-0305-6341-977C-7C17A35CED7A}"/>
              </a:ext>
            </a:extLst>
          </p:cNvPr>
          <p:cNvSpPr/>
          <p:nvPr/>
        </p:nvSpPr>
        <p:spPr>
          <a:xfrm>
            <a:off x="8211362" y="347734"/>
            <a:ext cx="2770310" cy="2031325"/>
          </a:xfrm>
          <a:prstGeom prst="rect">
            <a:avLst/>
          </a:prstGeom>
        </p:spPr>
        <p:txBody>
          <a:bodyPr wrap="none">
            <a:spAutoFit/>
          </a:bodyPr>
          <a:lstStyle/>
          <a:p>
            <a:r>
              <a:rPr lang="en-GB" dirty="0">
                <a:solidFill>
                  <a:srgbClr val="C00000"/>
                </a:solidFill>
              </a:rPr>
              <a:t>2020</a:t>
            </a:r>
          </a:p>
          <a:p>
            <a:r>
              <a:rPr lang="en-GB" dirty="0">
                <a:solidFill>
                  <a:schemeClr val="tx2"/>
                </a:solidFill>
              </a:rPr>
              <a:t>Aphelion </a:t>
            </a:r>
            <a:r>
              <a:rPr lang="en-GB" dirty="0">
                <a:solidFill>
                  <a:schemeClr val="tx2"/>
                </a:solidFill>
                <a:sym typeface="Wingdings" pitchFamily="2" charset="2"/>
              </a:rPr>
              <a:t>. </a:t>
            </a:r>
            <a:r>
              <a:rPr lang="en-GB" dirty="0">
                <a:solidFill>
                  <a:schemeClr val="tx2"/>
                </a:solidFill>
              </a:rPr>
              <a:t>5 July</a:t>
            </a:r>
          </a:p>
          <a:p>
            <a:r>
              <a:rPr lang="en-GB" dirty="0">
                <a:solidFill>
                  <a:srgbClr val="C00000"/>
                </a:solidFill>
              </a:rPr>
              <a:t>Perihelion  </a:t>
            </a:r>
            <a:r>
              <a:rPr lang="en-GB" dirty="0">
                <a:solidFill>
                  <a:srgbClr val="C00000"/>
                </a:solidFill>
                <a:sym typeface="Wingdings" pitchFamily="2" charset="2"/>
              </a:rPr>
              <a:t> 5 January</a:t>
            </a:r>
            <a:endParaRPr lang="en-GB" dirty="0">
              <a:solidFill>
                <a:srgbClr val="C00000"/>
              </a:solidFill>
            </a:endParaRPr>
          </a:p>
          <a:p>
            <a:endParaRPr lang="en-GB" dirty="0">
              <a:solidFill>
                <a:srgbClr val="C00000"/>
              </a:solidFill>
            </a:endParaRPr>
          </a:p>
          <a:p>
            <a:r>
              <a:rPr lang="en-GB" dirty="0">
                <a:solidFill>
                  <a:srgbClr val="C00000"/>
                </a:solidFill>
              </a:rPr>
              <a:t>2600</a:t>
            </a:r>
          </a:p>
          <a:p>
            <a:r>
              <a:rPr lang="en-GB" dirty="0">
                <a:solidFill>
                  <a:schemeClr val="tx2"/>
                </a:solidFill>
              </a:rPr>
              <a:t>Aphelion </a:t>
            </a:r>
            <a:r>
              <a:rPr lang="en-GB" dirty="0">
                <a:solidFill>
                  <a:schemeClr val="tx2"/>
                </a:solidFill>
                <a:sym typeface="Wingdings" pitchFamily="2" charset="2"/>
              </a:rPr>
              <a:t>. </a:t>
            </a:r>
            <a:r>
              <a:rPr lang="en-GB" dirty="0">
                <a:solidFill>
                  <a:schemeClr val="tx2"/>
                </a:solidFill>
              </a:rPr>
              <a:t>16 July</a:t>
            </a:r>
          </a:p>
          <a:p>
            <a:r>
              <a:rPr lang="en-GB" dirty="0">
                <a:solidFill>
                  <a:srgbClr val="C00000"/>
                </a:solidFill>
              </a:rPr>
              <a:t>Perihelion  </a:t>
            </a:r>
            <a:r>
              <a:rPr lang="en-GB" dirty="0">
                <a:solidFill>
                  <a:srgbClr val="C00000"/>
                </a:solidFill>
                <a:sym typeface="Wingdings" pitchFamily="2" charset="2"/>
              </a:rPr>
              <a:t> 16 January</a:t>
            </a:r>
            <a:endParaRPr lang="en-GB" dirty="0">
              <a:solidFill>
                <a:srgbClr val="C00000"/>
              </a:solidFill>
            </a:endParaRPr>
          </a:p>
        </p:txBody>
      </p:sp>
      <p:pic>
        <p:nvPicPr>
          <p:cNvPr id="5" name="Content Placeholder 4">
            <a:extLst>
              <a:ext uri="{FF2B5EF4-FFF2-40B4-BE49-F238E27FC236}">
                <a16:creationId xmlns:a16="http://schemas.microsoft.com/office/drawing/2014/main" id="{783535DD-D663-1295-9029-E4DF855C8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857" y="-423416"/>
            <a:ext cx="5635690" cy="7764896"/>
          </a:xfrm>
          <a:prstGeom prst="rect">
            <a:avLst/>
          </a:prstGeom>
        </p:spPr>
      </p:pic>
      <p:sp>
        <p:nvSpPr>
          <p:cNvPr id="4" name="TextBox 3">
            <a:extLst>
              <a:ext uri="{FF2B5EF4-FFF2-40B4-BE49-F238E27FC236}">
                <a16:creationId xmlns:a16="http://schemas.microsoft.com/office/drawing/2014/main" id="{9A9A5F11-3EE7-F25A-4A39-1C99EEAE5C14}"/>
              </a:ext>
            </a:extLst>
          </p:cNvPr>
          <p:cNvSpPr txBox="1"/>
          <p:nvPr/>
        </p:nvSpPr>
        <p:spPr>
          <a:xfrm>
            <a:off x="281579" y="163068"/>
            <a:ext cx="7808233" cy="646331"/>
          </a:xfrm>
          <a:prstGeom prst="rect">
            <a:avLst/>
          </a:prstGeom>
          <a:noFill/>
        </p:spPr>
        <p:txBody>
          <a:bodyPr wrap="square">
            <a:spAutoFit/>
          </a:bodyPr>
          <a:lstStyle/>
          <a:p>
            <a:pPr algn="ctr"/>
            <a:r>
              <a:rPr lang="en-US" sz="1800" dirty="0">
                <a:solidFill>
                  <a:schemeClr val="accent1"/>
                </a:solidFill>
              </a:rPr>
              <a:t>Zharkova et al, 2023 </a:t>
            </a:r>
            <a:r>
              <a:rPr lang="en-US" sz="1800" dirty="0">
                <a:solidFill>
                  <a:schemeClr val="accent1"/>
                </a:solidFill>
                <a:hlinkClick r:id="rId5"/>
              </a:rPr>
              <a:t>https://www.scirp.org/journal/paperinformation.aspx?paperid=124007</a:t>
            </a:r>
            <a:r>
              <a:rPr lang="en-US" sz="1800" dirty="0">
                <a:solidFill>
                  <a:schemeClr val="accent1"/>
                </a:solidFill>
              </a:rPr>
              <a:t> </a:t>
            </a:r>
            <a:endParaRPr lang="en-US" dirty="0"/>
          </a:p>
        </p:txBody>
      </p:sp>
    </p:spTree>
    <p:extLst>
      <p:ext uri="{BB962C8B-B14F-4D97-AF65-F5344CB8AC3E}">
        <p14:creationId xmlns:p14="http://schemas.microsoft.com/office/powerpoint/2010/main" val="201322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10"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54C239-15AA-BD47-A15B-E90744596AA3}"/>
              </a:ext>
            </a:extLst>
          </p:cNvPr>
          <p:cNvPicPr>
            <a:picLocks noChangeAspect="1"/>
          </p:cNvPicPr>
          <p:nvPr/>
        </p:nvPicPr>
        <p:blipFill>
          <a:blip r:embed="rId2"/>
          <a:stretch>
            <a:fillRect/>
          </a:stretch>
        </p:blipFill>
        <p:spPr>
          <a:xfrm>
            <a:off x="377252" y="14990"/>
            <a:ext cx="5491084" cy="2364698"/>
          </a:xfrm>
          <a:prstGeom prst="rect">
            <a:avLst/>
          </a:prstGeom>
        </p:spPr>
      </p:pic>
      <p:pic>
        <p:nvPicPr>
          <p:cNvPr id="8" name="Picture 7">
            <a:extLst>
              <a:ext uri="{FF2B5EF4-FFF2-40B4-BE49-F238E27FC236}">
                <a16:creationId xmlns:a16="http://schemas.microsoft.com/office/drawing/2014/main" id="{F1EEDD7A-E35D-464A-9E02-55A21D0B3FAB}"/>
              </a:ext>
            </a:extLst>
          </p:cNvPr>
          <p:cNvPicPr>
            <a:picLocks noChangeAspect="1"/>
          </p:cNvPicPr>
          <p:nvPr/>
        </p:nvPicPr>
        <p:blipFill>
          <a:blip r:embed="rId3"/>
          <a:stretch>
            <a:fillRect/>
          </a:stretch>
        </p:blipFill>
        <p:spPr>
          <a:xfrm>
            <a:off x="6020736" y="78701"/>
            <a:ext cx="5629120" cy="2379688"/>
          </a:xfrm>
          <a:prstGeom prst="rect">
            <a:avLst/>
          </a:prstGeom>
        </p:spPr>
      </p:pic>
      <p:pic>
        <p:nvPicPr>
          <p:cNvPr id="10" name="Picture 9">
            <a:extLst>
              <a:ext uri="{FF2B5EF4-FFF2-40B4-BE49-F238E27FC236}">
                <a16:creationId xmlns:a16="http://schemas.microsoft.com/office/drawing/2014/main" id="{B9005DF0-A3D8-8B40-8E8B-6D5BC30F1E57}"/>
              </a:ext>
            </a:extLst>
          </p:cNvPr>
          <p:cNvPicPr>
            <a:picLocks noChangeAspect="1"/>
          </p:cNvPicPr>
          <p:nvPr/>
        </p:nvPicPr>
        <p:blipFill>
          <a:blip r:embed="rId4"/>
          <a:stretch>
            <a:fillRect/>
          </a:stretch>
        </p:blipFill>
        <p:spPr>
          <a:xfrm>
            <a:off x="377252" y="2345959"/>
            <a:ext cx="5491084" cy="2091130"/>
          </a:xfrm>
          <a:prstGeom prst="rect">
            <a:avLst/>
          </a:prstGeom>
        </p:spPr>
      </p:pic>
      <p:pic>
        <p:nvPicPr>
          <p:cNvPr id="12" name="Picture 11">
            <a:extLst>
              <a:ext uri="{FF2B5EF4-FFF2-40B4-BE49-F238E27FC236}">
                <a16:creationId xmlns:a16="http://schemas.microsoft.com/office/drawing/2014/main" id="{87C0E552-6AB5-6244-BADA-E5519AFC2E0B}"/>
              </a:ext>
            </a:extLst>
          </p:cNvPr>
          <p:cNvPicPr>
            <a:picLocks noChangeAspect="1"/>
          </p:cNvPicPr>
          <p:nvPr/>
        </p:nvPicPr>
        <p:blipFill>
          <a:blip r:embed="rId5"/>
          <a:stretch>
            <a:fillRect/>
          </a:stretch>
        </p:blipFill>
        <p:spPr>
          <a:xfrm>
            <a:off x="5960256" y="2345959"/>
            <a:ext cx="5537200" cy="2094878"/>
          </a:xfrm>
          <a:prstGeom prst="rect">
            <a:avLst/>
          </a:prstGeom>
        </p:spPr>
      </p:pic>
      <p:pic>
        <p:nvPicPr>
          <p:cNvPr id="14" name="Picture 13">
            <a:extLst>
              <a:ext uri="{FF2B5EF4-FFF2-40B4-BE49-F238E27FC236}">
                <a16:creationId xmlns:a16="http://schemas.microsoft.com/office/drawing/2014/main" id="{FDFE65A4-F563-9043-ABF2-03211EFC3D78}"/>
              </a:ext>
            </a:extLst>
          </p:cNvPr>
          <p:cNvPicPr>
            <a:picLocks noChangeAspect="1"/>
          </p:cNvPicPr>
          <p:nvPr/>
        </p:nvPicPr>
        <p:blipFill>
          <a:blip r:embed="rId6"/>
          <a:stretch>
            <a:fillRect/>
          </a:stretch>
        </p:blipFill>
        <p:spPr>
          <a:xfrm>
            <a:off x="377252" y="4437088"/>
            <a:ext cx="5491084" cy="2420911"/>
          </a:xfrm>
          <a:prstGeom prst="rect">
            <a:avLst/>
          </a:prstGeom>
        </p:spPr>
      </p:pic>
      <p:pic>
        <p:nvPicPr>
          <p:cNvPr id="16" name="Picture 15">
            <a:extLst>
              <a:ext uri="{FF2B5EF4-FFF2-40B4-BE49-F238E27FC236}">
                <a16:creationId xmlns:a16="http://schemas.microsoft.com/office/drawing/2014/main" id="{A65FB493-F8B5-2E46-9F85-DA3B9D7487F0}"/>
              </a:ext>
            </a:extLst>
          </p:cNvPr>
          <p:cNvPicPr>
            <a:picLocks noChangeAspect="1"/>
          </p:cNvPicPr>
          <p:nvPr/>
        </p:nvPicPr>
        <p:blipFill>
          <a:blip r:embed="rId7"/>
          <a:stretch>
            <a:fillRect/>
          </a:stretch>
        </p:blipFill>
        <p:spPr>
          <a:xfrm>
            <a:off x="5868336" y="4437086"/>
            <a:ext cx="5629120" cy="2342213"/>
          </a:xfrm>
          <a:prstGeom prst="rect">
            <a:avLst/>
          </a:prstGeom>
        </p:spPr>
      </p:pic>
      <p:sp>
        <p:nvSpPr>
          <p:cNvPr id="9" name="TextBox 8">
            <a:extLst>
              <a:ext uri="{FF2B5EF4-FFF2-40B4-BE49-F238E27FC236}">
                <a16:creationId xmlns:a16="http://schemas.microsoft.com/office/drawing/2014/main" id="{B08BAE15-C492-9944-92A6-1ACAA72C8F72}"/>
              </a:ext>
            </a:extLst>
          </p:cNvPr>
          <p:cNvSpPr txBox="1"/>
          <p:nvPr/>
        </p:nvSpPr>
        <p:spPr>
          <a:xfrm>
            <a:off x="4990512" y="626477"/>
            <a:ext cx="877824" cy="369332"/>
          </a:xfrm>
          <a:prstGeom prst="rect">
            <a:avLst/>
          </a:prstGeom>
          <a:noFill/>
        </p:spPr>
        <p:txBody>
          <a:bodyPr wrap="square" rtlCol="0">
            <a:spAutoFit/>
          </a:bodyPr>
          <a:lstStyle/>
          <a:p>
            <a:r>
              <a:rPr lang="en-US" dirty="0"/>
              <a:t>1600</a:t>
            </a:r>
          </a:p>
        </p:txBody>
      </p:sp>
      <p:sp>
        <p:nvSpPr>
          <p:cNvPr id="11" name="TextBox 10">
            <a:extLst>
              <a:ext uri="{FF2B5EF4-FFF2-40B4-BE49-F238E27FC236}">
                <a16:creationId xmlns:a16="http://schemas.microsoft.com/office/drawing/2014/main" id="{01F6C225-DB74-4046-B775-450B5DF6EB31}"/>
              </a:ext>
            </a:extLst>
          </p:cNvPr>
          <p:cNvSpPr txBox="1"/>
          <p:nvPr/>
        </p:nvSpPr>
        <p:spPr>
          <a:xfrm>
            <a:off x="5082432" y="1509396"/>
            <a:ext cx="877824" cy="369332"/>
          </a:xfrm>
          <a:prstGeom prst="rect">
            <a:avLst/>
          </a:prstGeom>
          <a:noFill/>
        </p:spPr>
        <p:txBody>
          <a:bodyPr wrap="square" rtlCol="0">
            <a:spAutoFit/>
          </a:bodyPr>
          <a:lstStyle/>
          <a:p>
            <a:r>
              <a:rPr lang="en-US" dirty="0"/>
              <a:t>600</a:t>
            </a:r>
          </a:p>
        </p:txBody>
      </p:sp>
      <p:sp>
        <p:nvSpPr>
          <p:cNvPr id="13" name="TextBox 12">
            <a:extLst>
              <a:ext uri="{FF2B5EF4-FFF2-40B4-BE49-F238E27FC236}">
                <a16:creationId xmlns:a16="http://schemas.microsoft.com/office/drawing/2014/main" id="{1A574700-95F2-204F-BA1A-E707E9BA3387}"/>
              </a:ext>
            </a:extLst>
          </p:cNvPr>
          <p:cNvSpPr txBox="1"/>
          <p:nvPr/>
        </p:nvSpPr>
        <p:spPr>
          <a:xfrm>
            <a:off x="4990512" y="1090864"/>
            <a:ext cx="877824" cy="369332"/>
          </a:xfrm>
          <a:prstGeom prst="rect">
            <a:avLst/>
          </a:prstGeom>
          <a:noFill/>
        </p:spPr>
        <p:txBody>
          <a:bodyPr wrap="square" rtlCol="0">
            <a:spAutoFit/>
          </a:bodyPr>
          <a:lstStyle/>
          <a:p>
            <a:r>
              <a:rPr lang="en-US" dirty="0"/>
              <a:t>1100</a:t>
            </a:r>
          </a:p>
        </p:txBody>
      </p:sp>
      <p:sp>
        <p:nvSpPr>
          <p:cNvPr id="15" name="TextBox 14">
            <a:extLst>
              <a:ext uri="{FF2B5EF4-FFF2-40B4-BE49-F238E27FC236}">
                <a16:creationId xmlns:a16="http://schemas.microsoft.com/office/drawing/2014/main" id="{DE2190C2-7F94-014F-AD83-E35997DAA51C}"/>
              </a:ext>
            </a:extLst>
          </p:cNvPr>
          <p:cNvSpPr txBox="1"/>
          <p:nvPr/>
        </p:nvSpPr>
        <p:spPr>
          <a:xfrm>
            <a:off x="10702412" y="1506552"/>
            <a:ext cx="877824" cy="369332"/>
          </a:xfrm>
          <a:prstGeom prst="rect">
            <a:avLst/>
          </a:prstGeom>
          <a:noFill/>
        </p:spPr>
        <p:txBody>
          <a:bodyPr wrap="square" rtlCol="0">
            <a:spAutoFit/>
          </a:bodyPr>
          <a:lstStyle/>
          <a:p>
            <a:r>
              <a:rPr lang="en-US" dirty="0"/>
              <a:t>1700</a:t>
            </a:r>
          </a:p>
        </p:txBody>
      </p:sp>
      <p:sp>
        <p:nvSpPr>
          <p:cNvPr id="17" name="TextBox 16">
            <a:extLst>
              <a:ext uri="{FF2B5EF4-FFF2-40B4-BE49-F238E27FC236}">
                <a16:creationId xmlns:a16="http://schemas.microsoft.com/office/drawing/2014/main" id="{2013A66C-7424-E743-A991-B47FFBFA656E}"/>
              </a:ext>
            </a:extLst>
          </p:cNvPr>
          <p:cNvSpPr txBox="1"/>
          <p:nvPr/>
        </p:nvSpPr>
        <p:spPr>
          <a:xfrm>
            <a:off x="10757248" y="390521"/>
            <a:ext cx="877824" cy="369332"/>
          </a:xfrm>
          <a:prstGeom prst="rect">
            <a:avLst/>
          </a:prstGeom>
          <a:noFill/>
        </p:spPr>
        <p:txBody>
          <a:bodyPr wrap="square" rtlCol="0">
            <a:spAutoFit/>
          </a:bodyPr>
          <a:lstStyle/>
          <a:p>
            <a:r>
              <a:rPr lang="en-US" dirty="0"/>
              <a:t>2600</a:t>
            </a:r>
          </a:p>
        </p:txBody>
      </p:sp>
      <p:sp>
        <p:nvSpPr>
          <p:cNvPr id="18" name="TextBox 17">
            <a:extLst>
              <a:ext uri="{FF2B5EF4-FFF2-40B4-BE49-F238E27FC236}">
                <a16:creationId xmlns:a16="http://schemas.microsoft.com/office/drawing/2014/main" id="{70B3E834-49EE-7842-B84C-24E235FC1CE8}"/>
              </a:ext>
            </a:extLst>
          </p:cNvPr>
          <p:cNvSpPr txBox="1"/>
          <p:nvPr/>
        </p:nvSpPr>
        <p:spPr>
          <a:xfrm>
            <a:off x="10757248" y="811143"/>
            <a:ext cx="877824" cy="369332"/>
          </a:xfrm>
          <a:prstGeom prst="rect">
            <a:avLst/>
          </a:prstGeom>
          <a:noFill/>
        </p:spPr>
        <p:txBody>
          <a:bodyPr wrap="square" rtlCol="0">
            <a:spAutoFit/>
          </a:bodyPr>
          <a:lstStyle/>
          <a:p>
            <a:r>
              <a:rPr lang="en-US" dirty="0"/>
              <a:t>2020</a:t>
            </a:r>
          </a:p>
        </p:txBody>
      </p:sp>
      <p:pic>
        <p:nvPicPr>
          <p:cNvPr id="19" name="Picture 18">
            <a:extLst>
              <a:ext uri="{FF2B5EF4-FFF2-40B4-BE49-F238E27FC236}">
                <a16:creationId xmlns:a16="http://schemas.microsoft.com/office/drawing/2014/main" id="{CA15E5DB-5143-284A-88E7-9C876ED6BA87}"/>
              </a:ext>
            </a:extLst>
          </p:cNvPr>
          <p:cNvPicPr>
            <a:picLocks noChangeAspect="1"/>
          </p:cNvPicPr>
          <p:nvPr/>
        </p:nvPicPr>
        <p:blipFill>
          <a:blip r:embed="rId2"/>
          <a:stretch>
            <a:fillRect/>
          </a:stretch>
        </p:blipFill>
        <p:spPr>
          <a:xfrm>
            <a:off x="377252" y="36233"/>
            <a:ext cx="5491084" cy="2364698"/>
          </a:xfrm>
          <a:prstGeom prst="rect">
            <a:avLst/>
          </a:prstGeom>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5434B7B-685B-9548-BB24-E9EEAB3CE412}"/>
                  </a:ext>
                </a:extLst>
              </p:cNvPr>
              <p:cNvSpPr/>
              <p:nvPr/>
            </p:nvSpPr>
            <p:spPr>
              <a:xfrm>
                <a:off x="958228" y="1241839"/>
                <a:ext cx="3072572" cy="485646"/>
              </a:xfrm>
              <a:prstGeom prst="rect">
                <a:avLst/>
              </a:prstGeom>
            </p:spPr>
            <p:txBody>
              <a:bodyPr wrap="none">
                <a:spAutoFit/>
              </a:bodyPr>
              <a:lstStyle/>
              <a:p>
                <a14:m>
                  <m:oMath xmlns:m="http://schemas.openxmlformats.org/officeDocument/2006/math">
                    <m:r>
                      <a:rPr lang="en-GB" i="1" smtClean="0">
                        <a:latin typeface="Cambria Math" panose="02040503050406030204" pitchFamily="18" charset="0"/>
                      </a:rPr>
                      <m:t> </m:t>
                    </m:r>
                    <m:r>
                      <a:rPr lang="en-GB" i="1" smtClean="0">
                        <a:latin typeface="Cambria Math" panose="02040503050406030204" pitchFamily="18" charset="0"/>
                      </a:rPr>
                      <m:t>𝑆</m:t>
                    </m:r>
                    <m:r>
                      <a:rPr lang="en-GB"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𝐼</m:t>
                            </m:r>
                          </m:e>
                          <m:sub>
                            <m:r>
                              <a:rPr lang="en-GB" i="1">
                                <a:latin typeface="Cambria Math" panose="02040503050406030204" pitchFamily="18" charset="0"/>
                              </a:rPr>
                              <m:t>𝑠𝑢𝑛</m:t>
                            </m:r>
                          </m:sub>
                        </m:sSub>
                      </m:num>
                      <m:den>
                        <m:sSup>
                          <m:sSupPr>
                            <m:ctrlPr>
                              <a:rPr lang="en-GB" i="1">
                                <a:latin typeface="Cambria Math" panose="02040503050406030204" pitchFamily="18" charset="0"/>
                              </a:rPr>
                            </m:ctrlPr>
                          </m:sSupPr>
                          <m:e>
                            <m:r>
                              <a:rPr lang="en-GB" i="1">
                                <a:latin typeface="Cambria Math" panose="02040503050406030204" pitchFamily="18" charset="0"/>
                              </a:rPr>
                              <m:t>𝑑</m:t>
                            </m:r>
                          </m:e>
                          <m:sup>
                            <m:r>
                              <a:rPr lang="en-GB" i="1">
                                <a:latin typeface="Cambria Math" panose="02040503050406030204" pitchFamily="18" charset="0"/>
                              </a:rPr>
                              <m:t>2</m:t>
                            </m:r>
                          </m:sup>
                        </m:sSup>
                      </m:den>
                    </m:f>
                  </m:oMath>
                </a14:m>
                <a:r>
                  <a:rPr lang="en-US" dirty="0"/>
                  <a:t>   </a:t>
                </a:r>
                <a:r>
                  <a:rPr lang="en-US" dirty="0">
                    <a:sym typeface="Wingdings" pitchFamily="2" charset="2"/>
                  </a:rPr>
                  <a:t>   </a:t>
                </a:r>
                <a:r>
                  <a:rPr lang="en-US" dirty="0">
                    <a:solidFill>
                      <a:srgbClr val="222EF4"/>
                    </a:solidFill>
                    <a:sym typeface="Wingdings" pitchFamily="2" charset="2"/>
                  </a:rPr>
                  <a:t>S</a:t>
                </a:r>
                <a:r>
                  <a:rPr lang="en-US" baseline="-47000" dirty="0">
                    <a:solidFill>
                      <a:srgbClr val="222EF4"/>
                    </a:solidFill>
                    <a:sym typeface="Wingdings" pitchFamily="2" charset="2"/>
                  </a:rPr>
                  <a:t>1</a:t>
                </a:r>
                <a:r>
                  <a:rPr lang="en-GB" dirty="0">
                    <a:solidFill>
                      <a:srgbClr val="222EF4"/>
                    </a:solidFill>
                  </a:rPr>
                  <a:t> </a:t>
                </a:r>
                <a14:m>
                  <m:oMath xmlns:m="http://schemas.openxmlformats.org/officeDocument/2006/math">
                    <m:sSup>
                      <m:sSupPr>
                        <m:ctrlPr>
                          <a:rPr lang="en-GB" i="1">
                            <a:solidFill>
                              <a:srgbClr val="222EF4"/>
                            </a:solidFill>
                            <a:latin typeface="Cambria Math" panose="02040503050406030204" pitchFamily="18" charset="0"/>
                          </a:rPr>
                        </m:ctrlPr>
                      </m:sSupPr>
                      <m:e>
                        <m:r>
                          <a:rPr lang="en-GB" i="1">
                            <a:solidFill>
                              <a:srgbClr val="222EF4"/>
                            </a:solidFill>
                            <a:latin typeface="Cambria Math" panose="02040503050406030204" pitchFamily="18" charset="0"/>
                          </a:rPr>
                          <m:t>𝑑</m:t>
                        </m:r>
                      </m:e>
                      <m:sup>
                        <m:r>
                          <a:rPr lang="en-GB" i="1">
                            <a:solidFill>
                              <a:srgbClr val="222EF4"/>
                            </a:solidFill>
                            <a:latin typeface="Cambria Math" panose="02040503050406030204" pitchFamily="18" charset="0"/>
                          </a:rPr>
                          <m:t>2</m:t>
                        </m:r>
                        <m:r>
                          <m:rPr>
                            <m:nor/>
                          </m:rPr>
                          <a:rPr lang="en-US" baseline="-47000" dirty="0">
                            <a:solidFill>
                              <a:srgbClr val="222EF4"/>
                            </a:solidFill>
                            <a:sym typeface="Wingdings" pitchFamily="2" charset="2"/>
                          </a:rPr>
                          <m:t>1</m:t>
                        </m:r>
                      </m:sup>
                    </m:sSup>
                  </m:oMath>
                </a14:m>
                <a:r>
                  <a:rPr lang="en-US" dirty="0">
                    <a:solidFill>
                      <a:srgbClr val="222EF4"/>
                    </a:solidFill>
                    <a:sym typeface="Wingdings" pitchFamily="2" charset="2"/>
                  </a:rPr>
                  <a:t> =S</a:t>
                </a:r>
                <a:r>
                  <a:rPr lang="en-US" baseline="-47000" dirty="0">
                    <a:solidFill>
                      <a:srgbClr val="222EF4"/>
                    </a:solidFill>
                    <a:sym typeface="Wingdings" pitchFamily="2" charset="2"/>
                  </a:rPr>
                  <a:t>2</a:t>
                </a:r>
                <a:r>
                  <a:rPr lang="en-GB" dirty="0">
                    <a:solidFill>
                      <a:srgbClr val="222EF4"/>
                    </a:solidFill>
                  </a:rPr>
                  <a:t> </a:t>
                </a:r>
                <a14:m>
                  <m:oMath xmlns:m="http://schemas.openxmlformats.org/officeDocument/2006/math">
                    <m:sSup>
                      <m:sSupPr>
                        <m:ctrlPr>
                          <a:rPr lang="en-GB" i="1" smtClean="0">
                            <a:solidFill>
                              <a:srgbClr val="222EF4"/>
                            </a:solidFill>
                            <a:latin typeface="Cambria Math" panose="02040503050406030204" pitchFamily="18" charset="0"/>
                          </a:rPr>
                        </m:ctrlPr>
                      </m:sSupPr>
                      <m:e>
                        <m:r>
                          <a:rPr lang="en-GB" i="1">
                            <a:solidFill>
                              <a:srgbClr val="222EF4"/>
                            </a:solidFill>
                            <a:latin typeface="Cambria Math" panose="02040503050406030204" pitchFamily="18" charset="0"/>
                          </a:rPr>
                          <m:t>𝑑</m:t>
                        </m:r>
                      </m:e>
                      <m:sup>
                        <m:r>
                          <a:rPr lang="en-GB" i="1">
                            <a:solidFill>
                              <a:srgbClr val="222EF4"/>
                            </a:solidFill>
                            <a:latin typeface="Cambria Math" panose="02040503050406030204" pitchFamily="18" charset="0"/>
                          </a:rPr>
                          <m:t>2</m:t>
                        </m:r>
                        <m:r>
                          <m:rPr>
                            <m:nor/>
                          </m:rPr>
                          <a:rPr lang="en-GB" b="0" i="0" baseline="-47000" dirty="0" smtClean="0">
                            <a:solidFill>
                              <a:srgbClr val="222EF4"/>
                            </a:solidFill>
                            <a:sym typeface="Wingdings" pitchFamily="2" charset="2"/>
                          </a:rPr>
                          <m:t>2</m:t>
                        </m:r>
                      </m:sup>
                    </m:sSup>
                  </m:oMath>
                </a14:m>
                <a:endParaRPr lang="en-US" dirty="0"/>
              </a:p>
            </p:txBody>
          </p:sp>
        </mc:Choice>
        <mc:Fallback xmlns="">
          <p:sp>
            <p:nvSpPr>
              <p:cNvPr id="20" name="Rectangle 19">
                <a:extLst>
                  <a:ext uri="{FF2B5EF4-FFF2-40B4-BE49-F238E27FC236}">
                    <a16:creationId xmlns:a16="http://schemas.microsoft.com/office/drawing/2014/main" id="{F5434B7B-685B-9548-BB24-E9EEAB3CE412}"/>
                  </a:ext>
                </a:extLst>
              </p:cNvPr>
              <p:cNvSpPr>
                <a:spLocks noRot="1" noChangeAspect="1" noMove="1" noResize="1" noEditPoints="1" noAdjustHandles="1" noChangeArrowheads="1" noChangeShapeType="1" noTextEdit="1"/>
              </p:cNvSpPr>
              <p:nvPr/>
            </p:nvSpPr>
            <p:spPr>
              <a:xfrm>
                <a:off x="958228" y="1241839"/>
                <a:ext cx="3072572" cy="485646"/>
              </a:xfrm>
              <a:prstGeom prst="rect">
                <a:avLst/>
              </a:prstGeom>
              <a:blipFill>
                <a:blip r:embed="rId8"/>
                <a:stretch>
                  <a:fillRect l="-823" b="-1282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9A8FE7A-8CE1-194E-814A-78378883BCFE}"/>
              </a:ext>
            </a:extLst>
          </p:cNvPr>
          <p:cNvSpPr/>
          <p:nvPr/>
        </p:nvSpPr>
        <p:spPr>
          <a:xfrm>
            <a:off x="4830941" y="21189"/>
            <a:ext cx="2343911" cy="461665"/>
          </a:xfrm>
          <a:prstGeom prst="rect">
            <a:avLst/>
          </a:prstGeom>
        </p:spPr>
        <p:txBody>
          <a:bodyPr wrap="none">
            <a:spAutoFit/>
          </a:bodyPr>
          <a:lstStyle/>
          <a:p>
            <a:r>
              <a:rPr lang="en-US" sz="2400" dirty="0">
                <a:solidFill>
                  <a:srgbClr val="C00000"/>
                </a:solidFill>
              </a:rPr>
              <a:t>Solar irradiance</a:t>
            </a:r>
            <a:endParaRPr lang="en-US" sz="2400" dirty="0"/>
          </a:p>
        </p:txBody>
      </p:sp>
      <p:sp>
        <p:nvSpPr>
          <p:cNvPr id="4" name="Rectangle 3">
            <a:extLst>
              <a:ext uri="{FF2B5EF4-FFF2-40B4-BE49-F238E27FC236}">
                <a16:creationId xmlns:a16="http://schemas.microsoft.com/office/drawing/2014/main" id="{3B26A93D-35AF-614E-98EE-9522E0983765}"/>
              </a:ext>
            </a:extLst>
          </p:cNvPr>
          <p:cNvSpPr/>
          <p:nvPr/>
        </p:nvSpPr>
        <p:spPr>
          <a:xfrm>
            <a:off x="2347840" y="1573164"/>
            <a:ext cx="2300630" cy="369332"/>
          </a:xfrm>
          <a:prstGeom prst="rect">
            <a:avLst/>
          </a:prstGeom>
        </p:spPr>
        <p:txBody>
          <a:bodyPr wrap="none">
            <a:spAutoFit/>
          </a:bodyPr>
          <a:lstStyle/>
          <a:p>
            <a:r>
              <a:rPr lang="en-US" dirty="0">
                <a:solidFill>
                  <a:srgbClr val="C00000"/>
                </a:solidFill>
              </a:rPr>
              <a:t>inverse squared law </a:t>
            </a:r>
            <a:endParaRPr lang="en-US" dirty="0"/>
          </a:p>
        </p:txBody>
      </p:sp>
    </p:spTree>
    <p:extLst>
      <p:ext uri="{BB962C8B-B14F-4D97-AF65-F5344CB8AC3E}">
        <p14:creationId xmlns:p14="http://schemas.microsoft.com/office/powerpoint/2010/main" val="3775396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F90FD5-05DD-4847-9539-CF56E6E7F283}"/>
              </a:ext>
            </a:extLst>
          </p:cNvPr>
          <p:cNvPicPr>
            <a:picLocks noChangeAspect="1"/>
          </p:cNvPicPr>
          <p:nvPr/>
        </p:nvPicPr>
        <p:blipFill>
          <a:blip r:embed="rId2"/>
          <a:stretch>
            <a:fillRect/>
          </a:stretch>
        </p:blipFill>
        <p:spPr>
          <a:xfrm>
            <a:off x="257331" y="0"/>
            <a:ext cx="5663783" cy="2563318"/>
          </a:xfrm>
          <a:prstGeom prst="rect">
            <a:avLst/>
          </a:prstGeom>
        </p:spPr>
      </p:pic>
      <p:pic>
        <p:nvPicPr>
          <p:cNvPr id="8" name="Picture 7">
            <a:extLst>
              <a:ext uri="{FF2B5EF4-FFF2-40B4-BE49-F238E27FC236}">
                <a16:creationId xmlns:a16="http://schemas.microsoft.com/office/drawing/2014/main" id="{D05231DF-880A-4A41-8269-58C5599F6396}"/>
              </a:ext>
            </a:extLst>
          </p:cNvPr>
          <p:cNvPicPr>
            <a:picLocks noChangeAspect="1"/>
          </p:cNvPicPr>
          <p:nvPr/>
        </p:nvPicPr>
        <p:blipFill>
          <a:blip r:embed="rId3"/>
          <a:stretch>
            <a:fillRect/>
          </a:stretch>
        </p:blipFill>
        <p:spPr>
          <a:xfrm>
            <a:off x="5921114" y="0"/>
            <a:ext cx="5881974" cy="2563318"/>
          </a:xfrm>
          <a:prstGeom prst="rect">
            <a:avLst/>
          </a:prstGeom>
        </p:spPr>
      </p:pic>
      <p:pic>
        <p:nvPicPr>
          <p:cNvPr id="10" name="Picture 9">
            <a:extLst>
              <a:ext uri="{FF2B5EF4-FFF2-40B4-BE49-F238E27FC236}">
                <a16:creationId xmlns:a16="http://schemas.microsoft.com/office/drawing/2014/main" id="{E709559A-FBB7-3249-A92C-97BBA3598429}"/>
              </a:ext>
            </a:extLst>
          </p:cNvPr>
          <p:cNvPicPr>
            <a:picLocks noChangeAspect="1"/>
          </p:cNvPicPr>
          <p:nvPr/>
        </p:nvPicPr>
        <p:blipFill>
          <a:blip r:embed="rId4"/>
          <a:stretch>
            <a:fillRect/>
          </a:stretch>
        </p:blipFill>
        <p:spPr>
          <a:xfrm>
            <a:off x="257330" y="2563318"/>
            <a:ext cx="5663783" cy="2158584"/>
          </a:xfrm>
          <a:prstGeom prst="rect">
            <a:avLst/>
          </a:prstGeom>
        </p:spPr>
      </p:pic>
      <p:pic>
        <p:nvPicPr>
          <p:cNvPr id="12" name="Picture 11">
            <a:extLst>
              <a:ext uri="{FF2B5EF4-FFF2-40B4-BE49-F238E27FC236}">
                <a16:creationId xmlns:a16="http://schemas.microsoft.com/office/drawing/2014/main" id="{E774B06A-E6B4-8C4E-A8A9-EC278BA7E4B0}"/>
              </a:ext>
            </a:extLst>
          </p:cNvPr>
          <p:cNvPicPr>
            <a:picLocks noChangeAspect="1"/>
          </p:cNvPicPr>
          <p:nvPr/>
        </p:nvPicPr>
        <p:blipFill>
          <a:blip r:embed="rId5"/>
          <a:stretch>
            <a:fillRect/>
          </a:stretch>
        </p:blipFill>
        <p:spPr>
          <a:xfrm>
            <a:off x="257329" y="4721902"/>
            <a:ext cx="5663784" cy="2106118"/>
          </a:xfrm>
          <a:prstGeom prst="rect">
            <a:avLst/>
          </a:prstGeom>
        </p:spPr>
      </p:pic>
      <p:pic>
        <p:nvPicPr>
          <p:cNvPr id="16" name="Picture 15">
            <a:extLst>
              <a:ext uri="{FF2B5EF4-FFF2-40B4-BE49-F238E27FC236}">
                <a16:creationId xmlns:a16="http://schemas.microsoft.com/office/drawing/2014/main" id="{10C3D514-F34A-2944-88E8-A060AD7D5475}"/>
              </a:ext>
            </a:extLst>
          </p:cNvPr>
          <p:cNvPicPr>
            <a:picLocks noChangeAspect="1"/>
          </p:cNvPicPr>
          <p:nvPr/>
        </p:nvPicPr>
        <p:blipFill>
          <a:blip r:embed="rId6"/>
          <a:stretch>
            <a:fillRect/>
          </a:stretch>
        </p:blipFill>
        <p:spPr>
          <a:xfrm>
            <a:off x="5921112" y="2488367"/>
            <a:ext cx="5881975" cy="2233535"/>
          </a:xfrm>
          <a:prstGeom prst="rect">
            <a:avLst/>
          </a:prstGeom>
        </p:spPr>
      </p:pic>
      <p:pic>
        <p:nvPicPr>
          <p:cNvPr id="18" name="Picture 17">
            <a:extLst>
              <a:ext uri="{FF2B5EF4-FFF2-40B4-BE49-F238E27FC236}">
                <a16:creationId xmlns:a16="http://schemas.microsoft.com/office/drawing/2014/main" id="{7CECF3B2-1850-F446-BC9B-9022FD1CD690}"/>
              </a:ext>
            </a:extLst>
          </p:cNvPr>
          <p:cNvPicPr>
            <a:picLocks noChangeAspect="1"/>
          </p:cNvPicPr>
          <p:nvPr/>
        </p:nvPicPr>
        <p:blipFill>
          <a:blip r:embed="rId7"/>
          <a:stretch>
            <a:fillRect/>
          </a:stretch>
        </p:blipFill>
        <p:spPr>
          <a:xfrm>
            <a:off x="5921111" y="4721902"/>
            <a:ext cx="5881976" cy="2106118"/>
          </a:xfrm>
          <a:prstGeom prst="rect">
            <a:avLst/>
          </a:prstGeom>
        </p:spPr>
      </p:pic>
      <p:sp>
        <p:nvSpPr>
          <p:cNvPr id="2" name="Rectangle 1">
            <a:extLst>
              <a:ext uri="{FF2B5EF4-FFF2-40B4-BE49-F238E27FC236}">
                <a16:creationId xmlns:a16="http://schemas.microsoft.com/office/drawing/2014/main" id="{42C7E803-DB1E-8C27-247F-C5EF990A535D}"/>
              </a:ext>
            </a:extLst>
          </p:cNvPr>
          <p:cNvSpPr/>
          <p:nvPr/>
        </p:nvSpPr>
        <p:spPr>
          <a:xfrm>
            <a:off x="4830941" y="21189"/>
            <a:ext cx="2343911" cy="461665"/>
          </a:xfrm>
          <a:prstGeom prst="rect">
            <a:avLst/>
          </a:prstGeom>
        </p:spPr>
        <p:txBody>
          <a:bodyPr wrap="none">
            <a:spAutoFit/>
          </a:bodyPr>
          <a:lstStyle/>
          <a:p>
            <a:r>
              <a:rPr lang="en-US" sz="2400" dirty="0">
                <a:solidFill>
                  <a:srgbClr val="C00000"/>
                </a:solidFill>
              </a:rPr>
              <a:t>Solar irradiance</a:t>
            </a:r>
            <a:endParaRPr lang="en-US" sz="2400" dirty="0"/>
          </a:p>
        </p:txBody>
      </p:sp>
    </p:spTree>
    <p:extLst>
      <p:ext uri="{BB962C8B-B14F-4D97-AF65-F5344CB8AC3E}">
        <p14:creationId xmlns:p14="http://schemas.microsoft.com/office/powerpoint/2010/main" val="1274736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BB6B6B-64B0-B24F-87A2-C46DBDF9C140}"/>
              </a:ext>
            </a:extLst>
          </p:cNvPr>
          <p:cNvPicPr>
            <a:picLocks noChangeAspect="1"/>
          </p:cNvPicPr>
          <p:nvPr/>
        </p:nvPicPr>
        <p:blipFill>
          <a:blip r:embed="rId2"/>
          <a:stretch>
            <a:fillRect/>
          </a:stretch>
        </p:blipFill>
        <p:spPr>
          <a:xfrm>
            <a:off x="179881" y="0"/>
            <a:ext cx="5576339" cy="2203554"/>
          </a:xfrm>
          <a:prstGeom prst="rect">
            <a:avLst/>
          </a:prstGeom>
        </p:spPr>
      </p:pic>
      <p:pic>
        <p:nvPicPr>
          <p:cNvPr id="8" name="Picture 7">
            <a:extLst>
              <a:ext uri="{FF2B5EF4-FFF2-40B4-BE49-F238E27FC236}">
                <a16:creationId xmlns:a16="http://schemas.microsoft.com/office/drawing/2014/main" id="{D0E56C01-3CC1-EE4F-8FD3-F51AB203A0B1}"/>
              </a:ext>
            </a:extLst>
          </p:cNvPr>
          <p:cNvPicPr>
            <a:picLocks noChangeAspect="1"/>
          </p:cNvPicPr>
          <p:nvPr/>
        </p:nvPicPr>
        <p:blipFill>
          <a:blip r:embed="rId3"/>
          <a:stretch>
            <a:fillRect/>
          </a:stretch>
        </p:blipFill>
        <p:spPr>
          <a:xfrm>
            <a:off x="5756221" y="0"/>
            <a:ext cx="6250899" cy="2203554"/>
          </a:xfrm>
          <a:prstGeom prst="rect">
            <a:avLst/>
          </a:prstGeom>
        </p:spPr>
      </p:pic>
      <p:pic>
        <p:nvPicPr>
          <p:cNvPr id="10" name="Picture 9">
            <a:extLst>
              <a:ext uri="{FF2B5EF4-FFF2-40B4-BE49-F238E27FC236}">
                <a16:creationId xmlns:a16="http://schemas.microsoft.com/office/drawing/2014/main" id="{AFCBEE32-A0B8-9E4B-AB94-75C128DBAB00}"/>
              </a:ext>
            </a:extLst>
          </p:cNvPr>
          <p:cNvPicPr>
            <a:picLocks noChangeAspect="1"/>
          </p:cNvPicPr>
          <p:nvPr/>
        </p:nvPicPr>
        <p:blipFill>
          <a:blip r:embed="rId4"/>
          <a:stretch>
            <a:fillRect/>
          </a:stretch>
        </p:blipFill>
        <p:spPr>
          <a:xfrm>
            <a:off x="179881" y="2072390"/>
            <a:ext cx="5576337" cy="2424659"/>
          </a:xfrm>
          <a:prstGeom prst="rect">
            <a:avLst/>
          </a:prstGeom>
        </p:spPr>
      </p:pic>
      <p:pic>
        <p:nvPicPr>
          <p:cNvPr id="12" name="Picture 11">
            <a:extLst>
              <a:ext uri="{FF2B5EF4-FFF2-40B4-BE49-F238E27FC236}">
                <a16:creationId xmlns:a16="http://schemas.microsoft.com/office/drawing/2014/main" id="{C4658735-F09F-554F-AC69-56906AD147D8}"/>
              </a:ext>
            </a:extLst>
          </p:cNvPr>
          <p:cNvPicPr>
            <a:picLocks noChangeAspect="1"/>
          </p:cNvPicPr>
          <p:nvPr/>
        </p:nvPicPr>
        <p:blipFill>
          <a:blip r:embed="rId5"/>
          <a:stretch>
            <a:fillRect/>
          </a:stretch>
        </p:blipFill>
        <p:spPr>
          <a:xfrm>
            <a:off x="5756220" y="2072389"/>
            <a:ext cx="6250900" cy="2424659"/>
          </a:xfrm>
          <a:prstGeom prst="rect">
            <a:avLst/>
          </a:prstGeom>
        </p:spPr>
      </p:pic>
      <p:pic>
        <p:nvPicPr>
          <p:cNvPr id="14" name="Picture 13">
            <a:extLst>
              <a:ext uri="{FF2B5EF4-FFF2-40B4-BE49-F238E27FC236}">
                <a16:creationId xmlns:a16="http://schemas.microsoft.com/office/drawing/2014/main" id="{168E9633-AB1C-8F43-8CAB-74EAC5961FEA}"/>
              </a:ext>
            </a:extLst>
          </p:cNvPr>
          <p:cNvPicPr>
            <a:picLocks noChangeAspect="1"/>
          </p:cNvPicPr>
          <p:nvPr/>
        </p:nvPicPr>
        <p:blipFill>
          <a:blip r:embed="rId6"/>
          <a:stretch>
            <a:fillRect/>
          </a:stretch>
        </p:blipFill>
        <p:spPr>
          <a:xfrm>
            <a:off x="179882" y="4497048"/>
            <a:ext cx="5576336" cy="2360952"/>
          </a:xfrm>
          <a:prstGeom prst="rect">
            <a:avLst/>
          </a:prstGeom>
        </p:spPr>
      </p:pic>
      <p:pic>
        <p:nvPicPr>
          <p:cNvPr id="16" name="Picture 15">
            <a:extLst>
              <a:ext uri="{FF2B5EF4-FFF2-40B4-BE49-F238E27FC236}">
                <a16:creationId xmlns:a16="http://schemas.microsoft.com/office/drawing/2014/main" id="{9ADF4D11-3633-8E42-9395-926D543C776C}"/>
              </a:ext>
            </a:extLst>
          </p:cNvPr>
          <p:cNvPicPr>
            <a:picLocks noChangeAspect="1"/>
          </p:cNvPicPr>
          <p:nvPr/>
        </p:nvPicPr>
        <p:blipFill>
          <a:blip r:embed="rId7"/>
          <a:stretch>
            <a:fillRect/>
          </a:stretch>
        </p:blipFill>
        <p:spPr>
          <a:xfrm>
            <a:off x="5756218" y="4497047"/>
            <a:ext cx="6250902" cy="2286002"/>
          </a:xfrm>
          <a:prstGeom prst="rect">
            <a:avLst/>
          </a:prstGeom>
        </p:spPr>
      </p:pic>
      <p:pic>
        <p:nvPicPr>
          <p:cNvPr id="9" name="Picture 8">
            <a:extLst>
              <a:ext uri="{FF2B5EF4-FFF2-40B4-BE49-F238E27FC236}">
                <a16:creationId xmlns:a16="http://schemas.microsoft.com/office/drawing/2014/main" id="{851FC1F1-E1FD-4E46-B679-67466636EAAE}"/>
              </a:ext>
            </a:extLst>
          </p:cNvPr>
          <p:cNvPicPr>
            <a:picLocks noChangeAspect="1"/>
          </p:cNvPicPr>
          <p:nvPr/>
        </p:nvPicPr>
        <p:blipFill>
          <a:blip r:embed="rId2"/>
          <a:stretch>
            <a:fillRect/>
          </a:stretch>
        </p:blipFill>
        <p:spPr>
          <a:xfrm>
            <a:off x="179880" y="-20612"/>
            <a:ext cx="5576339" cy="2203554"/>
          </a:xfrm>
          <a:prstGeom prst="rect">
            <a:avLst/>
          </a:prstGeom>
        </p:spPr>
      </p:pic>
      <p:sp>
        <p:nvSpPr>
          <p:cNvPr id="2" name="Rectangle 1">
            <a:extLst>
              <a:ext uri="{FF2B5EF4-FFF2-40B4-BE49-F238E27FC236}">
                <a16:creationId xmlns:a16="http://schemas.microsoft.com/office/drawing/2014/main" id="{90AD5C80-4201-EB31-E82C-0429AD41D4BC}"/>
              </a:ext>
            </a:extLst>
          </p:cNvPr>
          <p:cNvSpPr/>
          <p:nvPr/>
        </p:nvSpPr>
        <p:spPr>
          <a:xfrm>
            <a:off x="4830941" y="21189"/>
            <a:ext cx="2343911" cy="461665"/>
          </a:xfrm>
          <a:prstGeom prst="rect">
            <a:avLst/>
          </a:prstGeom>
        </p:spPr>
        <p:txBody>
          <a:bodyPr wrap="none">
            <a:spAutoFit/>
          </a:bodyPr>
          <a:lstStyle/>
          <a:p>
            <a:r>
              <a:rPr lang="en-US" sz="2400" dirty="0">
                <a:solidFill>
                  <a:srgbClr val="C00000"/>
                </a:solidFill>
              </a:rPr>
              <a:t>Solar irradiance</a:t>
            </a:r>
            <a:endParaRPr lang="en-US" sz="2400" dirty="0"/>
          </a:p>
        </p:txBody>
      </p:sp>
    </p:spTree>
    <p:extLst>
      <p:ext uri="{BB962C8B-B14F-4D97-AF65-F5344CB8AC3E}">
        <p14:creationId xmlns:p14="http://schemas.microsoft.com/office/powerpoint/2010/main" val="1602748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A5581F-220B-924D-BE53-A353B7A65CC8}"/>
              </a:ext>
            </a:extLst>
          </p:cNvPr>
          <p:cNvPicPr>
            <a:picLocks noChangeAspect="1"/>
          </p:cNvPicPr>
          <p:nvPr/>
        </p:nvPicPr>
        <p:blipFill>
          <a:blip r:embed="rId2"/>
          <a:stretch>
            <a:fillRect/>
          </a:stretch>
        </p:blipFill>
        <p:spPr>
          <a:xfrm>
            <a:off x="152401" y="0"/>
            <a:ext cx="5753724" cy="2203554"/>
          </a:xfrm>
          <a:prstGeom prst="rect">
            <a:avLst/>
          </a:prstGeom>
        </p:spPr>
      </p:pic>
      <p:pic>
        <p:nvPicPr>
          <p:cNvPr id="8" name="Picture 7">
            <a:extLst>
              <a:ext uri="{FF2B5EF4-FFF2-40B4-BE49-F238E27FC236}">
                <a16:creationId xmlns:a16="http://schemas.microsoft.com/office/drawing/2014/main" id="{A5987DA7-A5B1-BC4A-AB8D-064D47F67BD8}"/>
              </a:ext>
            </a:extLst>
          </p:cNvPr>
          <p:cNvPicPr>
            <a:picLocks noChangeAspect="1"/>
          </p:cNvPicPr>
          <p:nvPr/>
        </p:nvPicPr>
        <p:blipFill>
          <a:blip r:embed="rId3"/>
          <a:stretch>
            <a:fillRect/>
          </a:stretch>
        </p:blipFill>
        <p:spPr>
          <a:xfrm>
            <a:off x="5906124" y="0"/>
            <a:ext cx="6011056" cy="2203554"/>
          </a:xfrm>
          <a:prstGeom prst="rect">
            <a:avLst/>
          </a:prstGeom>
        </p:spPr>
      </p:pic>
      <p:pic>
        <p:nvPicPr>
          <p:cNvPr id="10" name="Picture 9">
            <a:extLst>
              <a:ext uri="{FF2B5EF4-FFF2-40B4-BE49-F238E27FC236}">
                <a16:creationId xmlns:a16="http://schemas.microsoft.com/office/drawing/2014/main" id="{20F6C8B2-F859-8549-8414-E8183EA7761D}"/>
              </a:ext>
            </a:extLst>
          </p:cNvPr>
          <p:cNvPicPr>
            <a:picLocks noChangeAspect="1"/>
          </p:cNvPicPr>
          <p:nvPr/>
        </p:nvPicPr>
        <p:blipFill>
          <a:blip r:embed="rId4"/>
          <a:stretch>
            <a:fillRect/>
          </a:stretch>
        </p:blipFill>
        <p:spPr>
          <a:xfrm>
            <a:off x="152399" y="2203554"/>
            <a:ext cx="5753723" cy="2218544"/>
          </a:xfrm>
          <a:prstGeom prst="rect">
            <a:avLst/>
          </a:prstGeom>
        </p:spPr>
      </p:pic>
      <p:pic>
        <p:nvPicPr>
          <p:cNvPr id="12" name="Picture 11">
            <a:extLst>
              <a:ext uri="{FF2B5EF4-FFF2-40B4-BE49-F238E27FC236}">
                <a16:creationId xmlns:a16="http://schemas.microsoft.com/office/drawing/2014/main" id="{5ED08BAA-7BBA-C147-80B6-C91F71E2988F}"/>
              </a:ext>
            </a:extLst>
          </p:cNvPr>
          <p:cNvPicPr>
            <a:picLocks noChangeAspect="1"/>
          </p:cNvPicPr>
          <p:nvPr/>
        </p:nvPicPr>
        <p:blipFill>
          <a:blip r:embed="rId5"/>
          <a:stretch>
            <a:fillRect/>
          </a:stretch>
        </p:blipFill>
        <p:spPr>
          <a:xfrm>
            <a:off x="5906121" y="2203554"/>
            <a:ext cx="6011058" cy="2203554"/>
          </a:xfrm>
          <a:prstGeom prst="rect">
            <a:avLst/>
          </a:prstGeom>
        </p:spPr>
      </p:pic>
      <p:pic>
        <p:nvPicPr>
          <p:cNvPr id="14" name="Picture 13">
            <a:extLst>
              <a:ext uri="{FF2B5EF4-FFF2-40B4-BE49-F238E27FC236}">
                <a16:creationId xmlns:a16="http://schemas.microsoft.com/office/drawing/2014/main" id="{234F6E58-16B2-F144-B6AE-D3FF296F1BC6}"/>
              </a:ext>
            </a:extLst>
          </p:cNvPr>
          <p:cNvPicPr>
            <a:picLocks noChangeAspect="1"/>
          </p:cNvPicPr>
          <p:nvPr/>
        </p:nvPicPr>
        <p:blipFill>
          <a:blip r:embed="rId6"/>
          <a:stretch>
            <a:fillRect/>
          </a:stretch>
        </p:blipFill>
        <p:spPr>
          <a:xfrm>
            <a:off x="152396" y="4422098"/>
            <a:ext cx="5753726" cy="2203554"/>
          </a:xfrm>
          <a:prstGeom prst="rect">
            <a:avLst/>
          </a:prstGeom>
        </p:spPr>
      </p:pic>
      <p:pic>
        <p:nvPicPr>
          <p:cNvPr id="16" name="Picture 15">
            <a:extLst>
              <a:ext uri="{FF2B5EF4-FFF2-40B4-BE49-F238E27FC236}">
                <a16:creationId xmlns:a16="http://schemas.microsoft.com/office/drawing/2014/main" id="{5E0038D5-F3CA-714C-8872-478EC0DD3DA0}"/>
              </a:ext>
            </a:extLst>
          </p:cNvPr>
          <p:cNvPicPr>
            <a:picLocks noChangeAspect="1"/>
          </p:cNvPicPr>
          <p:nvPr/>
        </p:nvPicPr>
        <p:blipFill>
          <a:blip r:embed="rId7"/>
          <a:stretch>
            <a:fillRect/>
          </a:stretch>
        </p:blipFill>
        <p:spPr>
          <a:xfrm>
            <a:off x="5906122" y="4422098"/>
            <a:ext cx="6011058" cy="2203554"/>
          </a:xfrm>
          <a:prstGeom prst="rect">
            <a:avLst/>
          </a:prstGeom>
        </p:spPr>
      </p:pic>
      <p:pic>
        <p:nvPicPr>
          <p:cNvPr id="2" name="Picture 1">
            <a:extLst>
              <a:ext uri="{FF2B5EF4-FFF2-40B4-BE49-F238E27FC236}">
                <a16:creationId xmlns:a16="http://schemas.microsoft.com/office/drawing/2014/main" id="{A64B77AD-D11C-FB8F-E58A-046152254F2E}"/>
              </a:ext>
            </a:extLst>
          </p:cNvPr>
          <p:cNvPicPr>
            <a:picLocks noChangeAspect="1"/>
          </p:cNvPicPr>
          <p:nvPr/>
        </p:nvPicPr>
        <p:blipFill>
          <a:blip r:embed="rId2"/>
          <a:stretch>
            <a:fillRect/>
          </a:stretch>
        </p:blipFill>
        <p:spPr>
          <a:xfrm>
            <a:off x="152397" y="0"/>
            <a:ext cx="5753724" cy="2203554"/>
          </a:xfrm>
          <a:prstGeom prst="rect">
            <a:avLst/>
          </a:prstGeom>
        </p:spPr>
      </p:pic>
      <p:sp>
        <p:nvSpPr>
          <p:cNvPr id="3" name="Rectangle 2">
            <a:extLst>
              <a:ext uri="{FF2B5EF4-FFF2-40B4-BE49-F238E27FC236}">
                <a16:creationId xmlns:a16="http://schemas.microsoft.com/office/drawing/2014/main" id="{B1FD74FD-0DD3-B09A-C9F3-875767671AC3}"/>
              </a:ext>
            </a:extLst>
          </p:cNvPr>
          <p:cNvSpPr/>
          <p:nvPr/>
        </p:nvSpPr>
        <p:spPr>
          <a:xfrm>
            <a:off x="4830941" y="21189"/>
            <a:ext cx="2343911" cy="461665"/>
          </a:xfrm>
          <a:prstGeom prst="rect">
            <a:avLst/>
          </a:prstGeom>
        </p:spPr>
        <p:txBody>
          <a:bodyPr wrap="none">
            <a:spAutoFit/>
          </a:bodyPr>
          <a:lstStyle/>
          <a:p>
            <a:r>
              <a:rPr lang="en-US" sz="2400" dirty="0">
                <a:solidFill>
                  <a:srgbClr val="C00000"/>
                </a:solidFill>
              </a:rPr>
              <a:t>Solar irradiance</a:t>
            </a:r>
            <a:endParaRPr lang="en-US" sz="2400" dirty="0"/>
          </a:p>
        </p:txBody>
      </p:sp>
    </p:spTree>
    <p:extLst>
      <p:ext uri="{BB962C8B-B14F-4D97-AF65-F5344CB8AC3E}">
        <p14:creationId xmlns:p14="http://schemas.microsoft.com/office/powerpoint/2010/main" val="3257596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54F9-A0D0-C24F-93C9-31D7CCAEA0AA}"/>
              </a:ext>
            </a:extLst>
          </p:cNvPr>
          <p:cNvSpPr>
            <a:spLocks noGrp="1"/>
          </p:cNvSpPr>
          <p:nvPr>
            <p:ph type="title"/>
          </p:nvPr>
        </p:nvSpPr>
        <p:spPr>
          <a:xfrm>
            <a:off x="619593" y="455386"/>
            <a:ext cx="9998101" cy="1142880"/>
          </a:xfrm>
        </p:spPr>
        <p:txBody>
          <a:bodyPr>
            <a:normAutofit fontScale="90000"/>
          </a:bodyPr>
          <a:lstStyle/>
          <a:p>
            <a:r>
              <a:rPr lang="en-US" dirty="0"/>
              <a:t>				</a:t>
            </a:r>
            <a:r>
              <a:rPr lang="en-US" dirty="0">
                <a:solidFill>
                  <a:srgbClr val="C00000"/>
                </a:solidFill>
              </a:rPr>
              <a:t>Annual TSI variations </a:t>
            </a:r>
            <a:br>
              <a:rPr lang="en-US" dirty="0">
                <a:solidFill>
                  <a:srgbClr val="C00000"/>
                </a:solidFill>
              </a:rPr>
            </a:br>
            <a:r>
              <a:rPr lang="en-US" dirty="0">
                <a:solidFill>
                  <a:srgbClr val="C00000"/>
                </a:solidFill>
              </a:rPr>
              <a:t>			</a:t>
            </a:r>
            <a:r>
              <a:rPr lang="en-US" dirty="0">
                <a:solidFill>
                  <a:schemeClr val="accent1"/>
                </a:solidFill>
              </a:rPr>
              <a:t>in M1 (600-1600) and M2 (1700-2600)</a:t>
            </a:r>
            <a:br>
              <a:rPr lang="en-US" dirty="0">
                <a:solidFill>
                  <a:schemeClr val="accent1"/>
                </a:solidFill>
              </a:rPr>
            </a:br>
            <a:r>
              <a:rPr lang="en-US" sz="2200" dirty="0">
                <a:solidFill>
                  <a:schemeClr val="accent1"/>
                </a:solidFill>
              </a:rPr>
              <a:t>Zharkova, 2021 </a:t>
            </a:r>
            <a:r>
              <a:rPr lang="en-US" sz="2200" dirty="0">
                <a:solidFill>
                  <a:schemeClr val="accent1"/>
                </a:solidFill>
                <a:hlinkClick r:id="rId2"/>
              </a:rPr>
              <a:t>https://www.intechopen.com/online-first/millennial-oscillations-of-solar-irradiance-and-magnetic-field-in-600-2600</a:t>
            </a:r>
            <a:r>
              <a:rPr lang="en-US" sz="2200" dirty="0">
                <a:solidFill>
                  <a:schemeClr val="accent1"/>
                </a:solidFill>
              </a:rPr>
              <a:t> )</a:t>
            </a:r>
          </a:p>
        </p:txBody>
      </p:sp>
      <p:pic>
        <p:nvPicPr>
          <p:cNvPr id="6" name="Picture 5">
            <a:extLst>
              <a:ext uri="{FF2B5EF4-FFF2-40B4-BE49-F238E27FC236}">
                <a16:creationId xmlns:a16="http://schemas.microsoft.com/office/drawing/2014/main" id="{4CF3BA7B-8555-2744-BE7E-AF46313DF91B}"/>
              </a:ext>
            </a:extLst>
          </p:cNvPr>
          <p:cNvPicPr>
            <a:picLocks noChangeAspect="1"/>
          </p:cNvPicPr>
          <p:nvPr/>
        </p:nvPicPr>
        <p:blipFill>
          <a:blip r:embed="rId3"/>
          <a:stretch>
            <a:fillRect/>
          </a:stretch>
        </p:blipFill>
        <p:spPr>
          <a:xfrm>
            <a:off x="236823" y="1528997"/>
            <a:ext cx="5534390" cy="4302177"/>
          </a:xfrm>
          <a:prstGeom prst="rect">
            <a:avLst/>
          </a:prstGeom>
        </p:spPr>
      </p:pic>
      <p:pic>
        <p:nvPicPr>
          <p:cNvPr id="8" name="Picture 7">
            <a:extLst>
              <a:ext uri="{FF2B5EF4-FFF2-40B4-BE49-F238E27FC236}">
                <a16:creationId xmlns:a16="http://schemas.microsoft.com/office/drawing/2014/main" id="{13F689AC-E482-2E41-A4CF-23BE6007048E}"/>
              </a:ext>
            </a:extLst>
          </p:cNvPr>
          <p:cNvPicPr>
            <a:picLocks noChangeAspect="1"/>
          </p:cNvPicPr>
          <p:nvPr/>
        </p:nvPicPr>
        <p:blipFill>
          <a:blip r:embed="rId4"/>
          <a:stretch>
            <a:fillRect/>
          </a:stretch>
        </p:blipFill>
        <p:spPr>
          <a:xfrm>
            <a:off x="5771213" y="1528997"/>
            <a:ext cx="5801194" cy="4302177"/>
          </a:xfrm>
          <a:prstGeom prst="rect">
            <a:avLst/>
          </a:prstGeom>
        </p:spPr>
      </p:pic>
      <p:sp>
        <p:nvSpPr>
          <p:cNvPr id="3" name="Rectangle 2">
            <a:extLst>
              <a:ext uri="{FF2B5EF4-FFF2-40B4-BE49-F238E27FC236}">
                <a16:creationId xmlns:a16="http://schemas.microsoft.com/office/drawing/2014/main" id="{6B3F2F99-4952-C345-8DFF-2CC9598EF3DF}"/>
              </a:ext>
            </a:extLst>
          </p:cNvPr>
          <p:cNvSpPr/>
          <p:nvPr/>
        </p:nvSpPr>
        <p:spPr>
          <a:xfrm>
            <a:off x="1803400" y="5936105"/>
            <a:ext cx="7980680" cy="923330"/>
          </a:xfrm>
          <a:prstGeom prst="rect">
            <a:avLst/>
          </a:prstGeom>
        </p:spPr>
        <p:txBody>
          <a:bodyPr wrap="square">
            <a:spAutoFit/>
          </a:bodyPr>
          <a:lstStyle/>
          <a:p>
            <a:r>
              <a:rPr lang="en-US" dirty="0">
                <a:solidFill>
                  <a:srgbClr val="222EF4"/>
                </a:solidFill>
              </a:rPr>
              <a:t>M1: TSI </a:t>
            </a:r>
            <a:r>
              <a:rPr lang="en-US" u="sng" dirty="0">
                <a:solidFill>
                  <a:srgbClr val="222EF4"/>
                </a:solidFill>
              </a:rPr>
              <a:t>significantly increases </a:t>
            </a:r>
            <a:r>
              <a:rPr lang="en-US" dirty="0">
                <a:solidFill>
                  <a:srgbClr val="222EF4"/>
                </a:solidFill>
              </a:rPr>
              <a:t>in February – June, and decreases in June-December. M2: the aphelion </a:t>
            </a:r>
            <a:r>
              <a:rPr lang="en-US" dirty="0">
                <a:solidFill>
                  <a:srgbClr val="C00000"/>
                </a:solidFill>
              </a:rPr>
              <a:t>shifts to mid-July </a:t>
            </a:r>
            <a:r>
              <a:rPr lang="en-US" dirty="0">
                <a:solidFill>
                  <a:srgbClr val="C00000"/>
                </a:solidFill>
                <a:sym typeface="Wingdings" pitchFamily="2" charset="2"/>
              </a:rPr>
              <a:t></a:t>
            </a:r>
            <a:r>
              <a:rPr lang="en-US" dirty="0">
                <a:solidFill>
                  <a:srgbClr val="222EF4"/>
                </a:solidFill>
              </a:rPr>
              <a:t>TSI decrease in July – January</a:t>
            </a:r>
            <a:r>
              <a:rPr lang="en-US" dirty="0">
                <a:solidFill>
                  <a:srgbClr val="C00000"/>
                </a:solidFill>
              </a:rPr>
              <a:t> is not fully compensated! </a:t>
            </a:r>
          </a:p>
        </p:txBody>
      </p:sp>
    </p:spTree>
    <p:extLst>
      <p:ext uri="{BB962C8B-B14F-4D97-AF65-F5344CB8AC3E}">
        <p14:creationId xmlns:p14="http://schemas.microsoft.com/office/powerpoint/2010/main" val="1331960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F861-D070-9847-BDF6-F0D0CD111DD9}"/>
              </a:ext>
            </a:extLst>
          </p:cNvPr>
          <p:cNvSpPr>
            <a:spLocks noGrp="1"/>
          </p:cNvSpPr>
          <p:nvPr>
            <p:ph type="title"/>
          </p:nvPr>
        </p:nvSpPr>
        <p:spPr>
          <a:xfrm>
            <a:off x="839786" y="103953"/>
            <a:ext cx="9848199" cy="1152073"/>
          </a:xfrm>
        </p:spPr>
        <p:txBody>
          <a:bodyPr>
            <a:normAutofit fontScale="90000"/>
          </a:bodyPr>
          <a:lstStyle/>
          <a:p>
            <a:pPr algn="ctr"/>
            <a:r>
              <a:rPr lang="en-US" dirty="0">
                <a:solidFill>
                  <a:srgbClr val="C00000"/>
                </a:solidFill>
              </a:rPr>
              <a:t>Variations of the total annual TSI </a:t>
            </a:r>
            <a:br>
              <a:rPr lang="en-US" dirty="0"/>
            </a:br>
            <a:r>
              <a:rPr lang="en-US" dirty="0"/>
              <a:t>in M1 (600-1600) and M2 (1600-2600) taken from </a:t>
            </a:r>
            <a:br>
              <a:rPr lang="en-US"/>
            </a:br>
            <a:r>
              <a:rPr lang="en-US"/>
              <a:t>the TSI </a:t>
            </a:r>
            <a:r>
              <a:rPr lang="en-US" dirty="0"/>
              <a:t>averaged for each month (left) and daily TSI (right)</a:t>
            </a:r>
          </a:p>
        </p:txBody>
      </p:sp>
      <p:pic>
        <p:nvPicPr>
          <p:cNvPr id="9" name="Picture 8">
            <a:extLst>
              <a:ext uri="{FF2B5EF4-FFF2-40B4-BE49-F238E27FC236}">
                <a16:creationId xmlns:a16="http://schemas.microsoft.com/office/drawing/2014/main" id="{CB97E71E-A489-6F43-8743-D6396BF2779E}"/>
              </a:ext>
            </a:extLst>
          </p:cNvPr>
          <p:cNvPicPr>
            <a:picLocks noChangeAspect="1"/>
          </p:cNvPicPr>
          <p:nvPr/>
        </p:nvPicPr>
        <p:blipFill>
          <a:blip r:embed="rId2"/>
          <a:stretch>
            <a:fillRect/>
          </a:stretch>
        </p:blipFill>
        <p:spPr>
          <a:xfrm>
            <a:off x="828514" y="1898031"/>
            <a:ext cx="4935372" cy="4526832"/>
          </a:xfrm>
          <a:prstGeom prst="rect">
            <a:avLst/>
          </a:prstGeom>
        </p:spPr>
      </p:pic>
      <p:pic>
        <p:nvPicPr>
          <p:cNvPr id="14" name="Picture 13">
            <a:extLst>
              <a:ext uri="{FF2B5EF4-FFF2-40B4-BE49-F238E27FC236}">
                <a16:creationId xmlns:a16="http://schemas.microsoft.com/office/drawing/2014/main" id="{FBAF69C3-FC08-A04C-A3AD-5C229B908A21}"/>
              </a:ext>
            </a:extLst>
          </p:cNvPr>
          <p:cNvPicPr>
            <a:picLocks noChangeAspect="1"/>
          </p:cNvPicPr>
          <p:nvPr/>
        </p:nvPicPr>
        <p:blipFill>
          <a:blip r:embed="rId3"/>
          <a:stretch>
            <a:fillRect/>
          </a:stretch>
        </p:blipFill>
        <p:spPr>
          <a:xfrm>
            <a:off x="6152882" y="1860963"/>
            <a:ext cx="5253054" cy="4526832"/>
          </a:xfrm>
          <a:prstGeom prst="rect">
            <a:avLst/>
          </a:prstGeom>
        </p:spPr>
      </p:pic>
      <p:sp>
        <p:nvSpPr>
          <p:cNvPr id="3" name="Rectangle 2">
            <a:extLst>
              <a:ext uri="{FF2B5EF4-FFF2-40B4-BE49-F238E27FC236}">
                <a16:creationId xmlns:a16="http://schemas.microsoft.com/office/drawing/2014/main" id="{543A7C93-8719-3B46-9204-E5F2285FFDC6}"/>
              </a:ext>
            </a:extLst>
          </p:cNvPr>
          <p:cNvSpPr/>
          <p:nvPr/>
        </p:nvSpPr>
        <p:spPr>
          <a:xfrm>
            <a:off x="3380116" y="1253863"/>
            <a:ext cx="6096000" cy="646331"/>
          </a:xfrm>
          <a:prstGeom prst="rect">
            <a:avLst/>
          </a:prstGeom>
        </p:spPr>
        <p:txBody>
          <a:bodyPr>
            <a:spAutoFit/>
          </a:bodyPr>
          <a:lstStyle/>
          <a:p>
            <a:r>
              <a:rPr lang="en-US" dirty="0">
                <a:solidFill>
                  <a:srgbClr val="222EF4"/>
                </a:solidFill>
                <a:hlinkClick r:id="rId4"/>
              </a:rPr>
              <a:t>https://arxiv.org/pdf/2008.00439.pdf</a:t>
            </a:r>
            <a:br>
              <a:rPr lang="en-US" dirty="0">
                <a:solidFill>
                  <a:srgbClr val="222EF4"/>
                </a:solidFill>
                <a:hlinkClick r:id="rId4"/>
              </a:rPr>
            </a:br>
            <a:r>
              <a:rPr lang="en-US" dirty="0">
                <a:solidFill>
                  <a:srgbClr val="222EF4"/>
                </a:solidFill>
                <a:hlinkClick r:id="rId4"/>
              </a:rPr>
              <a:t>             Zharkova et al, 2019, Zharkova</a:t>
            </a:r>
            <a:r>
              <a:rPr lang="en-US" dirty="0">
                <a:solidFill>
                  <a:srgbClr val="222EF4"/>
                </a:solidFill>
              </a:rPr>
              <a:t>, 2020 </a:t>
            </a:r>
            <a:endParaRPr lang="en-US" dirty="0"/>
          </a:p>
        </p:txBody>
      </p:sp>
      <p:sp>
        <p:nvSpPr>
          <p:cNvPr id="4" name="Rectangle 3">
            <a:extLst>
              <a:ext uri="{FF2B5EF4-FFF2-40B4-BE49-F238E27FC236}">
                <a16:creationId xmlns:a16="http://schemas.microsoft.com/office/drawing/2014/main" id="{A672517F-22AB-D546-85E9-640CDA3879C3}"/>
              </a:ext>
            </a:extLst>
          </p:cNvPr>
          <p:cNvSpPr/>
          <p:nvPr/>
        </p:nvSpPr>
        <p:spPr>
          <a:xfrm>
            <a:off x="6814917" y="3232021"/>
            <a:ext cx="2441694" cy="646331"/>
          </a:xfrm>
          <a:prstGeom prst="rect">
            <a:avLst/>
          </a:prstGeom>
        </p:spPr>
        <p:txBody>
          <a:bodyPr wrap="none">
            <a:spAutoFit/>
          </a:bodyPr>
          <a:lstStyle/>
          <a:p>
            <a:r>
              <a:rPr lang="en-US" dirty="0">
                <a:solidFill>
                  <a:srgbClr val="C00000"/>
                </a:solidFill>
              </a:rPr>
              <a:t>Extra solar forcing</a:t>
            </a:r>
          </a:p>
          <a:p>
            <a:r>
              <a:rPr lang="en-US" dirty="0">
                <a:solidFill>
                  <a:srgbClr val="C00000"/>
                </a:solidFill>
              </a:rPr>
              <a:t>Not considered so far!</a:t>
            </a:r>
            <a:endParaRPr lang="en-US" dirty="0"/>
          </a:p>
        </p:txBody>
      </p:sp>
      <p:sp>
        <p:nvSpPr>
          <p:cNvPr id="5" name="Rectangle 4">
            <a:extLst>
              <a:ext uri="{FF2B5EF4-FFF2-40B4-BE49-F238E27FC236}">
                <a16:creationId xmlns:a16="http://schemas.microsoft.com/office/drawing/2014/main" id="{4C63923D-4CE1-9E49-99EA-BA04B93F8191}"/>
              </a:ext>
            </a:extLst>
          </p:cNvPr>
          <p:cNvSpPr/>
          <p:nvPr/>
        </p:nvSpPr>
        <p:spPr>
          <a:xfrm rot="20203167">
            <a:off x="473522" y="2697603"/>
            <a:ext cx="11353501" cy="954107"/>
          </a:xfrm>
          <a:prstGeom prst="rect">
            <a:avLst/>
          </a:prstGeom>
        </p:spPr>
        <p:txBody>
          <a:bodyPr wrap="square">
            <a:spAutoFit/>
          </a:bodyPr>
          <a:lstStyle/>
          <a:p>
            <a:r>
              <a:rPr lang="en-US" altLang="en-US" sz="2800" b="1" dirty="0">
                <a:solidFill>
                  <a:srgbClr val="CA003B"/>
                </a:solidFill>
              </a:rPr>
              <a:t>There is extra solar forcing caused by gravitation of planets, which is a likely reason of the main part of global warming</a:t>
            </a:r>
            <a:endParaRPr lang="en-US" sz="2800" dirty="0"/>
          </a:p>
        </p:txBody>
      </p:sp>
    </p:spTree>
    <p:extLst>
      <p:ext uri="{BB962C8B-B14F-4D97-AF65-F5344CB8AC3E}">
        <p14:creationId xmlns:p14="http://schemas.microsoft.com/office/powerpoint/2010/main" val="101011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862" y="81367"/>
            <a:ext cx="9073008" cy="1143000"/>
          </a:xfrm>
        </p:spPr>
        <p:txBody>
          <a:bodyPr/>
          <a:lstStyle/>
          <a:p>
            <a:pPr algn="ctr"/>
            <a:r>
              <a:rPr lang="en-US" dirty="0">
                <a:solidFill>
                  <a:srgbClr val="FF0000"/>
                </a:solidFill>
              </a:rPr>
              <a:t>Terrestrial temperature</a:t>
            </a:r>
            <a:endParaRPr lang="en-US" sz="2400"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209" y="1340768"/>
            <a:ext cx="8928992" cy="4968552"/>
          </a:xfrm>
          <a:prstGeom prst="rect">
            <a:avLst/>
          </a:prstGeom>
          <a:noFill/>
          <a:ln>
            <a:noFill/>
          </a:ln>
        </p:spPr>
      </p:pic>
      <p:sp>
        <p:nvSpPr>
          <p:cNvPr id="4" name="Rectangle 3"/>
          <p:cNvSpPr/>
          <p:nvPr/>
        </p:nvSpPr>
        <p:spPr>
          <a:xfrm>
            <a:off x="1991545" y="836712"/>
            <a:ext cx="8175317" cy="369332"/>
          </a:xfrm>
          <a:prstGeom prst="rect">
            <a:avLst/>
          </a:prstGeom>
        </p:spPr>
        <p:txBody>
          <a:bodyPr wrap="square">
            <a:spAutoFit/>
          </a:bodyPr>
          <a:lstStyle/>
          <a:p>
            <a:r>
              <a:rPr lang="en-US" dirty="0">
                <a:solidFill>
                  <a:srgbClr val="0000FF"/>
                </a:solidFill>
              </a:rPr>
              <a:t> </a:t>
            </a:r>
            <a:endParaRPr lang="en-US" dirty="0"/>
          </a:p>
        </p:txBody>
      </p:sp>
      <p:sp>
        <p:nvSpPr>
          <p:cNvPr id="7" name="Rectangle 6"/>
          <p:cNvSpPr/>
          <p:nvPr/>
        </p:nvSpPr>
        <p:spPr>
          <a:xfrm>
            <a:off x="7536160" y="5805264"/>
            <a:ext cx="2304256" cy="369332"/>
          </a:xfrm>
          <a:prstGeom prst="rect">
            <a:avLst/>
          </a:prstGeom>
        </p:spPr>
        <p:txBody>
          <a:bodyPr wrap="square">
            <a:spAutoFit/>
          </a:bodyPr>
          <a:lstStyle/>
          <a:p>
            <a:r>
              <a:rPr lang="en-US" dirty="0" err="1">
                <a:solidFill>
                  <a:srgbClr val="FF0000"/>
                </a:solidFill>
              </a:rPr>
              <a:t>Akasofu</a:t>
            </a:r>
            <a:r>
              <a:rPr lang="en-US" dirty="0">
                <a:solidFill>
                  <a:srgbClr val="FF0000"/>
                </a:solidFill>
              </a:rPr>
              <a:t>, 2011</a:t>
            </a:r>
            <a:endParaRPr lang="en-US" dirty="0"/>
          </a:p>
        </p:txBody>
      </p:sp>
      <p:pic>
        <p:nvPicPr>
          <p:cNvPr id="5" name="Picture 4">
            <a:extLst>
              <a:ext uri="{FF2B5EF4-FFF2-40B4-BE49-F238E27FC236}">
                <a16:creationId xmlns:a16="http://schemas.microsoft.com/office/drawing/2014/main" id="{84B32639-3BA0-0744-8589-B8D233BA0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68" y="1340768"/>
            <a:ext cx="8680360" cy="5485329"/>
          </a:xfrm>
          <a:prstGeom prst="rect">
            <a:avLst/>
          </a:prstGeom>
        </p:spPr>
      </p:pic>
      <p:sp>
        <p:nvSpPr>
          <p:cNvPr id="9" name="Text Box 7">
            <a:extLst>
              <a:ext uri="{FF2B5EF4-FFF2-40B4-BE49-F238E27FC236}">
                <a16:creationId xmlns:a16="http://schemas.microsoft.com/office/drawing/2014/main" id="{7DFC661D-1ECD-09F3-471D-AD1E91D8CA71}"/>
              </a:ext>
            </a:extLst>
          </p:cNvPr>
          <p:cNvSpPr txBox="1">
            <a:spLocks noChangeArrowheads="1"/>
          </p:cNvSpPr>
          <p:nvPr/>
        </p:nvSpPr>
        <p:spPr bwMode="auto">
          <a:xfrm>
            <a:off x="9287890" y="975659"/>
            <a:ext cx="2762442" cy="3970318"/>
          </a:xfrm>
          <a:prstGeom prst="rect">
            <a:avLst/>
          </a:prstGeom>
          <a:noFill/>
          <a:ln w="9525" algn="ctr">
            <a:noFill/>
            <a:miter lim="800000"/>
            <a:headEnd/>
            <a:tailEnd/>
          </a:ln>
          <a:effec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l" eaLnBrk="1" hangingPunct="1"/>
            <a:r>
              <a:rPr lang="en-US" dirty="0">
                <a:solidFill>
                  <a:srgbClr val="FF0000"/>
                </a:solidFill>
                <a:effectLst>
                  <a:outerShdw blurRad="38100" dist="38100" dir="2700000" algn="tl">
                    <a:srgbClr val="000000"/>
                  </a:outerShdw>
                </a:effectLst>
              </a:rPr>
              <a:t>The mechanisms considered </a:t>
            </a:r>
          </a:p>
          <a:p>
            <a:pPr algn="l" eaLnBrk="1" hangingPunct="1"/>
            <a:r>
              <a:rPr lang="en-US" dirty="0">
                <a:solidFill>
                  <a:srgbClr val="FF0000"/>
                </a:solidFill>
                <a:effectLst>
                  <a:outerShdw blurRad="38100" dist="38100" dir="2700000" algn="tl">
                    <a:srgbClr val="000000"/>
                  </a:outerShdw>
                </a:effectLst>
              </a:rPr>
              <a:t>1) </a:t>
            </a:r>
            <a:r>
              <a:rPr lang="en-US" dirty="0">
                <a:solidFill>
                  <a:srgbClr val="660066"/>
                </a:solidFill>
                <a:effectLst>
                  <a:outerShdw blurRad="38100" dist="38100" dir="2700000" algn="tl">
                    <a:srgbClr val="000000"/>
                  </a:outerShdw>
                </a:effectLst>
              </a:rPr>
              <a:t>direct forcing by the Total Solar Irradiance variations</a:t>
            </a:r>
          </a:p>
          <a:p>
            <a:pPr algn="l" eaLnBrk="1" hangingPunct="1"/>
            <a:r>
              <a:rPr lang="en-US" dirty="0">
                <a:solidFill>
                  <a:srgbClr val="660066"/>
                </a:solidFill>
                <a:effectLst>
                  <a:outerShdw blurRad="38100" dist="38100" dir="2700000" algn="tl">
                    <a:srgbClr val="000000"/>
                  </a:outerShdw>
                </a:effectLst>
              </a:rPr>
              <a:t>2) </a:t>
            </a:r>
            <a:r>
              <a:rPr lang="en-US" dirty="0">
                <a:solidFill>
                  <a:schemeClr val="tx2">
                    <a:lumMod val="75000"/>
                  </a:schemeClr>
                </a:solidFill>
                <a:effectLst>
                  <a:outerShdw blurRad="38100" dist="38100" dir="2700000" algn="tl">
                    <a:srgbClr val="000000"/>
                  </a:outerShdw>
                </a:effectLst>
              </a:rPr>
              <a:t>solar ultraviolet and extreme ultraviolet variability and </a:t>
            </a:r>
          </a:p>
          <a:p>
            <a:pPr algn="l" eaLnBrk="1" hangingPunct="1"/>
            <a:r>
              <a:rPr lang="en-US" dirty="0">
                <a:solidFill>
                  <a:schemeClr val="tx2">
                    <a:lumMod val="75000"/>
                  </a:schemeClr>
                </a:solidFill>
                <a:effectLst>
                  <a:outerShdw blurRad="38100" dist="38100" dir="2700000" algn="tl">
                    <a:srgbClr val="000000"/>
                  </a:outerShdw>
                </a:effectLst>
              </a:rPr>
              <a:t>3) Cosmic Ray modulation on cloud cover</a:t>
            </a:r>
          </a:p>
          <a:p>
            <a:pPr algn="l" eaLnBrk="1" hangingPunct="1"/>
            <a:endParaRPr lang="en-US" dirty="0">
              <a:solidFill>
                <a:srgbClr val="FF0000"/>
              </a:solidFill>
              <a:effectLst>
                <a:outerShdw blurRad="38100" dist="38100" dir="2700000" algn="tl">
                  <a:srgbClr val="000000"/>
                </a:outerShdw>
              </a:effectLst>
            </a:endParaRPr>
          </a:p>
          <a:p>
            <a:pPr algn="l" eaLnBrk="1" hangingPunct="1"/>
            <a:r>
              <a:rPr lang="en-US" dirty="0">
                <a:solidFill>
                  <a:srgbClr val="FF0000"/>
                </a:solidFill>
                <a:effectLst>
                  <a:outerShdw blurRad="38100" dist="38100" dir="2700000" algn="tl">
                    <a:srgbClr val="000000"/>
                  </a:outerShdw>
                </a:effectLst>
              </a:rPr>
              <a:t>What is missed? </a:t>
            </a:r>
          </a:p>
          <a:p>
            <a:pPr algn="l" eaLnBrk="1" hangingPunct="1"/>
            <a:r>
              <a:rPr lang="en-US" dirty="0">
                <a:solidFill>
                  <a:srgbClr val="FF0000"/>
                </a:solidFill>
                <a:effectLst>
                  <a:outerShdw blurRad="38100" dist="38100" dir="2700000" algn="tl">
                    <a:srgbClr val="000000"/>
                  </a:outerShdw>
                </a:effectLst>
              </a:rPr>
              <a:t>Let’s explore…</a:t>
            </a:r>
          </a:p>
        </p:txBody>
      </p:sp>
    </p:spTree>
    <p:extLst>
      <p:ext uri="{BB962C8B-B14F-4D97-AF65-F5344CB8AC3E}">
        <p14:creationId xmlns:p14="http://schemas.microsoft.com/office/powerpoint/2010/main" val="420639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nn-NO" sz="1400" b="0">
                <a:solidFill>
                  <a:schemeClr val="tx1"/>
                </a:solidFill>
              </a:rPr>
              <a:t> </a:t>
            </a:r>
            <a:endParaRPr lang="en-GB" sz="1400" b="0">
              <a:solidFill>
                <a:schemeClr val="tx1"/>
              </a:solidFill>
            </a:endParaRPr>
          </a:p>
        </p:txBody>
      </p:sp>
      <p:sp>
        <p:nvSpPr>
          <p:cNvPr id="53251" name="Rectangle 2"/>
          <p:cNvSpPr>
            <a:spLocks noGrp="1" noChangeArrowheads="1"/>
          </p:cNvSpPr>
          <p:nvPr>
            <p:ph type="title"/>
          </p:nvPr>
        </p:nvSpPr>
        <p:spPr>
          <a:xfrm>
            <a:off x="1774826" y="22983"/>
            <a:ext cx="8893175" cy="1114425"/>
          </a:xfrm>
        </p:spPr>
        <p:txBody>
          <a:bodyPr>
            <a:normAutofit/>
          </a:bodyPr>
          <a:lstStyle/>
          <a:p>
            <a:pPr algn="ctr"/>
            <a:r>
              <a:rPr lang="en-US" sz="2800" b="1" dirty="0">
                <a:solidFill>
                  <a:srgbClr val="C00000"/>
                </a:solidFill>
              </a:rPr>
              <a:t>New proxy for solar activity index</a:t>
            </a:r>
            <a:br>
              <a:rPr lang="en-GB" sz="2400" dirty="0">
                <a:solidFill>
                  <a:srgbClr val="0000FF"/>
                </a:solidFill>
                <a:latin typeface="Arial Black" charset="0"/>
                <a:ea typeface="ＭＳ Ｐゴシック" charset="0"/>
                <a:cs typeface="ＭＳ Ｐゴシック" charset="0"/>
              </a:rPr>
            </a:br>
            <a:r>
              <a:rPr lang="en-GB" sz="2400" dirty="0">
                <a:solidFill>
                  <a:srgbClr val="0000FF"/>
                </a:solidFill>
                <a:latin typeface="Arial Black" charset="0"/>
                <a:ea typeface="ＭＳ Ｐゴシック" charset="0"/>
                <a:cs typeface="ＭＳ Ｐゴシック" charset="0"/>
              </a:rPr>
              <a:t>SBMF (top) and sunspot MF (bottom)</a:t>
            </a:r>
            <a:r>
              <a:rPr lang="en-GB" sz="2400" dirty="0">
                <a:latin typeface="Arial Black" charset="0"/>
                <a:ea typeface="ＭＳ Ｐゴシック" charset="0"/>
                <a:cs typeface="ＭＳ Ｐゴシック" charset="0"/>
              </a:rPr>
              <a:t>–</a:t>
            </a:r>
            <a:br>
              <a:rPr lang="en-US" sz="2400" dirty="0">
                <a:solidFill>
                  <a:srgbClr val="C00000"/>
                </a:solidFill>
                <a:latin typeface="Arial Black" charset="0"/>
                <a:ea typeface="ＭＳ Ｐゴシック" charset="0"/>
                <a:cs typeface="ＭＳ Ｐゴシック" charset="0"/>
              </a:rPr>
            </a:br>
            <a:r>
              <a:rPr lang="en-GB" sz="2400" dirty="0">
                <a:solidFill>
                  <a:srgbClr val="222EF4"/>
                </a:solidFill>
                <a:latin typeface="Arial Black" charset="0"/>
                <a:ea typeface="ＭＳ Ｐゴシック" charset="0"/>
                <a:cs typeface="ＭＳ Ｐゴシック" charset="0"/>
              </a:rPr>
              <a:t>(</a:t>
            </a:r>
            <a:r>
              <a:rPr lang="en-GB" sz="2400" dirty="0" err="1">
                <a:solidFill>
                  <a:srgbClr val="222EF4"/>
                </a:solidFill>
                <a:latin typeface="Arial Black" charset="0"/>
                <a:ea typeface="ＭＳ Ｐゴシック" charset="0"/>
                <a:cs typeface="ＭＳ Ｐゴシック" charset="0"/>
              </a:rPr>
              <a:t>Zharkov</a:t>
            </a:r>
            <a:r>
              <a:rPr lang="en-GB" sz="2400" dirty="0">
                <a:solidFill>
                  <a:srgbClr val="222EF4"/>
                </a:solidFill>
                <a:latin typeface="Arial Black" charset="0"/>
                <a:ea typeface="ＭＳ Ｐゴシック" charset="0"/>
                <a:cs typeface="ＭＳ Ｐゴシック" charset="0"/>
              </a:rPr>
              <a:t> et al, 2008, Stix 1976)</a:t>
            </a:r>
          </a:p>
        </p:txBody>
      </p:sp>
      <p:pic>
        <p:nvPicPr>
          <p:cNvPr id="53252" name="Picture 4" descr="MF_fluxSSN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90626"/>
            <a:ext cx="11710416" cy="566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3" name="TextBox 4"/>
          <p:cNvSpPr txBox="1">
            <a:spLocks noChangeArrowheads="1"/>
          </p:cNvSpPr>
          <p:nvPr/>
        </p:nvSpPr>
        <p:spPr bwMode="auto">
          <a:xfrm>
            <a:off x="4800600" y="1219201"/>
            <a:ext cx="4876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en-US" dirty="0"/>
              <a:t>Cycle 23 -Solar Background MF</a:t>
            </a:r>
          </a:p>
        </p:txBody>
      </p:sp>
      <p:sp>
        <p:nvSpPr>
          <p:cNvPr id="53254" name="TextBox 5"/>
          <p:cNvSpPr txBox="1">
            <a:spLocks noChangeArrowheads="1"/>
          </p:cNvSpPr>
          <p:nvPr/>
        </p:nvSpPr>
        <p:spPr bwMode="auto">
          <a:xfrm>
            <a:off x="6400800" y="6096001"/>
            <a:ext cx="3352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en-US"/>
              <a:t>Sunspot MF</a:t>
            </a:r>
          </a:p>
        </p:txBody>
      </p:sp>
      <p:pic>
        <p:nvPicPr>
          <p:cNvPr id="3" name="Picture 2" descr="A picture containing text, sign&#10;&#10;Description automatically generated">
            <a:extLst>
              <a:ext uri="{FF2B5EF4-FFF2-40B4-BE49-F238E27FC236}">
                <a16:creationId xmlns:a16="http://schemas.microsoft.com/office/drawing/2014/main" id="{3B85053C-60E8-2205-EE42-356C107DB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3700" y="-10113"/>
            <a:ext cx="1604879" cy="1263986"/>
          </a:xfrm>
          <a:prstGeom prst="rect">
            <a:avLst/>
          </a:prstGeom>
        </p:spPr>
      </p:pic>
    </p:spTree>
    <p:extLst>
      <p:ext uri="{BB962C8B-B14F-4D97-AF65-F5344CB8AC3E}">
        <p14:creationId xmlns:p14="http://schemas.microsoft.com/office/powerpoint/2010/main" val="2740083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3">
            <a:extLst>
              <a:ext uri="{FF2B5EF4-FFF2-40B4-BE49-F238E27FC236}">
                <a16:creationId xmlns:a16="http://schemas.microsoft.com/office/drawing/2014/main" id="{8B6C79BA-A433-FB4E-B9EB-DEB95DF1D1C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4">
                <a:solidFill>
                  <a:schemeClr val="tx1"/>
                </a:solidFill>
                <a:latin typeface="Arial" panose="020B0604020202020204" pitchFamily="34" charset="0"/>
                <a:ea typeface="ＭＳ Ｐゴシック" panose="020B0600070205080204" pitchFamily="34" charset="-128"/>
              </a:defRPr>
            </a:lvl1pPr>
            <a:lvl2pPr marL="744882" indent="-286493">
              <a:defRPr sz="1404">
                <a:solidFill>
                  <a:schemeClr val="tx1"/>
                </a:solidFill>
                <a:latin typeface="Arial" panose="020B0604020202020204" pitchFamily="34" charset="0"/>
                <a:ea typeface="ＭＳ Ｐゴシック" panose="020B0600070205080204" pitchFamily="34" charset="-128"/>
              </a:defRPr>
            </a:lvl2pPr>
            <a:lvl3pPr marL="1145972" indent="-229194">
              <a:defRPr sz="1404">
                <a:solidFill>
                  <a:schemeClr val="tx1"/>
                </a:solidFill>
                <a:latin typeface="Arial" panose="020B0604020202020204" pitchFamily="34" charset="0"/>
                <a:ea typeface="ＭＳ Ｐゴシック" panose="020B0600070205080204" pitchFamily="34" charset="-128"/>
              </a:defRPr>
            </a:lvl3pPr>
            <a:lvl4pPr marL="1604361" indent="-229194">
              <a:defRPr sz="1404">
                <a:solidFill>
                  <a:schemeClr val="tx1"/>
                </a:solidFill>
                <a:latin typeface="Arial" panose="020B0604020202020204" pitchFamily="34" charset="0"/>
                <a:ea typeface="ＭＳ Ｐゴシック" panose="020B0600070205080204" pitchFamily="34" charset="-128"/>
              </a:defRPr>
            </a:lvl4pPr>
            <a:lvl5pPr marL="2062749" indent="-229194">
              <a:defRPr sz="1404">
                <a:solidFill>
                  <a:schemeClr val="tx1"/>
                </a:solidFill>
                <a:latin typeface="Arial" panose="020B0604020202020204" pitchFamily="34" charset="0"/>
                <a:ea typeface="ＭＳ Ｐゴシック" panose="020B0600070205080204" pitchFamily="34" charset="-128"/>
              </a:defRPr>
            </a:lvl5pPr>
            <a:lvl6pPr marL="2521138"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6pPr>
            <a:lvl7pPr marL="2979527"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7pPr>
            <a:lvl8pPr marL="3437915"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8pPr>
            <a:lvl9pPr marL="3896304"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9pPr>
          </a:lstStyle>
          <a:p>
            <a:fld id="{BA1F35E7-1DF3-214D-9EC4-6DD99A972210}" type="slidenum">
              <a:rPr lang="de-DE" altLang="en-US">
                <a:solidFill>
                  <a:schemeClr val="bg1"/>
                </a:solidFill>
              </a:rPr>
              <a:pPr/>
              <a:t>40</a:t>
            </a:fld>
            <a:endParaRPr lang="de-DE" altLang="en-US">
              <a:solidFill>
                <a:schemeClr val="bg1"/>
              </a:solidFill>
            </a:endParaRPr>
          </a:p>
        </p:txBody>
      </p:sp>
      <p:sp>
        <p:nvSpPr>
          <p:cNvPr id="1432578" name="Text Box 2">
            <a:extLst>
              <a:ext uri="{FF2B5EF4-FFF2-40B4-BE49-F238E27FC236}">
                <a16:creationId xmlns:a16="http://schemas.microsoft.com/office/drawing/2014/main" id="{1E1F4F42-A7A7-4B4E-B5D3-EB36FCD68F39}"/>
              </a:ext>
            </a:extLst>
          </p:cNvPr>
          <p:cNvSpPr txBox="1">
            <a:spLocks noChangeArrowheads="1"/>
          </p:cNvSpPr>
          <p:nvPr/>
        </p:nvSpPr>
        <p:spPr bwMode="auto">
          <a:xfrm>
            <a:off x="1216258" y="1508447"/>
            <a:ext cx="10616077" cy="396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a:tabLst>
                <a:tab pos="2241550" algn="l"/>
              </a:tabLst>
              <a:defRPr sz="1400">
                <a:solidFill>
                  <a:schemeClr val="tx1"/>
                </a:solidFill>
                <a:latin typeface="Arial" panose="020B0604020202020204" pitchFamily="34" charset="0"/>
                <a:ea typeface="ＭＳ Ｐゴシック" panose="020B0600070205080204" pitchFamily="34" charset="-128"/>
              </a:defRPr>
            </a:lvl1pPr>
            <a:lvl2pPr marL="719138" indent="-184150">
              <a:tabLst>
                <a:tab pos="2241550" algn="l"/>
              </a:tabLst>
              <a:defRPr sz="1400">
                <a:solidFill>
                  <a:schemeClr val="tx1"/>
                </a:solidFill>
                <a:latin typeface="Arial" panose="020B0604020202020204" pitchFamily="34" charset="0"/>
                <a:ea typeface="ＭＳ Ｐゴシック" panose="020B0600070205080204" pitchFamily="34" charset="-128"/>
              </a:defRPr>
            </a:lvl2pPr>
            <a:lvl3pPr marL="1143000" indent="-228600">
              <a:tabLst>
                <a:tab pos="2241550" algn="l"/>
              </a:tabLst>
              <a:defRPr sz="1400">
                <a:solidFill>
                  <a:schemeClr val="tx1"/>
                </a:solidFill>
                <a:latin typeface="Arial" panose="020B0604020202020204" pitchFamily="34" charset="0"/>
                <a:ea typeface="ＭＳ Ｐゴシック" panose="020B0600070205080204" pitchFamily="34" charset="-128"/>
              </a:defRPr>
            </a:lvl3pPr>
            <a:lvl4pPr marL="1600200" indent="-228600">
              <a:tabLst>
                <a:tab pos="2241550" algn="l"/>
              </a:tabLst>
              <a:defRPr sz="1400">
                <a:solidFill>
                  <a:schemeClr val="tx1"/>
                </a:solidFill>
                <a:latin typeface="Arial" panose="020B0604020202020204" pitchFamily="34" charset="0"/>
                <a:ea typeface="ＭＳ Ｐゴシック" panose="020B0600070205080204" pitchFamily="34" charset="-128"/>
              </a:defRPr>
            </a:lvl4pPr>
            <a:lvl5pPr marL="2057400" indent="-228600">
              <a:tabLst>
                <a:tab pos="2241550" algn="l"/>
              </a:tabLs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Aft>
                <a:spcPct val="50000"/>
              </a:spcAft>
              <a:buClr>
                <a:srgbClr val="CA003B"/>
              </a:buClr>
              <a:buSzPct val="80000"/>
              <a:buFont typeface="Wingdings" pitchFamily="2" charset="2"/>
              <a:buChar char="n"/>
            </a:pPr>
            <a:r>
              <a:rPr lang="en-US" altLang="en-US" sz="2400" b="1" dirty="0">
                <a:solidFill>
                  <a:srgbClr val="00007F"/>
                </a:solidFill>
              </a:rPr>
              <a:t>T</a:t>
            </a:r>
            <a:r>
              <a:rPr lang="de-DE" altLang="en-US" sz="2400" b="1" dirty="0">
                <a:solidFill>
                  <a:srgbClr val="00007F"/>
                </a:solidFill>
              </a:rPr>
              <a:t>o</a:t>
            </a:r>
            <a:r>
              <a:rPr lang="en-US" altLang="en-US" sz="2400" b="1" dirty="0" err="1">
                <a:solidFill>
                  <a:srgbClr val="00007F"/>
                </a:solidFill>
              </a:rPr>
              <a:t>tal</a:t>
            </a:r>
            <a:r>
              <a:rPr lang="en-US" altLang="en-US" sz="2400" b="1" dirty="0">
                <a:solidFill>
                  <a:srgbClr val="00007F"/>
                </a:solidFill>
              </a:rPr>
              <a:t> Temperature Balance </a:t>
            </a:r>
            <a:r>
              <a:rPr lang="en-US" altLang="en-US" sz="2400" b="1" dirty="0">
                <a:solidFill>
                  <a:srgbClr val="C00000"/>
                </a:solidFill>
              </a:rPr>
              <a:t>if extra 5 W/m^2 radiation is added</a:t>
            </a:r>
            <a:r>
              <a:rPr lang="en-US" altLang="en-US" sz="2400" b="1" dirty="0">
                <a:solidFill>
                  <a:srgbClr val="00007F"/>
                </a:solidFill>
              </a:rPr>
              <a:t>:</a:t>
            </a:r>
          </a:p>
          <a:p>
            <a:pPr lvl="1" eaLnBrk="1" hangingPunct="1">
              <a:lnSpc>
                <a:spcPct val="120000"/>
              </a:lnSpc>
              <a:spcAft>
                <a:spcPct val="50000"/>
              </a:spcAft>
              <a:buClr>
                <a:srgbClr val="CA003B"/>
              </a:buClr>
              <a:buSzPct val="80000"/>
              <a:buFont typeface="Arial" panose="020B0604020202020204" pitchFamily="34" charset="0"/>
              <a:buChar char="–"/>
            </a:pPr>
            <a:r>
              <a:rPr lang="en-US" altLang="en-US" sz="2400" b="1" dirty="0">
                <a:solidFill>
                  <a:srgbClr val="00007F"/>
                </a:solidFill>
                <a:sym typeface="Symbol" pitchFamily="2" charset="2"/>
              </a:rPr>
              <a:t>Solar warming over last century</a:t>
            </a:r>
            <a:r>
              <a:rPr lang="en-US" altLang="en-US" sz="2400" dirty="0">
                <a:solidFill>
                  <a:srgbClr val="00007F"/>
                </a:solidFill>
                <a:sym typeface="Symbol" pitchFamily="2" charset="2"/>
              </a:rPr>
              <a:t>:</a:t>
            </a:r>
            <a:br>
              <a:rPr lang="en-US" altLang="en-US" sz="2400" dirty="0">
                <a:solidFill>
                  <a:srgbClr val="00007F"/>
                </a:solidFill>
                <a:sym typeface="Symbol" pitchFamily="2" charset="2"/>
              </a:rPr>
            </a:br>
            <a:r>
              <a:rPr lang="en-US" altLang="en-US" sz="2400" dirty="0">
                <a:solidFill>
                  <a:srgbClr val="00007F"/>
                </a:solidFill>
                <a:sym typeface="Symbol" pitchFamily="2" charset="2"/>
              </a:rPr>
              <a:t>for solar anomaly </a:t>
            </a:r>
            <a:r>
              <a:rPr lang="en-US" altLang="en-US" sz="2400" i="1" dirty="0">
                <a:solidFill>
                  <a:srgbClr val="00007F"/>
                </a:solidFill>
                <a:cs typeface="Arial" panose="020B0604020202020204" pitchFamily="34" charset="0"/>
                <a:sym typeface="Symbol" pitchFamily="2" charset="2"/>
              </a:rPr>
              <a:t>TSI = </a:t>
            </a:r>
            <a:r>
              <a:rPr lang="en-US" altLang="en-US" sz="2400" i="1" dirty="0">
                <a:solidFill>
                  <a:srgbClr val="00007F"/>
                </a:solidFill>
                <a:sym typeface="Symbol" pitchFamily="2" charset="2"/>
              </a:rPr>
              <a:t>2.6</a:t>
            </a:r>
            <a:r>
              <a:rPr lang="en-US" altLang="en-US" sz="2400" i="1" dirty="0">
                <a:solidFill>
                  <a:srgbClr val="00007F"/>
                </a:solidFill>
                <a:cs typeface="Arial" panose="020B0604020202020204" pitchFamily="34" charset="0"/>
                <a:sym typeface="Symbol" pitchFamily="2" charset="2"/>
              </a:rPr>
              <a:t>‰    </a:t>
            </a:r>
            <a:r>
              <a:rPr lang="en-US" altLang="en-US" sz="2400" dirty="0">
                <a:solidFill>
                  <a:srgbClr val="00007F"/>
                </a:solidFill>
                <a:sym typeface="Symbol" pitchFamily="2" charset="2"/>
              </a:rPr>
              <a:t>   </a:t>
            </a:r>
            <a:r>
              <a:rPr lang="en-US" altLang="en-US" sz="2400" i="1" dirty="0">
                <a:solidFill>
                  <a:srgbClr val="00007F"/>
                </a:solidFill>
                <a:sym typeface="Symbol" pitchFamily="2" charset="2"/>
              </a:rPr>
              <a:t></a:t>
            </a:r>
            <a:r>
              <a:rPr lang="en-US" altLang="en-US" sz="2400" i="1" dirty="0" err="1">
                <a:solidFill>
                  <a:srgbClr val="00007F"/>
                </a:solidFill>
                <a:sym typeface="Symbol" pitchFamily="2" charset="2"/>
              </a:rPr>
              <a:t>T</a:t>
            </a:r>
            <a:r>
              <a:rPr lang="en-US" altLang="en-US" sz="2400" i="1" baseline="-25000" dirty="0" err="1">
                <a:solidFill>
                  <a:srgbClr val="00007F"/>
                </a:solidFill>
                <a:sym typeface="Symbol" pitchFamily="2" charset="2"/>
              </a:rPr>
              <a:t>Sun</a:t>
            </a:r>
            <a:r>
              <a:rPr lang="en-US" altLang="en-US" sz="2400" i="1" dirty="0">
                <a:solidFill>
                  <a:srgbClr val="00007F"/>
                </a:solidFill>
                <a:sym typeface="Symbol" pitchFamily="2" charset="2"/>
              </a:rPr>
              <a:t>  = </a:t>
            </a:r>
            <a:r>
              <a:rPr lang="en-US" altLang="en-US" sz="2400" i="1" dirty="0">
                <a:solidFill>
                  <a:srgbClr val="00007F"/>
                </a:solidFill>
                <a:cs typeface="Arial" panose="020B0604020202020204" pitchFamily="34" charset="0"/>
                <a:sym typeface="Symbol" pitchFamily="2" charset="2"/>
              </a:rPr>
              <a:t>TSI x S</a:t>
            </a:r>
            <a:r>
              <a:rPr lang="en-US" altLang="en-US" sz="2400" i="1" baseline="-25000" dirty="0">
                <a:solidFill>
                  <a:srgbClr val="00007F"/>
                </a:solidFill>
                <a:cs typeface="Arial" panose="020B0604020202020204" pitchFamily="34" charset="0"/>
                <a:sym typeface="Symbol" pitchFamily="2" charset="2"/>
              </a:rPr>
              <a:t>S</a:t>
            </a:r>
            <a:r>
              <a:rPr lang="en-US" altLang="en-US" sz="2400" i="1" dirty="0">
                <a:solidFill>
                  <a:srgbClr val="00007F"/>
                </a:solidFill>
                <a:cs typeface="Arial" panose="020B0604020202020204" pitchFamily="34" charset="0"/>
                <a:sym typeface="Symbol" pitchFamily="2" charset="2"/>
              </a:rPr>
              <a:t> </a:t>
            </a:r>
            <a:r>
              <a:rPr lang="en-US" altLang="en-US" sz="2400" i="1" dirty="0">
                <a:solidFill>
                  <a:srgbClr val="00007F"/>
                </a:solidFill>
                <a:sym typeface="Symbol" pitchFamily="2" charset="2"/>
              </a:rPr>
              <a:t>= </a:t>
            </a:r>
            <a:r>
              <a:rPr lang="en-US" altLang="en-US" sz="2400" b="1" i="1" dirty="0">
                <a:solidFill>
                  <a:srgbClr val="00007F"/>
                </a:solidFill>
                <a:sym typeface="Symbol" pitchFamily="2" charset="2"/>
              </a:rPr>
              <a:t>0.44°C</a:t>
            </a:r>
          </a:p>
          <a:p>
            <a:pPr lvl="1" eaLnBrk="1" hangingPunct="1">
              <a:lnSpc>
                <a:spcPct val="120000"/>
              </a:lnSpc>
              <a:spcAft>
                <a:spcPct val="80000"/>
              </a:spcAft>
              <a:buClr>
                <a:srgbClr val="CA003B"/>
              </a:buClr>
              <a:buSzPct val="80000"/>
              <a:buFont typeface="Arial" panose="020B0604020202020204" pitchFamily="34" charset="0"/>
              <a:buChar char="–"/>
            </a:pPr>
            <a:r>
              <a:rPr lang="en-US" altLang="en-US" sz="2400" b="1" dirty="0">
                <a:solidFill>
                  <a:srgbClr val="00007F"/>
                </a:solidFill>
                <a:sym typeface="Symbol" pitchFamily="2" charset="2"/>
              </a:rPr>
              <a:t>CO</a:t>
            </a:r>
            <a:r>
              <a:rPr lang="en-US" altLang="en-US" sz="2400" b="1" baseline="-25000" dirty="0">
                <a:solidFill>
                  <a:srgbClr val="00007F"/>
                </a:solidFill>
                <a:sym typeface="Symbol" pitchFamily="2" charset="2"/>
              </a:rPr>
              <a:t>2</a:t>
            </a:r>
            <a:r>
              <a:rPr lang="en-US" altLang="en-US" sz="2400" b="1" dirty="0">
                <a:solidFill>
                  <a:srgbClr val="00007F"/>
                </a:solidFill>
                <a:sym typeface="Symbol" pitchFamily="2" charset="2"/>
              </a:rPr>
              <a:t> warming over last century</a:t>
            </a:r>
            <a:r>
              <a:rPr lang="en-US" altLang="en-US" sz="2400" dirty="0">
                <a:solidFill>
                  <a:srgbClr val="00007F"/>
                </a:solidFill>
                <a:sym typeface="Symbol" pitchFamily="2" charset="2"/>
              </a:rPr>
              <a:t>:</a:t>
            </a:r>
            <a:br>
              <a:rPr lang="en-US" altLang="en-US" sz="2400" dirty="0">
                <a:solidFill>
                  <a:srgbClr val="00007F"/>
                </a:solidFill>
                <a:sym typeface="Symbol" pitchFamily="2" charset="2"/>
              </a:rPr>
            </a:br>
            <a:r>
              <a:rPr lang="en-US" altLang="en-US" sz="2400" i="1" dirty="0">
                <a:solidFill>
                  <a:srgbClr val="00007F"/>
                </a:solidFill>
                <a:sym typeface="Symbol" pitchFamily="2" charset="2"/>
              </a:rPr>
              <a:t>100 ppm CO</a:t>
            </a:r>
            <a:r>
              <a:rPr lang="en-US" altLang="en-US" sz="2400" i="1" baseline="-25000" dirty="0">
                <a:solidFill>
                  <a:srgbClr val="00007F"/>
                </a:solidFill>
                <a:sym typeface="Symbol" pitchFamily="2" charset="2"/>
              </a:rPr>
              <a:t>2</a:t>
            </a:r>
            <a:r>
              <a:rPr lang="en-US" altLang="en-US" sz="2400" dirty="0">
                <a:solidFill>
                  <a:srgbClr val="00007F"/>
                </a:solidFill>
                <a:sym typeface="Symbol" pitchFamily="2" charset="2"/>
              </a:rPr>
              <a:t> at </a:t>
            </a:r>
            <a:r>
              <a:rPr lang="en-US" altLang="en-US" sz="2400" i="1" dirty="0">
                <a:solidFill>
                  <a:srgbClr val="00007F"/>
                </a:solidFill>
                <a:sym typeface="Symbol" pitchFamily="2" charset="2"/>
              </a:rPr>
              <a:t>ECS = 0.70°C    </a:t>
            </a:r>
            <a:r>
              <a:rPr lang="en-US" altLang="en-US" sz="2400" dirty="0">
                <a:solidFill>
                  <a:srgbClr val="00007F"/>
                </a:solidFill>
                <a:sym typeface="Symbol" pitchFamily="2" charset="2"/>
              </a:rPr>
              <a:t>   </a:t>
            </a:r>
            <a:r>
              <a:rPr lang="en-US" altLang="en-US" sz="2400" i="1" dirty="0">
                <a:solidFill>
                  <a:srgbClr val="00007F"/>
                </a:solidFill>
                <a:sym typeface="Symbol" pitchFamily="2" charset="2"/>
              </a:rPr>
              <a:t>T</a:t>
            </a:r>
            <a:r>
              <a:rPr lang="en-US" altLang="en-US" sz="2400" i="1" baseline="-25000" dirty="0">
                <a:solidFill>
                  <a:srgbClr val="00007F"/>
                </a:solidFill>
                <a:sym typeface="Symbol" pitchFamily="2" charset="2"/>
              </a:rPr>
              <a:t>CO2</a:t>
            </a:r>
            <a:r>
              <a:rPr lang="en-US" altLang="en-US" sz="2400" i="1" dirty="0">
                <a:solidFill>
                  <a:srgbClr val="00007F"/>
                </a:solidFill>
                <a:sym typeface="Symbol" pitchFamily="2" charset="2"/>
              </a:rPr>
              <a:t> = 	            </a:t>
            </a:r>
            <a:r>
              <a:rPr lang="en-US" altLang="en-US" sz="2400" b="1" i="1" dirty="0">
                <a:solidFill>
                  <a:srgbClr val="00007F"/>
                </a:solidFill>
                <a:sym typeface="Symbol" pitchFamily="2" charset="2"/>
              </a:rPr>
              <a:t>0.30°C</a:t>
            </a:r>
          </a:p>
          <a:p>
            <a:pPr lvl="1" eaLnBrk="1" hangingPunct="1">
              <a:lnSpc>
                <a:spcPct val="120000"/>
              </a:lnSpc>
              <a:spcAft>
                <a:spcPct val="50000"/>
              </a:spcAft>
              <a:buClr>
                <a:srgbClr val="CA003B"/>
              </a:buClr>
              <a:buSzPct val="80000"/>
              <a:buFont typeface="Wingdings" pitchFamily="2" charset="2"/>
              <a:buChar char="Ø"/>
            </a:pPr>
            <a:r>
              <a:rPr lang="en-US" altLang="en-US" sz="2400" b="1" dirty="0">
                <a:solidFill>
                  <a:srgbClr val="00007F"/>
                </a:solidFill>
                <a:sym typeface="Symbol" pitchFamily="2" charset="2"/>
              </a:rPr>
              <a:t>Full agreement with observed temperature increase:</a:t>
            </a:r>
            <a:r>
              <a:rPr lang="en-US" altLang="en-US" sz="2400" b="1" i="1" dirty="0">
                <a:solidFill>
                  <a:srgbClr val="00007F"/>
                </a:solidFill>
                <a:sym typeface="Symbol" pitchFamily="2" charset="2"/>
              </a:rPr>
              <a:t>   0.74°C</a:t>
            </a:r>
          </a:p>
          <a:p>
            <a:pPr lvl="1" eaLnBrk="1" hangingPunct="1">
              <a:lnSpc>
                <a:spcPct val="120000"/>
              </a:lnSpc>
              <a:spcAft>
                <a:spcPct val="50000"/>
              </a:spcAft>
              <a:buClr>
                <a:srgbClr val="CA003B"/>
              </a:buClr>
              <a:buSzPct val="80000"/>
              <a:buFont typeface="Wingdings" pitchFamily="2" charset="2"/>
              <a:buChar char="Ø"/>
            </a:pPr>
            <a:r>
              <a:rPr lang="en-US" altLang="en-US" sz="2400" b="1" dirty="0">
                <a:solidFill>
                  <a:srgbClr val="00007F"/>
                </a:solidFill>
                <a:sym typeface="Symbol" pitchFamily="2" charset="2"/>
              </a:rPr>
              <a:t>Full agreement with observed cloud cover changes</a:t>
            </a:r>
          </a:p>
        </p:txBody>
      </p:sp>
      <p:sp>
        <p:nvSpPr>
          <p:cNvPr id="46083" name="Text Box 3">
            <a:extLst>
              <a:ext uri="{FF2B5EF4-FFF2-40B4-BE49-F238E27FC236}">
                <a16:creationId xmlns:a16="http://schemas.microsoft.com/office/drawing/2014/main" id="{6A55618E-9735-CD49-BC77-3539F53DBFF2}"/>
              </a:ext>
            </a:extLst>
          </p:cNvPr>
          <p:cNvSpPr txBox="1">
            <a:spLocks noChangeArrowheads="1"/>
          </p:cNvSpPr>
          <p:nvPr/>
        </p:nvSpPr>
        <p:spPr bwMode="auto">
          <a:xfrm>
            <a:off x="397061" y="71871"/>
            <a:ext cx="11228523" cy="128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nSpc>
                <a:spcPct val="110000"/>
              </a:lnSpc>
              <a:spcAft>
                <a:spcPct val="30000"/>
              </a:spcAft>
            </a:pPr>
            <a:r>
              <a:rPr lang="en-US" altLang="en-US" sz="3200" b="1" dirty="0">
                <a:solidFill>
                  <a:srgbClr val="C00000"/>
                </a:solidFill>
              </a:rPr>
              <a:t>Point 1. </a:t>
            </a:r>
            <a:r>
              <a:rPr lang="en-US" altLang="en-US" sz="3200" b="1" dirty="0">
                <a:solidFill>
                  <a:srgbClr val="222EF4"/>
                </a:solidFill>
              </a:rPr>
              <a:t>Global Warming Over Last Century (Hardy, 2017)</a:t>
            </a:r>
          </a:p>
          <a:p>
            <a:pPr algn="ctr">
              <a:lnSpc>
                <a:spcPct val="110000"/>
              </a:lnSpc>
              <a:spcAft>
                <a:spcPct val="30000"/>
              </a:spcAft>
            </a:pPr>
            <a:r>
              <a:rPr lang="en-US" altLang="en-US" sz="3200" b="1" dirty="0">
                <a:solidFill>
                  <a:srgbClr val="CA003B"/>
                </a:solidFill>
              </a:rPr>
              <a:t>with extra-solar radiation</a:t>
            </a:r>
          </a:p>
        </p:txBody>
      </p:sp>
      <p:sp>
        <p:nvSpPr>
          <p:cNvPr id="1432580" name="Text Box 4">
            <a:extLst>
              <a:ext uri="{FF2B5EF4-FFF2-40B4-BE49-F238E27FC236}">
                <a16:creationId xmlns:a16="http://schemas.microsoft.com/office/drawing/2014/main" id="{333EB053-27C8-9E4B-9D70-3B6A50775260}"/>
              </a:ext>
            </a:extLst>
          </p:cNvPr>
          <p:cNvSpPr txBox="1">
            <a:spLocks noChangeArrowheads="1"/>
          </p:cNvSpPr>
          <p:nvPr/>
        </p:nvSpPr>
        <p:spPr bwMode="auto">
          <a:xfrm>
            <a:off x="11170331" y="2264617"/>
            <a:ext cx="876418" cy="182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46" rIns="18046">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spcAft>
                <a:spcPct val="30000"/>
              </a:spcAft>
              <a:buFont typeface="Symbol" pitchFamily="2" charset="2"/>
              <a:buChar char="®"/>
            </a:pPr>
            <a:r>
              <a:rPr lang="en-US" altLang="en-US" sz="2005" b="1" i="1" dirty="0">
                <a:solidFill>
                  <a:schemeClr val="hlink"/>
                </a:solidFill>
              </a:rPr>
              <a:t> 60%</a:t>
            </a:r>
            <a:br>
              <a:rPr lang="en-US" altLang="en-US" sz="2005" b="1" i="1" dirty="0">
                <a:solidFill>
                  <a:schemeClr val="hlink"/>
                </a:solidFill>
              </a:rPr>
            </a:br>
            <a:endParaRPr lang="en-US" altLang="en-US" sz="2005" b="1" i="1" dirty="0">
              <a:solidFill>
                <a:schemeClr val="hlink"/>
              </a:solidFill>
            </a:endParaRPr>
          </a:p>
          <a:p>
            <a:pPr>
              <a:spcBef>
                <a:spcPct val="50000"/>
              </a:spcBef>
              <a:spcAft>
                <a:spcPct val="30000"/>
              </a:spcAft>
              <a:buFont typeface="Symbol" pitchFamily="2" charset="2"/>
              <a:buChar char="®"/>
            </a:pPr>
            <a:endParaRPr lang="en-US" altLang="en-US" sz="2005" b="1" i="1" dirty="0">
              <a:solidFill>
                <a:schemeClr val="hlink"/>
              </a:solidFill>
            </a:endParaRPr>
          </a:p>
          <a:p>
            <a:pPr>
              <a:spcBef>
                <a:spcPct val="50000"/>
              </a:spcBef>
              <a:spcAft>
                <a:spcPct val="30000"/>
              </a:spcAft>
              <a:buFont typeface="Symbol" pitchFamily="2" charset="2"/>
              <a:buChar char="®"/>
            </a:pPr>
            <a:r>
              <a:rPr lang="en-US" altLang="en-US" sz="2005" b="1" i="1" dirty="0">
                <a:solidFill>
                  <a:schemeClr val="hlink"/>
                </a:solidFill>
              </a:rPr>
              <a:t> 40%</a:t>
            </a:r>
          </a:p>
        </p:txBody>
      </p:sp>
      <p:sp>
        <p:nvSpPr>
          <p:cNvPr id="2" name="Rectangle 1">
            <a:extLst>
              <a:ext uri="{FF2B5EF4-FFF2-40B4-BE49-F238E27FC236}">
                <a16:creationId xmlns:a16="http://schemas.microsoft.com/office/drawing/2014/main" id="{37816F5A-F612-7C4C-9B11-850DC6334F3F}"/>
              </a:ext>
            </a:extLst>
          </p:cNvPr>
          <p:cNvSpPr/>
          <p:nvPr/>
        </p:nvSpPr>
        <p:spPr>
          <a:xfrm>
            <a:off x="2051777" y="5630053"/>
            <a:ext cx="8601970" cy="954107"/>
          </a:xfrm>
          <a:prstGeom prst="rect">
            <a:avLst/>
          </a:prstGeom>
        </p:spPr>
        <p:txBody>
          <a:bodyPr wrap="none">
            <a:spAutoFit/>
          </a:bodyPr>
          <a:lstStyle/>
          <a:p>
            <a:r>
              <a:rPr lang="en-US" altLang="en-US" sz="2800" b="1" dirty="0">
                <a:solidFill>
                  <a:srgbClr val="C00000"/>
                </a:solidFill>
              </a:rPr>
              <a:t>We have extra 20-25 W/m^2 radiation every year! </a:t>
            </a:r>
          </a:p>
          <a:p>
            <a:r>
              <a:rPr lang="en-US" sz="2800" b="1" dirty="0">
                <a:solidFill>
                  <a:srgbClr val="C00000"/>
                </a:solidFill>
              </a:rPr>
              <a:t>Hence, the hating comes from this radiation!</a:t>
            </a:r>
            <a:endParaRPr lang="en-US" sz="2800" dirty="0"/>
          </a:p>
        </p:txBody>
      </p:sp>
    </p:spTree>
    <p:extLst>
      <p:ext uri="{BB962C8B-B14F-4D97-AF65-F5344CB8AC3E}">
        <p14:creationId xmlns:p14="http://schemas.microsoft.com/office/powerpoint/2010/main" val="25199500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32578">
                                            <p:txEl>
                                              <p:pRg st="0" end="0"/>
                                            </p:txEl>
                                          </p:spTgt>
                                        </p:tgtEl>
                                        <p:attrNameLst>
                                          <p:attrName>style.visibility</p:attrName>
                                        </p:attrNameLst>
                                      </p:cBhvr>
                                      <p:to>
                                        <p:strVal val="visible"/>
                                      </p:to>
                                    </p:set>
                                    <p:animEffect transition="in" filter="blinds(horizontal)">
                                      <p:cBhvr>
                                        <p:cTn id="7" dur="500"/>
                                        <p:tgtEl>
                                          <p:spTgt spid="1432578">
                                            <p:txEl>
                                              <p:pRg st="0" end="0"/>
                                            </p:txEl>
                                          </p:spTgt>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432578">
                                            <p:txEl>
                                              <p:pRg st="1" end="1"/>
                                            </p:txEl>
                                          </p:spTgt>
                                        </p:tgtEl>
                                        <p:attrNameLst>
                                          <p:attrName>style.visibility</p:attrName>
                                        </p:attrNameLst>
                                      </p:cBhvr>
                                      <p:to>
                                        <p:strVal val="visible"/>
                                      </p:to>
                                    </p:set>
                                    <p:animEffect transition="in" filter="blinds(horizontal)">
                                      <p:cBhvr>
                                        <p:cTn id="11" dur="1000"/>
                                        <p:tgtEl>
                                          <p:spTgt spid="143257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432578">
                                            <p:txEl>
                                              <p:pRg st="2" end="2"/>
                                            </p:txEl>
                                          </p:spTgt>
                                        </p:tgtEl>
                                        <p:attrNameLst>
                                          <p:attrName>style.visibility</p:attrName>
                                        </p:attrNameLst>
                                      </p:cBhvr>
                                      <p:to>
                                        <p:strVal val="visible"/>
                                      </p:to>
                                    </p:set>
                                    <p:animEffect transition="in" filter="blinds(horizontal)">
                                      <p:cBhvr>
                                        <p:cTn id="16" dur="1000"/>
                                        <p:tgtEl>
                                          <p:spTgt spid="143257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432578">
                                            <p:txEl>
                                              <p:pRg st="3" end="3"/>
                                            </p:txEl>
                                          </p:spTgt>
                                        </p:tgtEl>
                                        <p:attrNameLst>
                                          <p:attrName>style.visibility</p:attrName>
                                        </p:attrNameLst>
                                      </p:cBhvr>
                                      <p:to>
                                        <p:strVal val="visible"/>
                                      </p:to>
                                    </p:set>
                                    <p:animEffect transition="in" filter="blinds(horizontal)">
                                      <p:cBhvr>
                                        <p:cTn id="21" dur="1000"/>
                                        <p:tgtEl>
                                          <p:spTgt spid="1432578">
                                            <p:txEl>
                                              <p:pRg st="3" end="3"/>
                                            </p:txEl>
                                          </p:spTgt>
                                        </p:tgtEl>
                                      </p:cBhvr>
                                    </p:animEffect>
                                  </p:childTnLst>
                                </p:cTn>
                              </p:par>
                            </p:childTnLst>
                          </p:cTn>
                        </p:par>
                        <p:par>
                          <p:cTn id="22" fill="hold" nodeType="afterGroup">
                            <p:stCondLst>
                              <p:cond delay="1000"/>
                            </p:stCondLst>
                            <p:childTnLst>
                              <p:par>
                                <p:cTn id="23" presetID="3" presetClass="entr" presetSubtype="10" fill="hold" grpId="0" nodeType="afterEffect">
                                  <p:stCondLst>
                                    <p:cond delay="0"/>
                                  </p:stCondLst>
                                  <p:childTnLst>
                                    <p:set>
                                      <p:cBhvr>
                                        <p:cTn id="24" dur="1" fill="hold">
                                          <p:stCondLst>
                                            <p:cond delay="0"/>
                                          </p:stCondLst>
                                        </p:cTn>
                                        <p:tgtEl>
                                          <p:spTgt spid="1432578">
                                            <p:txEl>
                                              <p:pRg st="4" end="4"/>
                                            </p:txEl>
                                          </p:spTgt>
                                        </p:tgtEl>
                                        <p:attrNameLst>
                                          <p:attrName>style.visibility</p:attrName>
                                        </p:attrNameLst>
                                      </p:cBhvr>
                                      <p:to>
                                        <p:strVal val="visible"/>
                                      </p:to>
                                    </p:set>
                                    <p:animEffect transition="in" filter="blinds(horizontal)">
                                      <p:cBhvr>
                                        <p:cTn id="25" dur="1000"/>
                                        <p:tgtEl>
                                          <p:spTgt spid="1432578">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432580"/>
                                        </p:tgtEl>
                                        <p:attrNameLst>
                                          <p:attrName>style.visibility</p:attrName>
                                        </p:attrNameLst>
                                      </p:cBhvr>
                                      <p:to>
                                        <p:strVal val="visible"/>
                                      </p:to>
                                    </p:set>
                                    <p:animEffect transition="in" filter="wipe(up)">
                                      <p:cBhvr>
                                        <p:cTn id="30" dur="1000"/>
                                        <p:tgtEl>
                                          <p:spTgt spid="1432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8" grpId="0" uiExpand="1" build="p"/>
      <p:bldP spid="143258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CFD7-B6D8-CB4F-90C7-652DC09F5663}"/>
              </a:ext>
            </a:extLst>
          </p:cNvPr>
          <p:cNvSpPr>
            <a:spLocks noGrp="1"/>
          </p:cNvSpPr>
          <p:nvPr>
            <p:ph type="title"/>
          </p:nvPr>
        </p:nvSpPr>
        <p:spPr>
          <a:xfrm>
            <a:off x="649224" y="596742"/>
            <a:ext cx="4361369" cy="1259894"/>
          </a:xfrm>
        </p:spPr>
        <p:txBody>
          <a:bodyPr>
            <a:normAutofit/>
          </a:bodyPr>
          <a:lstStyle/>
          <a:p>
            <a:pPr>
              <a:lnSpc>
                <a:spcPct val="90000"/>
              </a:lnSpc>
            </a:pPr>
            <a:r>
              <a:rPr lang="en-US" sz="2800" dirty="0">
                <a:solidFill>
                  <a:srgbClr val="C00000"/>
                </a:solidFill>
              </a:rPr>
              <a:t>SIM solar forcing and green house (GH) effects</a:t>
            </a:r>
          </a:p>
        </p:txBody>
      </p:sp>
      <p:sp>
        <p:nvSpPr>
          <p:cNvPr id="3" name="Content Placeholder 2">
            <a:extLst>
              <a:ext uri="{FF2B5EF4-FFF2-40B4-BE49-F238E27FC236}">
                <a16:creationId xmlns:a16="http://schemas.microsoft.com/office/drawing/2014/main" id="{C1338692-9176-F14A-8566-7AA0F0B71D31}"/>
              </a:ext>
            </a:extLst>
          </p:cNvPr>
          <p:cNvSpPr>
            <a:spLocks noGrp="1"/>
          </p:cNvSpPr>
          <p:nvPr>
            <p:ph idx="1"/>
          </p:nvPr>
        </p:nvSpPr>
        <p:spPr>
          <a:xfrm>
            <a:off x="481837" y="1938876"/>
            <a:ext cx="4528756" cy="4754469"/>
          </a:xfrm>
        </p:spPr>
        <p:txBody>
          <a:bodyPr>
            <a:normAutofit fontScale="77500" lnSpcReduction="20000"/>
          </a:bodyPr>
          <a:lstStyle/>
          <a:p>
            <a:r>
              <a:rPr lang="en-US" dirty="0"/>
              <a:t>The terrestrial temperature increase induced by change of the S-E distance can  only account for the </a:t>
            </a:r>
            <a:r>
              <a:rPr lang="en-US" b="1" dirty="0"/>
              <a:t>baseline temperature variations (straight line) </a:t>
            </a:r>
            <a:r>
              <a:rPr lang="en-US" u="sng" dirty="0"/>
              <a:t>here and  in </a:t>
            </a:r>
            <a:r>
              <a:rPr lang="en-US" u="sng" dirty="0" err="1"/>
              <a:t>Akasofu’s</a:t>
            </a:r>
            <a:r>
              <a:rPr lang="en-US" u="sng" dirty="0"/>
              <a:t> curve</a:t>
            </a:r>
            <a:r>
              <a:rPr lang="en-US" dirty="0"/>
              <a:t> (2010).</a:t>
            </a:r>
          </a:p>
          <a:p>
            <a:r>
              <a:rPr lang="en-US" dirty="0"/>
              <a:t>K.Rice </a:t>
            </a:r>
            <a:r>
              <a:rPr lang="en-US" dirty="0" err="1"/>
              <a:t>Pubpeer</a:t>
            </a:r>
            <a:r>
              <a:rPr lang="en-US" dirty="0"/>
              <a:t> comment #38 (shown in the figure on the right) that whole T is defined by </a:t>
            </a:r>
            <a:r>
              <a:rPr lang="en-US" b="1" dirty="0">
                <a:solidFill>
                  <a:srgbClr val="0070C0"/>
                </a:solidFill>
              </a:rPr>
              <a:t>the blue curve. The T increase above the baseline is </a:t>
            </a:r>
            <a:r>
              <a:rPr lang="en-US" dirty="0"/>
              <a:t>interpreted by the </a:t>
            </a:r>
            <a:r>
              <a:rPr lang="en-US" b="1" dirty="0">
                <a:solidFill>
                  <a:srgbClr val="0070C0"/>
                </a:solidFill>
              </a:rPr>
              <a:t>current terrestrial models Including GH gases</a:t>
            </a:r>
          </a:p>
          <a:p>
            <a:r>
              <a:rPr lang="en-US" b="1" u="sng" dirty="0" err="1">
                <a:solidFill>
                  <a:srgbClr val="C00000"/>
                </a:solidFill>
              </a:rPr>
              <a:t>Harde</a:t>
            </a:r>
            <a:r>
              <a:rPr lang="en-US" b="1" u="sng" dirty="0">
                <a:solidFill>
                  <a:srgbClr val="C00000"/>
                </a:solidFill>
              </a:rPr>
              <a:t> et al., 2017 (IJAS, id 9251034) </a:t>
            </a:r>
            <a:r>
              <a:rPr lang="en-US" dirty="0">
                <a:solidFill>
                  <a:srgbClr val="C00000"/>
                </a:solidFill>
              </a:rPr>
              <a:t>modelled radiative transfer of CO2 with extra solar forcing  of the similar magnitudes found from SIM </a:t>
            </a:r>
            <a:r>
              <a:rPr lang="en-US" dirty="0">
                <a:solidFill>
                  <a:srgbClr val="C00000"/>
                </a:solidFill>
                <a:sym typeface="Wingdings" pitchFamily="2" charset="2"/>
              </a:rPr>
              <a:t> </a:t>
            </a:r>
            <a:r>
              <a:rPr lang="en-US" dirty="0">
                <a:solidFill>
                  <a:srgbClr val="222EF4"/>
                </a:solidFill>
                <a:sym typeface="Wingdings" pitchFamily="2" charset="2"/>
              </a:rPr>
              <a:t>T increase: 60% solar and 40% by CO2</a:t>
            </a:r>
            <a:endParaRPr lang="en-US" dirty="0">
              <a:solidFill>
                <a:srgbClr val="222EF4"/>
              </a:solidFill>
            </a:endParaRPr>
          </a:p>
          <a:p>
            <a:endParaRPr lang="en-US" dirty="0"/>
          </a:p>
        </p:txBody>
      </p:sp>
      <p:pic>
        <p:nvPicPr>
          <p:cNvPr id="5" name="Picture 4">
            <a:extLst>
              <a:ext uri="{FF2B5EF4-FFF2-40B4-BE49-F238E27FC236}">
                <a16:creationId xmlns:a16="http://schemas.microsoft.com/office/drawing/2014/main" id="{E51379DB-7258-C54F-8506-EC9A66C8AA15}"/>
              </a:ext>
            </a:extLst>
          </p:cNvPr>
          <p:cNvPicPr>
            <a:picLocks noChangeAspect="1"/>
          </p:cNvPicPr>
          <p:nvPr/>
        </p:nvPicPr>
        <p:blipFill>
          <a:blip r:embed="rId2"/>
          <a:stretch>
            <a:fillRect/>
          </a:stretch>
        </p:blipFill>
        <p:spPr>
          <a:xfrm>
            <a:off x="5010593" y="645106"/>
            <a:ext cx="6953577" cy="5402348"/>
          </a:xfrm>
          <a:prstGeom prst="rect">
            <a:avLst/>
          </a:prstGeom>
        </p:spPr>
      </p:pic>
      <p:sp>
        <p:nvSpPr>
          <p:cNvPr id="6" name="Rectangle 5">
            <a:extLst>
              <a:ext uri="{FF2B5EF4-FFF2-40B4-BE49-F238E27FC236}">
                <a16:creationId xmlns:a16="http://schemas.microsoft.com/office/drawing/2014/main" id="{C19DC645-8E3C-5C46-A687-D7F3FA0DC60E}"/>
              </a:ext>
            </a:extLst>
          </p:cNvPr>
          <p:cNvSpPr/>
          <p:nvPr/>
        </p:nvSpPr>
        <p:spPr>
          <a:xfrm>
            <a:off x="6986555" y="6095818"/>
            <a:ext cx="3615092" cy="369332"/>
          </a:xfrm>
          <a:prstGeom prst="rect">
            <a:avLst/>
          </a:prstGeom>
        </p:spPr>
        <p:txBody>
          <a:bodyPr wrap="none">
            <a:spAutoFit/>
          </a:bodyPr>
          <a:lstStyle/>
          <a:p>
            <a:r>
              <a:rPr lang="en-US" dirty="0"/>
              <a:t>K.Rice </a:t>
            </a:r>
            <a:r>
              <a:rPr lang="en-US" dirty="0" err="1"/>
              <a:t>Pubpeer</a:t>
            </a:r>
            <a:r>
              <a:rPr lang="en-US" dirty="0"/>
              <a:t> comment #38 </a:t>
            </a:r>
          </a:p>
        </p:txBody>
      </p:sp>
      <p:cxnSp>
        <p:nvCxnSpPr>
          <p:cNvPr id="7" name="Straight Connector 6">
            <a:extLst>
              <a:ext uri="{FF2B5EF4-FFF2-40B4-BE49-F238E27FC236}">
                <a16:creationId xmlns:a16="http://schemas.microsoft.com/office/drawing/2014/main" id="{7DB6BB0A-81BA-124B-AFA9-879C3C505203}"/>
              </a:ext>
            </a:extLst>
          </p:cNvPr>
          <p:cNvCxnSpPr/>
          <p:nvPr/>
        </p:nvCxnSpPr>
        <p:spPr>
          <a:xfrm>
            <a:off x="5816600" y="1003300"/>
            <a:ext cx="5778500" cy="41529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9AAEE2-7FEB-FB4B-8102-79931C0A1BE6}"/>
              </a:ext>
            </a:extLst>
          </p:cNvPr>
          <p:cNvCxnSpPr>
            <a:cxnSpLocks/>
          </p:cNvCxnSpPr>
          <p:nvPr/>
        </p:nvCxnSpPr>
        <p:spPr>
          <a:xfrm flipH="1">
            <a:off x="6309360" y="810546"/>
            <a:ext cx="4626864" cy="50441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005768E-0EBE-0C4A-96E7-58AF584466F5}"/>
              </a:ext>
            </a:extLst>
          </p:cNvPr>
          <p:cNvSpPr/>
          <p:nvPr/>
        </p:nvSpPr>
        <p:spPr>
          <a:xfrm>
            <a:off x="5010593" y="177872"/>
            <a:ext cx="6937248" cy="646331"/>
          </a:xfrm>
          <a:prstGeom prst="rect">
            <a:avLst/>
          </a:prstGeom>
        </p:spPr>
        <p:txBody>
          <a:bodyPr wrap="square">
            <a:spAutoFit/>
          </a:bodyPr>
          <a:lstStyle/>
          <a:p>
            <a:r>
              <a:rPr lang="en-US" dirty="0">
                <a:solidFill>
                  <a:srgbClr val="222EF4"/>
                </a:solidFill>
              </a:rPr>
              <a:t>Increase of SI with a decrease of S-E distance would lead to the increase of T by 1.2C by 2010, and by further 2.5-3.0 C in 2500.</a:t>
            </a:r>
          </a:p>
        </p:txBody>
      </p:sp>
    </p:spTree>
    <p:extLst>
      <p:ext uri="{BB962C8B-B14F-4D97-AF65-F5344CB8AC3E}">
        <p14:creationId xmlns:p14="http://schemas.microsoft.com/office/powerpoint/2010/main" val="17401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28600"/>
            <a:ext cx="8763000" cy="369332"/>
          </a:xfrm>
          <a:prstGeom prst="rect">
            <a:avLst/>
          </a:prstGeom>
          <a:noFill/>
        </p:spPr>
        <p:txBody>
          <a:bodyPr wrap="square" rtlCol="0">
            <a:spAutoFit/>
          </a:bodyPr>
          <a:lstStyle/>
          <a:p>
            <a:endParaRPr lang="en-US" dirty="0"/>
          </a:p>
        </p:txBody>
      </p:sp>
      <p:sp>
        <p:nvSpPr>
          <p:cNvPr id="5" name="Rectangle 4"/>
          <p:cNvSpPr/>
          <p:nvPr/>
        </p:nvSpPr>
        <p:spPr>
          <a:xfrm>
            <a:off x="1676400" y="228600"/>
            <a:ext cx="8763000" cy="585532"/>
          </a:xfrm>
          <a:prstGeom prst="rect">
            <a:avLst/>
          </a:prstGeom>
          <a:gradFill flip="none" rotWithShape="1">
            <a:gsLst>
              <a:gs pos="100000">
                <a:srgbClr val="9A281C">
                  <a:lumMod val="0"/>
                  <a:lumOff val="100000"/>
                </a:srgbClr>
              </a:gs>
              <a:gs pos="87000">
                <a:srgbClr val="7F2117"/>
              </a:gs>
              <a:gs pos="100000">
                <a:srgbClr val="B52F21"/>
              </a:gs>
              <a:gs pos="100000">
                <a:schemeClr val="accent1">
                  <a:tint val="44500"/>
                  <a:satMod val="160000"/>
                </a:schemeClr>
              </a:gs>
              <a:gs pos="100000">
                <a:srgbClr val="C1631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prstClr val="white"/>
                </a:solidFill>
                <a:latin typeface="Cambria" panose="02040503050406030204" pitchFamily="18" charset="0"/>
              </a:rPr>
              <a:t>Stop The Climate Stupidity</a:t>
            </a:r>
            <a:r>
              <a:rPr lang="en-US" dirty="0"/>
              <a:t>		</a:t>
            </a:r>
            <a:endParaRPr lang="en-US" sz="2400" b="1" dirty="0">
              <a:latin typeface="Arial Bold" pitchFamily="34" charset="0"/>
              <a:cs typeface="Arial Bold" pitchFamily="34" charset="0"/>
            </a:endParaRPr>
          </a:p>
        </p:txBody>
      </p:sp>
      <p:cxnSp>
        <p:nvCxnSpPr>
          <p:cNvPr id="6" name="Straight Connector 5"/>
          <p:cNvCxnSpPr/>
          <p:nvPr/>
        </p:nvCxnSpPr>
        <p:spPr>
          <a:xfrm>
            <a:off x="1676400" y="6400800"/>
            <a:ext cx="8839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846233"/>
            <a:ext cx="739140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E104E61-3253-467F-A645-D2C2FC9C15B0}" type="slidenum">
              <a:rPr lang="en-AU" smtClean="0"/>
              <a:t>42</a:t>
            </a:fld>
            <a:endParaRPr lang="en-AU"/>
          </a:p>
        </p:txBody>
      </p:sp>
      <p:sp>
        <p:nvSpPr>
          <p:cNvPr id="7" name="Text Box 4"/>
          <p:cNvSpPr txBox="1">
            <a:spLocks noChangeArrowheads="1"/>
          </p:cNvSpPr>
          <p:nvPr/>
        </p:nvSpPr>
        <p:spPr bwMode="auto">
          <a:xfrm>
            <a:off x="2035176" y="6400800"/>
            <a:ext cx="813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AU" sz="2400" b="1" dirty="0">
                <a:latin typeface="Cambria" panose="02040503050406030204" pitchFamily="18" charset="0"/>
              </a:rPr>
              <a:t>We are back to where we were 1,300 years ago.</a:t>
            </a:r>
            <a:r>
              <a:rPr lang="en-AU" sz="2400" dirty="0">
                <a:latin typeface="Cambria" panose="02040503050406030204" pitchFamily="18" charset="0"/>
              </a:rPr>
              <a:t> </a:t>
            </a:r>
          </a:p>
        </p:txBody>
      </p:sp>
    </p:spTree>
    <p:extLst>
      <p:ext uri="{BB962C8B-B14F-4D97-AF65-F5344CB8AC3E}">
        <p14:creationId xmlns:p14="http://schemas.microsoft.com/office/powerpoint/2010/main" val="2475659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60648"/>
            <a:ext cx="11356848" cy="1431032"/>
          </a:xfrm>
        </p:spPr>
        <p:txBody>
          <a:bodyPr/>
          <a:lstStyle/>
          <a:p>
            <a:pPr algn="ctr"/>
            <a:r>
              <a:rPr lang="en-US" dirty="0">
                <a:solidFill>
                  <a:srgbClr val="660066"/>
                </a:solidFill>
              </a:rPr>
              <a:t>Predicted solar activity </a:t>
            </a:r>
            <a:r>
              <a:rPr lang="en-US" sz="3200" dirty="0">
                <a:solidFill>
                  <a:srgbClr val="660066"/>
                </a:solidFill>
              </a:rPr>
              <a:t>(Zharkova et al, 2015, SR </a:t>
            </a:r>
            <a:r>
              <a:rPr lang="en-GB" sz="3200" dirty="0">
                <a:hlinkClick r:id="rId2"/>
              </a:rPr>
              <a:t>https://www.nature.com/articles/srep15689</a:t>
            </a:r>
            <a:r>
              <a:rPr lang="en-US" sz="3200" dirty="0">
                <a:solidFill>
                  <a:srgbClr val="660066"/>
                </a:solidFill>
              </a:rPr>
              <a:t>)</a:t>
            </a:r>
            <a:br>
              <a:rPr lang="en-US" dirty="0"/>
            </a:br>
            <a:r>
              <a:rPr lang="en-US" sz="2400" dirty="0"/>
              <a:t>Zharkova et al, 2015, Nature SR</a:t>
            </a:r>
          </a:p>
        </p:txBody>
      </p:sp>
      <p:pic>
        <p:nvPicPr>
          <p:cNvPr id="5" name="Picture 4" descr="Fig3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854200"/>
            <a:ext cx="11017224" cy="3879056"/>
          </a:xfrm>
          <a:prstGeom prst="rect">
            <a:avLst/>
          </a:prstGeom>
        </p:spPr>
      </p:pic>
      <p:sp>
        <p:nvSpPr>
          <p:cNvPr id="6" name="TextBox 5"/>
          <p:cNvSpPr txBox="1"/>
          <p:nvPr/>
        </p:nvSpPr>
        <p:spPr>
          <a:xfrm>
            <a:off x="623392" y="5680332"/>
            <a:ext cx="10696880" cy="523220"/>
          </a:xfrm>
          <a:prstGeom prst="rect">
            <a:avLst/>
          </a:prstGeom>
          <a:noFill/>
        </p:spPr>
        <p:txBody>
          <a:bodyPr wrap="square" rtlCol="0">
            <a:spAutoFit/>
          </a:bodyPr>
          <a:lstStyle/>
          <a:p>
            <a:r>
              <a:rPr lang="en-US" sz="2800" dirty="0">
                <a:solidFill>
                  <a:srgbClr val="C00000"/>
                </a:solidFill>
              </a:rPr>
              <a:t>The Sun entered the grand solar minimum in 2020 until 2053</a:t>
            </a:r>
          </a:p>
        </p:txBody>
      </p:sp>
      <p:sp>
        <p:nvSpPr>
          <p:cNvPr id="3" name="Rectangle 2"/>
          <p:cNvSpPr/>
          <p:nvPr/>
        </p:nvSpPr>
        <p:spPr>
          <a:xfrm>
            <a:off x="2423592" y="1772816"/>
            <a:ext cx="7704856" cy="369332"/>
          </a:xfrm>
          <a:prstGeom prst="rect">
            <a:avLst/>
          </a:prstGeom>
        </p:spPr>
        <p:txBody>
          <a:bodyPr wrap="square">
            <a:spAutoFit/>
          </a:bodyPr>
          <a:lstStyle/>
          <a:p>
            <a:r>
              <a:rPr lang="en-US" dirty="0"/>
              <a:t>Observational result, dynamo model was not yet considered</a:t>
            </a:r>
          </a:p>
        </p:txBody>
      </p:sp>
      <p:sp>
        <p:nvSpPr>
          <p:cNvPr id="7" name="Rectangle 6">
            <a:extLst>
              <a:ext uri="{FF2B5EF4-FFF2-40B4-BE49-F238E27FC236}">
                <a16:creationId xmlns:a16="http://schemas.microsoft.com/office/drawing/2014/main" id="{8FAA8619-22DE-7F45-A522-929576125D6B}"/>
              </a:ext>
            </a:extLst>
          </p:cNvPr>
          <p:cNvSpPr/>
          <p:nvPr/>
        </p:nvSpPr>
        <p:spPr>
          <a:xfrm>
            <a:off x="3046191" y="6232771"/>
            <a:ext cx="7849336" cy="523220"/>
          </a:xfrm>
          <a:prstGeom prst="rect">
            <a:avLst/>
          </a:prstGeom>
        </p:spPr>
        <p:txBody>
          <a:bodyPr wrap="square">
            <a:spAutoFit/>
          </a:bodyPr>
          <a:lstStyle/>
          <a:p>
            <a:r>
              <a:rPr lang="en-US" sz="2800" dirty="0">
                <a:solidFill>
                  <a:srgbClr val="0000FF"/>
                </a:solidFill>
                <a:hlinkClick r:id="rId4">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4">
                  <a:extLst>
                    <a:ext uri="{A12FA001-AC4F-418D-AE19-62706E023703}">
                      <ahyp:hlinkClr xmlns:ahyp="http://schemas.microsoft.com/office/drawing/2018/hyperlinkcolor" val="tx"/>
                    </a:ext>
                  </a:extLst>
                </a:hlinkClick>
              </a:rPr>
              <a:t>/</a:t>
            </a:r>
            <a:r>
              <a:rPr lang="en-US" dirty="0">
                <a:solidFill>
                  <a:schemeClr val="accent1"/>
                </a:solidFill>
              </a:rPr>
              <a:t> </a:t>
            </a:r>
            <a:r>
              <a:rPr lang="en-US" sz="2000" dirty="0">
                <a:solidFill>
                  <a:schemeClr val="accent1"/>
                </a:solidFill>
              </a:rPr>
              <a:t>- my webpage</a:t>
            </a:r>
            <a:r>
              <a:rPr lang="en-US" sz="2000" dirty="0">
                <a:solidFill>
                  <a:srgbClr val="0000FF"/>
                </a:solidFill>
              </a:rPr>
              <a:t> </a:t>
            </a:r>
            <a:endParaRPr lang="en-US" sz="2000" dirty="0"/>
          </a:p>
        </p:txBody>
      </p:sp>
    </p:spTree>
    <p:extLst>
      <p:ext uri="{BB962C8B-B14F-4D97-AF65-F5344CB8AC3E}">
        <p14:creationId xmlns:p14="http://schemas.microsoft.com/office/powerpoint/2010/main" val="3777599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1524000" y="1"/>
            <a:ext cx="8458200" cy="694407"/>
          </a:xfrm>
        </p:spPr>
        <p:txBody>
          <a:bodyPr/>
          <a:lstStyle/>
          <a:p>
            <a:pPr algn="ctr"/>
            <a:r>
              <a:rPr lang="en-GB" dirty="0">
                <a:solidFill>
                  <a:srgbClr val="C00000"/>
                </a:solidFill>
                <a:latin typeface="Arial Black" charset="0"/>
                <a:ea typeface="ＭＳ Ｐゴシック" charset="0"/>
                <a:cs typeface="ＭＳ Ｐゴシック" charset="0"/>
              </a:rPr>
              <a:t>  Conclusions</a:t>
            </a:r>
          </a:p>
        </p:txBody>
      </p:sp>
      <p:sp>
        <p:nvSpPr>
          <p:cNvPr id="122883" name="Content Placeholder 2"/>
          <p:cNvSpPr>
            <a:spLocks noGrp="1"/>
          </p:cNvSpPr>
          <p:nvPr>
            <p:ph idx="1"/>
          </p:nvPr>
        </p:nvSpPr>
        <p:spPr>
          <a:xfrm>
            <a:off x="0" y="1519707"/>
            <a:ext cx="12006326" cy="5207737"/>
          </a:xfrm>
        </p:spPr>
        <p:txBody>
          <a:bodyPr/>
          <a:lstStyle/>
          <a:p>
            <a:pPr eaLnBrk="1" hangingPunct="1">
              <a:lnSpc>
                <a:spcPct val="90000"/>
              </a:lnSpc>
            </a:pPr>
            <a:r>
              <a:rPr lang="en-GB" sz="2000" b="1" dirty="0">
                <a:latin typeface="Arial" charset="0"/>
                <a:ea typeface="ＭＳ Ｐゴシック" charset="0"/>
                <a:cs typeface="ＭＳ Ｐゴシック" charset="0"/>
              </a:rPr>
              <a:t>Spectral analysis shows that solar activity in the past 320 years defined by averaged sunspot number (SSN) and by modulus summary curve (MSC) of two largest eigen vectors have the same period of 10.7 years </a:t>
            </a:r>
          </a:p>
          <a:p>
            <a:pPr eaLnBrk="1" hangingPunct="1">
              <a:lnSpc>
                <a:spcPct val="90000"/>
              </a:lnSpc>
            </a:pPr>
            <a:r>
              <a:rPr lang="en-GB" sz="2000" b="1" dirty="0">
                <a:latin typeface="Arial" charset="0"/>
                <a:ea typeface="ＭＳ Ｐゴシック" charset="0"/>
                <a:cs typeface="ＭＳ Ｐゴシック" charset="0"/>
              </a:rPr>
              <a:t>The summary curve of eigen vectors reveals the periods of 21.5 years (magnetic solar cycle) and 344 years (grand solar cycle) – double dynamo action</a:t>
            </a:r>
          </a:p>
          <a:p>
            <a:r>
              <a:rPr lang="en-US" sz="2000" dirty="0">
                <a:solidFill>
                  <a:srgbClr val="C00000"/>
                </a:solidFill>
              </a:rPr>
              <a:t>The Earth had many Hallstatt’s cycles of two-millennial TSI variations as recorded from the isotopes C14 and Be10 in the terrestrial biomass</a:t>
            </a:r>
          </a:p>
          <a:p>
            <a:r>
              <a:rPr lang="en-GB" sz="2000" b="1" dirty="0">
                <a:solidFill>
                  <a:srgbClr val="0000FF"/>
                </a:solidFill>
                <a:latin typeface="Arial" charset="0"/>
                <a:ea typeface="ＭＳ Ｐゴシック" charset="0"/>
                <a:cs typeface="ＭＳ Ｐゴシック" charset="0"/>
              </a:rPr>
              <a:t>Spectral analysis of the TSI</a:t>
            </a:r>
            <a:r>
              <a:rPr lang="en-US" sz="2000" dirty="0">
                <a:solidFill>
                  <a:srgbClr val="C00000"/>
                </a:solidFill>
              </a:rPr>
              <a:t> variations </a:t>
            </a:r>
            <a:r>
              <a:rPr lang="en-GB" sz="2000" b="1" dirty="0">
                <a:solidFill>
                  <a:srgbClr val="0000FF"/>
                </a:solidFill>
                <a:latin typeface="Arial" charset="0"/>
                <a:ea typeface="ＭＳ Ｐゴシック" charset="0"/>
                <a:cs typeface="ＭＳ Ｐゴシック" charset="0"/>
              </a:rPr>
              <a:t>reveals the periods of 350 years (Fourier) and 2243 -2300 years (</a:t>
            </a:r>
            <a:r>
              <a:rPr lang="en-GB" sz="2000" b="1" dirty="0" err="1">
                <a:solidFill>
                  <a:srgbClr val="0000FF"/>
                </a:solidFill>
                <a:latin typeface="Arial" charset="0"/>
                <a:ea typeface="ＭＳ Ｐゴシック" charset="0"/>
                <a:cs typeface="ＭＳ Ｐゴシック" charset="0"/>
              </a:rPr>
              <a:t>wavelet+Fourier</a:t>
            </a:r>
            <a:r>
              <a:rPr lang="en-GB" sz="2000" b="1" dirty="0">
                <a:solidFill>
                  <a:srgbClr val="0000FF"/>
                </a:solidFill>
                <a:latin typeface="Arial" charset="0"/>
                <a:ea typeface="ＭＳ Ｐゴシック" charset="0"/>
                <a:cs typeface="ＭＳ Ｐゴシック" charset="0"/>
              </a:rPr>
              <a:t>)</a:t>
            </a:r>
          </a:p>
          <a:p>
            <a:pPr eaLnBrk="1" hangingPunct="1">
              <a:lnSpc>
                <a:spcPct val="90000"/>
              </a:lnSpc>
            </a:pPr>
            <a:r>
              <a:rPr lang="en-GB" sz="2000" b="1" dirty="0">
                <a:solidFill>
                  <a:srgbClr val="0000FF"/>
                </a:solidFill>
                <a:latin typeface="Arial" charset="0"/>
                <a:ea typeface="ＭＳ Ｐゴシック" charset="0"/>
                <a:cs typeface="ＭＳ Ｐゴシック" charset="0"/>
              </a:rPr>
              <a:t>The baseline of summary curve of SBMF detects weak variations with a period of </a:t>
            </a:r>
            <a:r>
              <a:rPr lang="en-GB" sz="2000" b="1" dirty="0">
                <a:solidFill>
                  <a:srgbClr val="C00000"/>
                </a:solidFill>
                <a:latin typeface="Arial" charset="0"/>
                <a:ea typeface="ＭＳ Ｐゴシック" charset="0"/>
                <a:cs typeface="ＭＳ Ｐゴシック" charset="0"/>
              </a:rPr>
              <a:t>~2100-2200 years – Hallstatt’s cycle </a:t>
            </a:r>
            <a:endParaRPr lang="en-US" sz="2000" dirty="0">
              <a:solidFill>
                <a:srgbClr val="C00000"/>
              </a:solidFill>
            </a:endParaRPr>
          </a:p>
          <a:p>
            <a:pPr eaLnBrk="1" hangingPunct="1">
              <a:lnSpc>
                <a:spcPct val="90000"/>
              </a:lnSpc>
            </a:pPr>
            <a:r>
              <a:rPr lang="en-GB" sz="2000" b="1" dirty="0">
                <a:solidFill>
                  <a:srgbClr val="0000FF"/>
                </a:solidFill>
                <a:latin typeface="Arial" charset="0"/>
                <a:ea typeface="ＭＳ Ｐゴシック" charset="0"/>
                <a:cs typeface="ＭＳ Ｐゴシック" charset="0"/>
              </a:rPr>
              <a:t>MF baseline variations are closely linked to the solar inertial motion (SIM) about the barycentre of the solar system as ephemeris of S-E distances shown</a:t>
            </a:r>
            <a:endParaRPr lang="en-GB" sz="2000" b="1" dirty="0">
              <a:solidFill>
                <a:srgbClr val="A521FF"/>
              </a:solidFill>
              <a:latin typeface="Arial" charset="0"/>
              <a:ea typeface="ＭＳ Ｐゴシック" charset="0"/>
              <a:cs typeface="ＭＳ Ｐゴシック" charset="0"/>
            </a:endParaRPr>
          </a:p>
          <a:p>
            <a:r>
              <a:rPr lang="en-US" sz="2000" dirty="0">
                <a:solidFill>
                  <a:srgbClr val="222EF4"/>
                </a:solidFill>
              </a:rPr>
              <a:t>Owing to change of S-E distances TSI from 1600 to 2500 increases by 20-25 W/m</a:t>
            </a:r>
            <a:r>
              <a:rPr lang="en-US" sz="2000" baseline="30000" dirty="0">
                <a:solidFill>
                  <a:srgbClr val="222EF4"/>
                </a:solidFill>
              </a:rPr>
              <a:t>2 </a:t>
            </a:r>
            <a:r>
              <a:rPr lang="en-US" sz="2000" dirty="0">
                <a:solidFill>
                  <a:srgbClr val="222EF4"/>
                </a:solidFill>
              </a:rPr>
              <a:t>per year (10-12 W/m</a:t>
            </a:r>
            <a:r>
              <a:rPr lang="en-US" sz="2000" baseline="30000" dirty="0">
                <a:solidFill>
                  <a:srgbClr val="222EF4"/>
                </a:solidFill>
              </a:rPr>
              <a:t>2 </a:t>
            </a:r>
            <a:r>
              <a:rPr lang="en-US" sz="2000" dirty="0">
                <a:solidFill>
                  <a:srgbClr val="222EF4"/>
                </a:solidFill>
              </a:rPr>
              <a:t>per hemisphere)</a:t>
            </a:r>
          </a:p>
          <a:p>
            <a:r>
              <a:rPr lang="en-US" sz="2000" dirty="0">
                <a:solidFill>
                  <a:srgbClr val="222EF4"/>
                </a:solidFill>
              </a:rPr>
              <a:t>Increase of TSI with a decrease of S-E distances leads to the increase of T by 1.5C by 2100, and by further 2.5-3.0 C by 2500.</a:t>
            </a:r>
          </a:p>
          <a:p>
            <a:r>
              <a:rPr lang="en-US" sz="2000" dirty="0">
                <a:solidFill>
                  <a:srgbClr val="222EF4"/>
                </a:solidFill>
              </a:rPr>
              <a:t>Similar increases of terrestrial temperature were recorded at first centuries of AD during Roman empire</a:t>
            </a:r>
          </a:p>
          <a:p>
            <a:endParaRPr lang="en-US" sz="2400" dirty="0">
              <a:solidFill>
                <a:srgbClr val="222EF4"/>
              </a:solidFill>
            </a:endParaRPr>
          </a:p>
          <a:p>
            <a:endParaRPr lang="en-GB"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64985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p:cNvSpPr>
            <a:spLocks noGrp="1" noChangeArrowheads="1"/>
          </p:cNvSpPr>
          <p:nvPr>
            <p:ph type="ctrTitle"/>
          </p:nvPr>
        </p:nvSpPr>
        <p:spPr>
          <a:xfrm>
            <a:off x="2351584" y="5661249"/>
            <a:ext cx="7772400" cy="1470025"/>
          </a:xfrm>
        </p:spPr>
        <p:txBody>
          <a:bodyPr/>
          <a:lstStyle/>
          <a:p>
            <a:pPr eaLnBrk="1" hangingPunct="1"/>
            <a:r>
              <a:rPr lang="en-GB" dirty="0">
                <a:latin typeface="Arial" charset="0"/>
              </a:rPr>
              <a:t> </a:t>
            </a:r>
          </a:p>
        </p:txBody>
      </p:sp>
      <p:pic>
        <p:nvPicPr>
          <p:cNvPr id="70658" name="Picture 7" descr="sun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1"/>
            <a:ext cx="6553200" cy="540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43B4E2B5-D929-C645-B5B6-1DF4C5CFB384}"/>
              </a:ext>
            </a:extLst>
          </p:cNvPr>
          <p:cNvSpPr/>
          <p:nvPr/>
        </p:nvSpPr>
        <p:spPr>
          <a:xfrm>
            <a:off x="3657602" y="5936734"/>
            <a:ext cx="4828566" cy="584775"/>
          </a:xfrm>
          <a:prstGeom prst="rect">
            <a:avLst/>
          </a:prstGeom>
        </p:spPr>
        <p:txBody>
          <a:bodyPr wrap="none">
            <a:spAutoFit/>
          </a:bodyPr>
          <a:lstStyle/>
          <a:p>
            <a:r>
              <a:rPr lang="en-US" sz="3200" dirty="0">
                <a:solidFill>
                  <a:srgbClr val="0000FF"/>
                </a:solidFill>
              </a:rPr>
              <a:t>Thanks for your attention!</a:t>
            </a:r>
            <a:endParaRPr lang="en-US" sz="3200" dirty="0"/>
          </a:p>
        </p:txBody>
      </p:sp>
    </p:spTree>
    <p:extLst>
      <p:ext uri="{BB962C8B-B14F-4D97-AF65-F5344CB8AC3E}">
        <p14:creationId xmlns:p14="http://schemas.microsoft.com/office/powerpoint/2010/main" val="326750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Fitting the PCs to measured in cycle 24 and prediction to 25-26</a:t>
            </a:r>
          </a:p>
        </p:txBody>
      </p:sp>
      <p:sp>
        <p:nvSpPr>
          <p:cNvPr id="4" name="Footer Placeholder 3"/>
          <p:cNvSpPr>
            <a:spLocks noGrp="1"/>
          </p:cNvSpPr>
          <p:nvPr>
            <p:ph type="ftr" sz="quarter" idx="11"/>
          </p:nvPr>
        </p:nvSpPr>
        <p:spPr/>
        <p:txBody>
          <a:bodyPr/>
          <a:lstStyle/>
          <a:p>
            <a:r>
              <a:rPr lang="en-US" dirty="0"/>
              <a:t> </a:t>
            </a:r>
            <a:endParaRPr lang="en-GB" dirty="0"/>
          </a:p>
        </p:txBody>
      </p:sp>
      <p:pic>
        <p:nvPicPr>
          <p:cNvPr id="5" name="Content Placeholder 4" descr="Fig1.eps"/>
          <p:cNvPicPr>
            <a:picLocks noGrp="1" noChangeAspect="1"/>
          </p:cNvPicPr>
          <p:nvPr>
            <p:ph idx="1"/>
          </p:nvPr>
        </p:nvPicPr>
        <p:blipFill>
          <a:blip r:embed="rId2">
            <a:extLst>
              <a:ext uri="{28A0092B-C50C-407E-A947-70E740481C1C}">
                <a14:useLocalDpi xmlns:a14="http://schemas.microsoft.com/office/drawing/2010/main" val="0"/>
              </a:ext>
            </a:extLst>
          </a:blip>
          <a:srcRect l="3185" r="3185"/>
          <a:stretch>
            <a:fillRect/>
          </a:stretch>
        </p:blipFill>
        <p:spPr>
          <a:xfrm>
            <a:off x="237744" y="803186"/>
            <a:ext cx="11411711" cy="5248622"/>
          </a:xfrm>
          <a:prstGeom prst="rect">
            <a:avLst/>
          </a:prstGeom>
        </p:spPr>
      </p:pic>
      <p:sp>
        <p:nvSpPr>
          <p:cNvPr id="3" name="Rectangle 2"/>
          <p:cNvSpPr/>
          <p:nvPr/>
        </p:nvSpPr>
        <p:spPr>
          <a:xfrm>
            <a:off x="2055167" y="5990252"/>
            <a:ext cx="7776864" cy="646331"/>
          </a:xfrm>
          <a:prstGeom prst="rect">
            <a:avLst/>
          </a:prstGeom>
        </p:spPr>
        <p:txBody>
          <a:bodyPr wrap="square">
            <a:spAutoFit/>
          </a:bodyPr>
          <a:lstStyle/>
          <a:p>
            <a:r>
              <a:rPr lang="en-US" dirty="0"/>
              <a:t>Zharkova et al, 2015 </a:t>
            </a:r>
            <a:r>
              <a:rPr lang="en-US" dirty="0">
                <a:hlinkClick r:id="rId3"/>
              </a:rPr>
              <a:t>https://www.nature.com/articles/srep15689</a:t>
            </a:r>
            <a:r>
              <a:rPr lang="en-US" dirty="0"/>
              <a:t>  </a:t>
            </a:r>
            <a:br>
              <a:rPr lang="en-US" dirty="0"/>
            </a:br>
            <a:endParaRPr lang="en-US" dirty="0"/>
          </a:p>
        </p:txBody>
      </p:sp>
      <p:sp>
        <p:nvSpPr>
          <p:cNvPr id="7" name="Rectangle 6">
            <a:extLst>
              <a:ext uri="{FF2B5EF4-FFF2-40B4-BE49-F238E27FC236}">
                <a16:creationId xmlns:a16="http://schemas.microsoft.com/office/drawing/2014/main" id="{D24752CE-9B10-A649-AE85-1D4B46197981}"/>
              </a:ext>
            </a:extLst>
          </p:cNvPr>
          <p:cNvSpPr/>
          <p:nvPr/>
        </p:nvSpPr>
        <p:spPr>
          <a:xfrm>
            <a:off x="2753462" y="218411"/>
            <a:ext cx="7859844" cy="584775"/>
          </a:xfrm>
          <a:prstGeom prst="rect">
            <a:avLst/>
          </a:prstGeom>
        </p:spPr>
        <p:txBody>
          <a:bodyPr wrap="none">
            <a:spAutoFit/>
          </a:bodyPr>
          <a:lstStyle/>
          <a:p>
            <a:r>
              <a:rPr lang="en-US" sz="3200" dirty="0">
                <a:solidFill>
                  <a:srgbClr val="C00000"/>
                </a:solidFill>
              </a:rPr>
              <a:t>Eigen vectors come in pairs, here are PCs</a:t>
            </a:r>
          </a:p>
        </p:txBody>
      </p:sp>
    </p:spTree>
    <p:extLst>
      <p:ext uri="{BB962C8B-B14F-4D97-AF65-F5344CB8AC3E}">
        <p14:creationId xmlns:p14="http://schemas.microsoft.com/office/powerpoint/2010/main" val="36068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160" y="496888"/>
            <a:ext cx="8640960" cy="1143000"/>
          </a:xfrm>
        </p:spPr>
        <p:txBody>
          <a:bodyPr/>
          <a:lstStyle/>
          <a:p>
            <a:pPr algn="ctr"/>
            <a:r>
              <a:rPr lang="en-US" dirty="0"/>
              <a:t>S       </a:t>
            </a:r>
            <a:r>
              <a:rPr lang="en-US" dirty="0">
                <a:solidFill>
                  <a:srgbClr val="FF0000"/>
                </a:solidFill>
              </a:rPr>
              <a:t>Summary curve of 2 PCs</a:t>
            </a:r>
            <a:r>
              <a:rPr lang="en-US" dirty="0"/>
              <a:t> v</a:t>
            </a:r>
            <a:br>
              <a:rPr lang="en-US" dirty="0"/>
            </a:br>
            <a:r>
              <a:rPr lang="en-US" sz="2400" dirty="0"/>
              <a:t>(Zharkova et al, 2015)</a:t>
            </a:r>
          </a:p>
        </p:txBody>
      </p:sp>
      <p:pic>
        <p:nvPicPr>
          <p:cNvPr id="5" name="Picture 4" descr="Fig2.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7600" y="1772816"/>
            <a:ext cx="9550400" cy="4492680"/>
          </a:xfrm>
          <a:prstGeom prst="rect">
            <a:avLst/>
          </a:prstGeom>
        </p:spPr>
      </p:pic>
      <p:sp>
        <p:nvSpPr>
          <p:cNvPr id="7" name="Footer Placeholder 3"/>
          <p:cNvSpPr txBox="1">
            <a:spLocks/>
          </p:cNvSpPr>
          <p:nvPr/>
        </p:nvSpPr>
        <p:spPr bwMode="auto">
          <a:xfrm>
            <a:off x="4655840" y="638132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r>
              <a:rPr lang="en-US" dirty="0"/>
              <a:t> </a:t>
            </a:r>
            <a:endParaRPr lang="en-GB" dirty="0"/>
          </a:p>
        </p:txBody>
      </p:sp>
    </p:spTree>
    <p:extLst>
      <p:ext uri="{BB962C8B-B14F-4D97-AF65-F5344CB8AC3E}">
        <p14:creationId xmlns:p14="http://schemas.microsoft.com/office/powerpoint/2010/main" val="1138664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749300"/>
            <a:ext cx="10532364" cy="798488"/>
          </a:xfrm>
        </p:spPr>
        <p:txBody>
          <a:bodyPr>
            <a:normAutofit fontScale="90000"/>
          </a:bodyPr>
          <a:lstStyle/>
          <a:p>
            <a:pPr algn="ctr"/>
            <a:r>
              <a:rPr lang="en-US" dirty="0">
                <a:solidFill>
                  <a:srgbClr val="C00000"/>
                </a:solidFill>
              </a:rPr>
              <a:t>Modulus summary curve</a:t>
            </a:r>
            <a:r>
              <a:rPr lang="en-US" dirty="0">
                <a:solidFill>
                  <a:srgbClr val="FF0000"/>
                </a:solidFill>
              </a:rPr>
              <a:t> </a:t>
            </a:r>
            <a:br>
              <a:rPr lang="en-US" dirty="0">
                <a:solidFill>
                  <a:srgbClr val="FF0000"/>
                </a:solidFill>
              </a:rPr>
            </a:br>
            <a:r>
              <a:rPr lang="en-US" sz="2700" dirty="0">
                <a:solidFill>
                  <a:srgbClr val="FF0000"/>
                </a:solidFill>
              </a:rPr>
              <a:t>  </a:t>
            </a:r>
            <a:r>
              <a:rPr lang="en-US" sz="2700" dirty="0">
                <a:solidFill>
                  <a:srgbClr val="222EF4"/>
                </a:solidFill>
              </a:rPr>
              <a:t>Zharkova et al, 2015, </a:t>
            </a:r>
            <a:r>
              <a:rPr lang="en-US" sz="2700" dirty="0" err="1">
                <a:solidFill>
                  <a:srgbClr val="222EF4"/>
                </a:solidFill>
              </a:rPr>
              <a:t>SciRep</a:t>
            </a:r>
            <a:r>
              <a:rPr lang="en-US" sz="2700" dirty="0">
                <a:solidFill>
                  <a:srgbClr val="222EF4"/>
                </a:solidFill>
              </a:rPr>
              <a:t>; 2020, Temp., Zharkova et al, 2022</a:t>
            </a:r>
            <a:r>
              <a:rPr lang="en-US" sz="3100" dirty="0">
                <a:solidFill>
                  <a:srgbClr val="222EF4"/>
                </a:solidFill>
              </a:rPr>
              <a:t>, </a:t>
            </a:r>
            <a:r>
              <a:rPr lang="en-US" sz="2700" dirty="0">
                <a:solidFill>
                  <a:srgbClr val="222EF4"/>
                </a:solidFill>
              </a:rPr>
              <a:t>MNRAS </a:t>
            </a:r>
            <a:r>
              <a:rPr lang="en-US" dirty="0"/>
              <a:t>s </a:t>
            </a:r>
            <a:r>
              <a:rPr lang="en-US" dirty="0" err="1"/>
              <a:t>sunsdata</a:t>
            </a:r>
            <a:br>
              <a:rPr lang="en-US" dirty="0"/>
            </a:br>
            <a:r>
              <a:rPr lang="en-US" sz="2400" dirty="0"/>
              <a:t>(Shepherd et al, 2014 ; Zharkova et al, 2015)</a:t>
            </a:r>
          </a:p>
        </p:txBody>
      </p:sp>
      <p:sp>
        <p:nvSpPr>
          <p:cNvPr id="7" name="Footer Placeholder 3"/>
          <p:cNvSpPr txBox="1">
            <a:spLocks/>
          </p:cNvSpPr>
          <p:nvPr/>
        </p:nvSpPr>
        <p:spPr bwMode="auto">
          <a:xfrm>
            <a:off x="4655840" y="638132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r>
              <a:rPr lang="en-US" dirty="0"/>
              <a:t> </a:t>
            </a:r>
            <a:endParaRPr lang="en-GB" dirty="0"/>
          </a:p>
        </p:txBody>
      </p:sp>
      <p:pic>
        <p:nvPicPr>
          <p:cNvPr id="10" name="Picture 9" descr="ssn_pc_flux.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26" y="1547788"/>
            <a:ext cx="5035624" cy="2432304"/>
          </a:xfrm>
          <a:prstGeom prst="rect">
            <a:avLst/>
          </a:prstGeom>
        </p:spPr>
      </p:pic>
      <p:pic>
        <p:nvPicPr>
          <p:cNvPr id="6" name="Picture 5">
            <a:extLst>
              <a:ext uri="{FF2B5EF4-FFF2-40B4-BE49-F238E27FC236}">
                <a16:creationId xmlns:a16="http://schemas.microsoft.com/office/drawing/2014/main" id="{6DF0D0AF-CABA-C24A-AFED-C70CA8D430B5}"/>
              </a:ext>
            </a:extLst>
          </p:cNvPr>
          <p:cNvPicPr/>
          <p:nvPr/>
        </p:nvPicPr>
        <p:blipFill>
          <a:blip r:embed="rId3">
            <a:extLst>
              <a:ext uri="{28A0092B-C50C-407E-A947-70E740481C1C}">
                <a14:useLocalDpi xmlns:a14="http://schemas.microsoft.com/office/drawing/2010/main" val="0"/>
              </a:ext>
            </a:extLst>
          </a:blip>
          <a:stretch>
            <a:fillRect/>
          </a:stretch>
        </p:blipFill>
        <p:spPr>
          <a:xfrm>
            <a:off x="952500" y="3748448"/>
            <a:ext cx="9232900" cy="2893652"/>
          </a:xfrm>
          <a:prstGeom prst="rect">
            <a:avLst/>
          </a:prstGeom>
        </p:spPr>
      </p:pic>
      <p:sp>
        <p:nvSpPr>
          <p:cNvPr id="3" name="TextBox 2">
            <a:extLst>
              <a:ext uri="{FF2B5EF4-FFF2-40B4-BE49-F238E27FC236}">
                <a16:creationId xmlns:a16="http://schemas.microsoft.com/office/drawing/2014/main" id="{64CBF757-72D8-9440-AFF2-F9C868459A10}"/>
              </a:ext>
            </a:extLst>
          </p:cNvPr>
          <p:cNvSpPr txBox="1"/>
          <p:nvPr/>
        </p:nvSpPr>
        <p:spPr>
          <a:xfrm>
            <a:off x="1536700" y="6034791"/>
            <a:ext cx="1219200" cy="338554"/>
          </a:xfrm>
          <a:prstGeom prst="rect">
            <a:avLst/>
          </a:prstGeom>
          <a:noFill/>
        </p:spPr>
        <p:txBody>
          <a:bodyPr wrap="square" rtlCol="0">
            <a:spAutoFit/>
          </a:bodyPr>
          <a:lstStyle/>
          <a:p>
            <a:r>
              <a:rPr lang="en-US" sz="1600" dirty="0">
                <a:solidFill>
                  <a:srgbClr val="222EF4"/>
                </a:solidFill>
              </a:rPr>
              <a:t>Cycle 21</a:t>
            </a:r>
          </a:p>
        </p:txBody>
      </p:sp>
      <p:sp>
        <p:nvSpPr>
          <p:cNvPr id="9" name="TextBox 8">
            <a:extLst>
              <a:ext uri="{FF2B5EF4-FFF2-40B4-BE49-F238E27FC236}">
                <a16:creationId xmlns:a16="http://schemas.microsoft.com/office/drawing/2014/main" id="{996406D4-97D5-2046-82DD-D8E158313BE4}"/>
              </a:ext>
            </a:extLst>
          </p:cNvPr>
          <p:cNvSpPr txBox="1"/>
          <p:nvPr/>
        </p:nvSpPr>
        <p:spPr>
          <a:xfrm>
            <a:off x="1244600" y="3409894"/>
            <a:ext cx="1219200" cy="338554"/>
          </a:xfrm>
          <a:prstGeom prst="rect">
            <a:avLst/>
          </a:prstGeom>
          <a:noFill/>
        </p:spPr>
        <p:txBody>
          <a:bodyPr wrap="square" rtlCol="0">
            <a:spAutoFit/>
          </a:bodyPr>
          <a:lstStyle/>
          <a:p>
            <a:r>
              <a:rPr lang="en-US" sz="1600" dirty="0">
                <a:solidFill>
                  <a:srgbClr val="222EF4"/>
                </a:solidFill>
              </a:rPr>
              <a:t>Cycle 21</a:t>
            </a:r>
          </a:p>
        </p:txBody>
      </p:sp>
      <p:sp>
        <p:nvSpPr>
          <p:cNvPr id="11" name="TextBox 10">
            <a:extLst>
              <a:ext uri="{FF2B5EF4-FFF2-40B4-BE49-F238E27FC236}">
                <a16:creationId xmlns:a16="http://schemas.microsoft.com/office/drawing/2014/main" id="{8DB3BF58-DBAF-5942-AB55-4DF07CBA8A12}"/>
              </a:ext>
            </a:extLst>
          </p:cNvPr>
          <p:cNvSpPr txBox="1"/>
          <p:nvPr/>
        </p:nvSpPr>
        <p:spPr>
          <a:xfrm>
            <a:off x="2755900" y="6042774"/>
            <a:ext cx="1219200" cy="338554"/>
          </a:xfrm>
          <a:prstGeom prst="rect">
            <a:avLst/>
          </a:prstGeom>
          <a:noFill/>
        </p:spPr>
        <p:txBody>
          <a:bodyPr wrap="square" rtlCol="0">
            <a:spAutoFit/>
          </a:bodyPr>
          <a:lstStyle/>
          <a:p>
            <a:r>
              <a:rPr lang="en-US" sz="1600" dirty="0">
                <a:solidFill>
                  <a:srgbClr val="222EF4"/>
                </a:solidFill>
              </a:rPr>
              <a:t>Cycle 22</a:t>
            </a:r>
          </a:p>
        </p:txBody>
      </p:sp>
      <p:sp>
        <p:nvSpPr>
          <p:cNvPr id="12" name="TextBox 11">
            <a:extLst>
              <a:ext uri="{FF2B5EF4-FFF2-40B4-BE49-F238E27FC236}">
                <a16:creationId xmlns:a16="http://schemas.microsoft.com/office/drawing/2014/main" id="{E7BFD419-5394-A947-B503-2FA63A36FB17}"/>
              </a:ext>
            </a:extLst>
          </p:cNvPr>
          <p:cNvSpPr txBox="1"/>
          <p:nvPr/>
        </p:nvSpPr>
        <p:spPr>
          <a:xfrm>
            <a:off x="2797175" y="3382743"/>
            <a:ext cx="1219200" cy="338554"/>
          </a:xfrm>
          <a:prstGeom prst="rect">
            <a:avLst/>
          </a:prstGeom>
          <a:noFill/>
        </p:spPr>
        <p:txBody>
          <a:bodyPr wrap="square" rtlCol="0">
            <a:spAutoFit/>
          </a:bodyPr>
          <a:lstStyle/>
          <a:p>
            <a:r>
              <a:rPr lang="en-US" sz="1600" dirty="0">
                <a:solidFill>
                  <a:srgbClr val="222EF4"/>
                </a:solidFill>
              </a:rPr>
              <a:t>Cycle 22</a:t>
            </a:r>
          </a:p>
        </p:txBody>
      </p:sp>
      <p:sp>
        <p:nvSpPr>
          <p:cNvPr id="13" name="TextBox 12">
            <a:extLst>
              <a:ext uri="{FF2B5EF4-FFF2-40B4-BE49-F238E27FC236}">
                <a16:creationId xmlns:a16="http://schemas.microsoft.com/office/drawing/2014/main" id="{30B5CFC6-34A3-D048-B7F8-C9B9EFCA6650}"/>
              </a:ext>
            </a:extLst>
          </p:cNvPr>
          <p:cNvSpPr txBox="1"/>
          <p:nvPr/>
        </p:nvSpPr>
        <p:spPr>
          <a:xfrm>
            <a:off x="4091248" y="6011475"/>
            <a:ext cx="1219200" cy="338554"/>
          </a:xfrm>
          <a:prstGeom prst="rect">
            <a:avLst/>
          </a:prstGeom>
          <a:noFill/>
        </p:spPr>
        <p:txBody>
          <a:bodyPr wrap="square" rtlCol="0">
            <a:spAutoFit/>
          </a:bodyPr>
          <a:lstStyle/>
          <a:p>
            <a:r>
              <a:rPr lang="en-US" sz="1600" dirty="0">
                <a:solidFill>
                  <a:srgbClr val="222EF4"/>
                </a:solidFill>
              </a:rPr>
              <a:t>Cycle 23</a:t>
            </a:r>
          </a:p>
        </p:txBody>
      </p:sp>
      <p:sp>
        <p:nvSpPr>
          <p:cNvPr id="14" name="TextBox 13">
            <a:extLst>
              <a:ext uri="{FF2B5EF4-FFF2-40B4-BE49-F238E27FC236}">
                <a16:creationId xmlns:a16="http://schemas.microsoft.com/office/drawing/2014/main" id="{05B2193F-0904-3046-9FF2-3FAD3FA4EE11}"/>
              </a:ext>
            </a:extLst>
          </p:cNvPr>
          <p:cNvSpPr txBox="1"/>
          <p:nvPr/>
        </p:nvSpPr>
        <p:spPr>
          <a:xfrm>
            <a:off x="4349750" y="3370564"/>
            <a:ext cx="1219200" cy="338554"/>
          </a:xfrm>
          <a:prstGeom prst="rect">
            <a:avLst/>
          </a:prstGeom>
          <a:noFill/>
        </p:spPr>
        <p:txBody>
          <a:bodyPr wrap="square" rtlCol="0">
            <a:spAutoFit/>
          </a:bodyPr>
          <a:lstStyle/>
          <a:p>
            <a:r>
              <a:rPr lang="en-US" sz="1600" dirty="0">
                <a:solidFill>
                  <a:srgbClr val="222EF4"/>
                </a:solidFill>
              </a:rPr>
              <a:t>Cycle 23</a:t>
            </a:r>
          </a:p>
        </p:txBody>
      </p:sp>
      <p:sp>
        <p:nvSpPr>
          <p:cNvPr id="15" name="TextBox 14">
            <a:extLst>
              <a:ext uri="{FF2B5EF4-FFF2-40B4-BE49-F238E27FC236}">
                <a16:creationId xmlns:a16="http://schemas.microsoft.com/office/drawing/2014/main" id="{FB915838-4CE0-9741-8E10-42B36EB97453}"/>
              </a:ext>
            </a:extLst>
          </p:cNvPr>
          <p:cNvSpPr txBox="1"/>
          <p:nvPr/>
        </p:nvSpPr>
        <p:spPr>
          <a:xfrm>
            <a:off x="5494040" y="6020051"/>
            <a:ext cx="1219200" cy="338554"/>
          </a:xfrm>
          <a:prstGeom prst="rect">
            <a:avLst/>
          </a:prstGeom>
          <a:noFill/>
        </p:spPr>
        <p:txBody>
          <a:bodyPr wrap="square" rtlCol="0">
            <a:spAutoFit/>
          </a:bodyPr>
          <a:lstStyle/>
          <a:p>
            <a:r>
              <a:rPr lang="en-US" sz="1600" dirty="0">
                <a:solidFill>
                  <a:srgbClr val="222EF4"/>
                </a:solidFill>
              </a:rPr>
              <a:t>Cycle 24</a:t>
            </a:r>
          </a:p>
        </p:txBody>
      </p:sp>
      <p:sp>
        <p:nvSpPr>
          <p:cNvPr id="16" name="TextBox 15">
            <a:extLst>
              <a:ext uri="{FF2B5EF4-FFF2-40B4-BE49-F238E27FC236}">
                <a16:creationId xmlns:a16="http://schemas.microsoft.com/office/drawing/2014/main" id="{AF58C8B8-E7F8-7044-9B44-77D43CE7A2B8}"/>
              </a:ext>
            </a:extLst>
          </p:cNvPr>
          <p:cNvSpPr txBox="1"/>
          <p:nvPr/>
        </p:nvSpPr>
        <p:spPr>
          <a:xfrm>
            <a:off x="6569894" y="6034791"/>
            <a:ext cx="1033164" cy="338554"/>
          </a:xfrm>
          <a:prstGeom prst="rect">
            <a:avLst/>
          </a:prstGeom>
          <a:noFill/>
        </p:spPr>
        <p:txBody>
          <a:bodyPr wrap="square" rtlCol="0">
            <a:spAutoFit/>
          </a:bodyPr>
          <a:lstStyle/>
          <a:p>
            <a:r>
              <a:rPr lang="en-US" sz="1600" dirty="0">
                <a:solidFill>
                  <a:srgbClr val="222EF4"/>
                </a:solidFill>
              </a:rPr>
              <a:t>Cycle 25</a:t>
            </a:r>
          </a:p>
        </p:txBody>
      </p:sp>
      <p:sp>
        <p:nvSpPr>
          <p:cNvPr id="17" name="TextBox 16">
            <a:extLst>
              <a:ext uri="{FF2B5EF4-FFF2-40B4-BE49-F238E27FC236}">
                <a16:creationId xmlns:a16="http://schemas.microsoft.com/office/drawing/2014/main" id="{ED882742-A7FD-2146-99BB-DFC598F38B63}"/>
              </a:ext>
            </a:extLst>
          </p:cNvPr>
          <p:cNvSpPr txBox="1"/>
          <p:nvPr/>
        </p:nvSpPr>
        <p:spPr>
          <a:xfrm>
            <a:off x="7905242" y="6054003"/>
            <a:ext cx="1219200" cy="338554"/>
          </a:xfrm>
          <a:prstGeom prst="rect">
            <a:avLst/>
          </a:prstGeom>
          <a:noFill/>
        </p:spPr>
        <p:txBody>
          <a:bodyPr wrap="square" rtlCol="0">
            <a:spAutoFit/>
          </a:bodyPr>
          <a:lstStyle/>
          <a:p>
            <a:r>
              <a:rPr lang="en-US" sz="1600" dirty="0">
                <a:solidFill>
                  <a:srgbClr val="222EF4"/>
                </a:solidFill>
              </a:rPr>
              <a:t>Cycle 26</a:t>
            </a:r>
          </a:p>
        </p:txBody>
      </p:sp>
      <p:pic>
        <p:nvPicPr>
          <p:cNvPr id="5" name="Picture 4">
            <a:extLst>
              <a:ext uri="{FF2B5EF4-FFF2-40B4-BE49-F238E27FC236}">
                <a16:creationId xmlns:a16="http://schemas.microsoft.com/office/drawing/2014/main" id="{624BF871-E050-924C-AB91-3FF17B59A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084" y="1148544"/>
            <a:ext cx="6183210" cy="4024800"/>
          </a:xfrm>
          <a:prstGeom prst="rect">
            <a:avLst/>
          </a:prstGeom>
        </p:spPr>
      </p:pic>
      <p:sp>
        <p:nvSpPr>
          <p:cNvPr id="4" name="Rectangle 3">
            <a:extLst>
              <a:ext uri="{FF2B5EF4-FFF2-40B4-BE49-F238E27FC236}">
                <a16:creationId xmlns:a16="http://schemas.microsoft.com/office/drawing/2014/main" id="{001AAAD7-E607-2845-801C-9209F5FFA417}"/>
              </a:ext>
            </a:extLst>
          </p:cNvPr>
          <p:cNvSpPr/>
          <p:nvPr/>
        </p:nvSpPr>
        <p:spPr>
          <a:xfrm>
            <a:off x="8673338" y="4934245"/>
            <a:ext cx="6096000" cy="1200329"/>
          </a:xfrm>
          <a:prstGeom prst="rect">
            <a:avLst/>
          </a:prstGeom>
        </p:spPr>
        <p:txBody>
          <a:bodyPr>
            <a:spAutoFit/>
          </a:bodyPr>
          <a:lstStyle/>
          <a:p>
            <a:r>
              <a:rPr lang="en-US" dirty="0">
                <a:solidFill>
                  <a:srgbClr val="222EF4"/>
                </a:solidFill>
              </a:rPr>
              <a:t> </a:t>
            </a:r>
            <a:r>
              <a:rPr lang="en-US" dirty="0">
                <a:solidFill>
                  <a:srgbClr val="FF0000"/>
                </a:solidFill>
              </a:rPr>
              <a:t>Confirmed by</a:t>
            </a:r>
          </a:p>
          <a:p>
            <a:r>
              <a:rPr lang="en-US" dirty="0" err="1">
                <a:solidFill>
                  <a:srgbClr val="222EF4"/>
                </a:solidFill>
              </a:rPr>
              <a:t>Katiashvili</a:t>
            </a:r>
            <a:r>
              <a:rPr lang="en-US" dirty="0">
                <a:solidFill>
                  <a:srgbClr val="222EF4"/>
                </a:solidFill>
              </a:rPr>
              <a:t>, 2020, </a:t>
            </a:r>
            <a:r>
              <a:rPr lang="en-US" dirty="0" err="1">
                <a:solidFill>
                  <a:srgbClr val="222EF4"/>
                </a:solidFill>
              </a:rPr>
              <a:t>ApJ</a:t>
            </a:r>
            <a:r>
              <a:rPr lang="en-US" dirty="0">
                <a:solidFill>
                  <a:srgbClr val="222EF4"/>
                </a:solidFill>
              </a:rPr>
              <a:t>;</a:t>
            </a:r>
            <a:br>
              <a:rPr lang="en-US" dirty="0">
                <a:solidFill>
                  <a:srgbClr val="222EF4"/>
                </a:solidFill>
              </a:rPr>
            </a:br>
            <a:r>
              <a:rPr lang="en-US" dirty="0" err="1">
                <a:solidFill>
                  <a:srgbClr val="222EF4"/>
                </a:solidFill>
              </a:rPr>
              <a:t>Obridko</a:t>
            </a:r>
            <a:r>
              <a:rPr lang="en-US" dirty="0">
                <a:solidFill>
                  <a:srgbClr val="222EF4"/>
                </a:solidFill>
              </a:rPr>
              <a:t> et al, 2021, MNRAS</a:t>
            </a:r>
          </a:p>
          <a:p>
            <a:r>
              <a:rPr lang="en-US" dirty="0">
                <a:solidFill>
                  <a:srgbClr val="222EF4"/>
                </a:solidFill>
              </a:rPr>
              <a:t>Velasco-Herrera et al, 2021</a:t>
            </a:r>
            <a:endParaRPr lang="en-US" dirty="0"/>
          </a:p>
        </p:txBody>
      </p:sp>
    </p:spTree>
    <p:extLst>
      <p:ext uri="{BB962C8B-B14F-4D97-AF65-F5344CB8AC3E}">
        <p14:creationId xmlns:p14="http://schemas.microsoft.com/office/powerpoint/2010/main" val="387093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678AEF6-B5EC-4CF7-41D6-5063E26A4E9F}"/>
              </a:ext>
            </a:extLst>
          </p:cNvPr>
          <p:cNvSpPr>
            <a:spLocks noGrp="1" noChangeArrowheads="1"/>
          </p:cNvSpPr>
          <p:nvPr>
            <p:ph type="title"/>
          </p:nvPr>
        </p:nvSpPr>
        <p:spPr/>
        <p:txBody>
          <a:bodyPr/>
          <a:lstStyle/>
          <a:p>
            <a:pPr eaLnBrk="1" hangingPunct="1"/>
            <a:r>
              <a:rPr lang="en-US" altLang="en-US"/>
              <a:t>Interference</a:t>
            </a:r>
          </a:p>
        </p:txBody>
      </p:sp>
      <p:sp>
        <p:nvSpPr>
          <p:cNvPr id="36867" name="Rectangle 7">
            <a:extLst>
              <a:ext uri="{FF2B5EF4-FFF2-40B4-BE49-F238E27FC236}">
                <a16:creationId xmlns:a16="http://schemas.microsoft.com/office/drawing/2014/main" id="{ADAF9C9D-28C9-8584-8ED3-5F637D6E98CC}"/>
              </a:ext>
            </a:extLst>
          </p:cNvPr>
          <p:cNvSpPr>
            <a:spLocks noGrp="1" noChangeArrowheads="1"/>
          </p:cNvSpPr>
          <p:nvPr>
            <p:ph idx="1"/>
          </p:nvPr>
        </p:nvSpPr>
        <p:spPr>
          <a:xfrm>
            <a:off x="202496" y="1640367"/>
            <a:ext cx="11100873" cy="5441568"/>
          </a:xfrm>
        </p:spPr>
        <p:txBody>
          <a:bodyPr/>
          <a:lstStyle/>
          <a:p>
            <a:pPr eaLnBrk="1" hangingPunct="1"/>
            <a:r>
              <a:rPr lang="en-US" altLang="en-US" u="sng" dirty="0"/>
              <a:t>y</a:t>
            </a:r>
            <a:r>
              <a:rPr lang="en-US" altLang="en-US" u="sng" baseline="-25000" dirty="0"/>
              <a:t>1</a:t>
            </a:r>
            <a:r>
              <a:rPr lang="en-US" altLang="en-US" u="sng" dirty="0"/>
              <a:t>(</a:t>
            </a:r>
            <a:r>
              <a:rPr lang="en-US" altLang="en-US" u="sng" dirty="0" err="1"/>
              <a:t>x,t</a:t>
            </a:r>
            <a:r>
              <a:rPr lang="en-US" altLang="en-US" u="sng" dirty="0"/>
              <a:t>)=</a:t>
            </a:r>
            <a:r>
              <a:rPr lang="en-US" altLang="en-US" u="sng" dirty="0" err="1"/>
              <a:t>Acos</a:t>
            </a:r>
            <a:r>
              <a:rPr lang="en-US" altLang="en-US" u="sng" dirty="0"/>
              <a:t>(</a:t>
            </a:r>
            <a:r>
              <a:rPr lang="en-US" altLang="en-US" u="sng" dirty="0" err="1"/>
              <a:t>kx</a:t>
            </a:r>
            <a:r>
              <a:rPr lang="en-US" altLang="en-US" u="sng" dirty="0"/>
              <a:t>-</a:t>
            </a:r>
            <a:r>
              <a:rPr lang="el-GR" altLang="en-US" u="sng" dirty="0">
                <a:latin typeface="Arial" panose="020B0604020202020204" pitchFamily="34" charset="0"/>
                <a:cs typeface="Arial" panose="020B0604020202020204" pitchFamily="34" charset="0"/>
              </a:rPr>
              <a:t>ω</a:t>
            </a:r>
            <a:r>
              <a:rPr lang="en-GB" altLang="en-US" u="sng" dirty="0">
                <a:latin typeface="Arial" panose="020B0604020202020204" pitchFamily="34" charset="0"/>
                <a:cs typeface="Arial" panose="020B0604020202020204" pitchFamily="34" charset="0"/>
              </a:rPr>
              <a:t>t) (top wave), </a:t>
            </a:r>
          </a:p>
          <a:p>
            <a:pPr eaLnBrk="1" hangingPunct="1"/>
            <a:r>
              <a:rPr lang="en-GB" altLang="en-US" u="sng" dirty="0">
                <a:latin typeface="Arial" panose="020B0604020202020204" pitchFamily="34" charset="0"/>
                <a:cs typeface="Arial" panose="020B0604020202020204" pitchFamily="34" charset="0"/>
              </a:rPr>
              <a:t> </a:t>
            </a:r>
            <a:r>
              <a:rPr lang="en-US" altLang="en-US" u="sng" dirty="0"/>
              <a:t>y</a:t>
            </a:r>
            <a:r>
              <a:rPr lang="en-US" altLang="en-US" u="sng" baseline="-25000" dirty="0"/>
              <a:t>2</a:t>
            </a:r>
            <a:r>
              <a:rPr lang="en-US" altLang="en-US" u="sng" dirty="0"/>
              <a:t>(</a:t>
            </a:r>
            <a:r>
              <a:rPr lang="en-US" altLang="en-US" u="sng" dirty="0" err="1"/>
              <a:t>x,t</a:t>
            </a:r>
            <a:r>
              <a:rPr lang="en-US" altLang="en-US" u="sng" dirty="0"/>
              <a:t>)=</a:t>
            </a:r>
            <a:r>
              <a:rPr lang="en-US" altLang="en-US" u="sng" dirty="0" err="1"/>
              <a:t>Acos</a:t>
            </a:r>
            <a:r>
              <a:rPr lang="en-US" altLang="en-US" u="sng" dirty="0"/>
              <a:t>(</a:t>
            </a:r>
            <a:r>
              <a:rPr lang="en-US" altLang="en-US" u="sng" dirty="0" err="1"/>
              <a:t>kx</a:t>
            </a:r>
            <a:r>
              <a:rPr lang="en-US" altLang="en-US" u="sng" dirty="0"/>
              <a:t>-</a:t>
            </a:r>
            <a:r>
              <a:rPr lang="el-GR" altLang="en-US" u="sng" dirty="0">
                <a:latin typeface="Arial" panose="020B0604020202020204" pitchFamily="34" charset="0"/>
                <a:cs typeface="Arial" panose="020B0604020202020204" pitchFamily="34" charset="0"/>
              </a:rPr>
              <a:t>ω</a:t>
            </a:r>
            <a:r>
              <a:rPr lang="en-GB" altLang="en-US" u="sng" dirty="0" err="1">
                <a:latin typeface="Arial" panose="020B0604020202020204" pitchFamily="34" charset="0"/>
                <a:cs typeface="Arial" panose="020B0604020202020204" pitchFamily="34" charset="0"/>
              </a:rPr>
              <a:t>t+D</a:t>
            </a:r>
            <a:r>
              <a:rPr lang="en-GB" altLang="en-US" u="sng" dirty="0">
                <a:latin typeface="Arial" panose="020B0604020202020204" pitchFamily="34" charset="0"/>
                <a:cs typeface="Arial" panose="020B0604020202020204" pitchFamily="34" charset="0"/>
              </a:rPr>
              <a:t>) (middle wave)</a:t>
            </a:r>
          </a:p>
          <a:p>
            <a:pPr marL="0" indent="0" eaLnBrk="1" hangingPunct="1">
              <a:buNone/>
            </a:pPr>
            <a:r>
              <a:rPr lang="en-GB" altLang="en-US" dirty="0">
                <a:solidFill>
                  <a:srgbClr val="222EF4"/>
                </a:solidFill>
                <a:latin typeface="Arial" panose="020B0604020202020204" pitchFamily="34" charset="0"/>
                <a:cs typeface="Arial" panose="020B0604020202020204" pitchFamily="34" charset="0"/>
              </a:rPr>
              <a:t>  y(</a:t>
            </a:r>
            <a:r>
              <a:rPr lang="en-GB" altLang="en-US" dirty="0" err="1">
                <a:solidFill>
                  <a:srgbClr val="222EF4"/>
                </a:solidFill>
                <a:latin typeface="Arial" panose="020B0604020202020204" pitchFamily="34" charset="0"/>
                <a:cs typeface="Arial" panose="020B0604020202020204" pitchFamily="34" charset="0"/>
              </a:rPr>
              <a:t>x,t</a:t>
            </a:r>
            <a:r>
              <a:rPr lang="en-GB" altLang="en-US" dirty="0">
                <a:solidFill>
                  <a:srgbClr val="222EF4"/>
                </a:solidFill>
                <a:latin typeface="Arial" panose="020B0604020202020204" pitchFamily="34" charset="0"/>
                <a:cs typeface="Arial" panose="020B0604020202020204" pitchFamily="34" charset="0"/>
              </a:rPr>
              <a:t>)=</a:t>
            </a:r>
            <a:r>
              <a:rPr lang="en-US" altLang="en-US" u="sng" dirty="0">
                <a:solidFill>
                  <a:srgbClr val="222EF4"/>
                </a:solidFill>
              </a:rPr>
              <a:t>y</a:t>
            </a:r>
            <a:r>
              <a:rPr lang="en-US" altLang="en-US" u="sng" baseline="-25000" dirty="0">
                <a:solidFill>
                  <a:srgbClr val="222EF4"/>
                </a:solidFill>
              </a:rPr>
              <a:t>1</a:t>
            </a:r>
            <a:r>
              <a:rPr lang="en-US" altLang="en-US" u="sng" dirty="0">
                <a:solidFill>
                  <a:srgbClr val="222EF4"/>
                </a:solidFill>
              </a:rPr>
              <a:t>(</a:t>
            </a:r>
            <a:r>
              <a:rPr lang="en-US" altLang="en-US" u="sng" dirty="0" err="1">
                <a:solidFill>
                  <a:srgbClr val="222EF4"/>
                </a:solidFill>
              </a:rPr>
              <a:t>x,t</a:t>
            </a:r>
            <a:r>
              <a:rPr lang="en-US" altLang="en-US" u="sng" dirty="0">
                <a:solidFill>
                  <a:srgbClr val="222EF4"/>
                </a:solidFill>
              </a:rPr>
              <a:t>)+</a:t>
            </a:r>
            <a:r>
              <a:rPr lang="en-GB" altLang="en-US" dirty="0">
                <a:solidFill>
                  <a:srgbClr val="222EF4"/>
                </a:solidFill>
                <a:latin typeface="Arial" panose="020B0604020202020204" pitchFamily="34" charset="0"/>
                <a:cs typeface="Arial" panose="020B0604020202020204" pitchFamily="34" charset="0"/>
              </a:rPr>
              <a:t> </a:t>
            </a:r>
            <a:r>
              <a:rPr lang="en-US" altLang="en-US" u="sng" dirty="0">
                <a:solidFill>
                  <a:srgbClr val="222EF4"/>
                </a:solidFill>
              </a:rPr>
              <a:t>y</a:t>
            </a:r>
            <a:r>
              <a:rPr lang="en-US" altLang="en-US" u="sng" baseline="-25000" dirty="0">
                <a:solidFill>
                  <a:srgbClr val="222EF4"/>
                </a:solidFill>
              </a:rPr>
              <a:t>2</a:t>
            </a:r>
            <a:r>
              <a:rPr lang="en-US" altLang="en-US" u="sng" dirty="0">
                <a:solidFill>
                  <a:srgbClr val="222EF4"/>
                </a:solidFill>
              </a:rPr>
              <a:t>(</a:t>
            </a:r>
            <a:r>
              <a:rPr lang="en-US" altLang="en-US" u="sng" dirty="0" err="1">
                <a:solidFill>
                  <a:srgbClr val="222EF4"/>
                </a:solidFill>
              </a:rPr>
              <a:t>x,t</a:t>
            </a:r>
            <a:r>
              <a:rPr lang="en-US" altLang="en-US" u="sng" dirty="0">
                <a:solidFill>
                  <a:srgbClr val="222EF4"/>
                </a:solidFill>
              </a:rPr>
              <a:t>)</a:t>
            </a:r>
            <a:r>
              <a:rPr lang="en-GB" altLang="en-US" dirty="0">
                <a:solidFill>
                  <a:srgbClr val="222EF4"/>
                </a:solidFill>
                <a:latin typeface="Arial" panose="020B0604020202020204" pitchFamily="34" charset="0"/>
                <a:cs typeface="Arial" panose="020B0604020202020204" pitchFamily="34" charset="0"/>
              </a:rPr>
              <a:t> </a:t>
            </a:r>
          </a:p>
          <a:p>
            <a:pPr marL="0" indent="0" eaLnBrk="1" hangingPunct="1">
              <a:buNone/>
            </a:pPr>
            <a:r>
              <a:rPr lang="en-GB" altLang="en-US" dirty="0">
                <a:solidFill>
                  <a:srgbClr val="222EF4"/>
                </a:solidFill>
                <a:latin typeface="Arial" panose="020B0604020202020204" pitchFamily="34" charset="0"/>
                <a:cs typeface="Arial" panose="020B0604020202020204" pitchFamily="34" charset="0"/>
              </a:rPr>
              <a:t>resulting wave with amplitude B</a:t>
            </a:r>
          </a:p>
          <a:p>
            <a:pPr marL="0" indent="0" eaLnBrk="1" hangingPunct="1">
              <a:buNone/>
            </a:pPr>
            <a:r>
              <a:rPr lang="el-GR" altLang="en-US" sz="2400" u="sng" dirty="0">
                <a:latin typeface="Arial" panose="020B0604020202020204" pitchFamily="34" charset="0"/>
                <a:cs typeface="Arial" panose="020B0604020202020204" pitchFamily="34" charset="0"/>
              </a:rPr>
              <a:t>ω</a:t>
            </a:r>
            <a:r>
              <a:rPr lang="en-GB" altLang="en-US" sz="2400" u="sng" dirty="0">
                <a:latin typeface="Arial" panose="020B0604020202020204" pitchFamily="34" charset="0"/>
                <a:cs typeface="Arial" panose="020B0604020202020204" pitchFamily="34" charset="0"/>
              </a:rPr>
              <a:t> – frequency, k –wave number, </a:t>
            </a:r>
          </a:p>
          <a:p>
            <a:pPr marL="0" indent="0" eaLnBrk="1" hangingPunct="1">
              <a:buNone/>
            </a:pPr>
            <a:r>
              <a:rPr lang="en-GB" altLang="en-US" sz="2400" u="sng" dirty="0">
                <a:latin typeface="Arial" panose="020B0604020202020204" pitchFamily="34" charset="0"/>
                <a:cs typeface="Arial" panose="020B0604020202020204" pitchFamily="34" charset="0"/>
              </a:rPr>
              <a:t>x – wave displacement</a:t>
            </a:r>
            <a:endParaRPr lang="en-GB" altLang="en-US" sz="2400" dirty="0">
              <a:solidFill>
                <a:srgbClr val="222EF4"/>
              </a:solidFill>
              <a:latin typeface="Arial" panose="020B0604020202020204" pitchFamily="34" charset="0"/>
              <a:cs typeface="Arial" panose="020B0604020202020204" pitchFamily="34" charset="0"/>
            </a:endParaRPr>
          </a:p>
          <a:p>
            <a:pPr marL="0" indent="0" eaLnBrk="1" hangingPunct="1">
              <a:buNone/>
            </a:pPr>
            <a:r>
              <a:rPr lang="en-GB" altLang="en-US" sz="2400" dirty="0">
                <a:latin typeface="Arial" panose="020B0604020202020204" pitchFamily="34" charset="0"/>
                <a:cs typeface="Arial" panose="020B0604020202020204" pitchFamily="34" charset="0"/>
              </a:rPr>
              <a:t>D – phase difference</a:t>
            </a:r>
          </a:p>
          <a:p>
            <a:pPr marL="0" indent="0" eaLnBrk="1" hangingPunct="1">
              <a:buNone/>
            </a:pPr>
            <a:r>
              <a:rPr lang="en-GB" altLang="en-US" sz="2400" dirty="0">
                <a:latin typeface="Arial" panose="020B0604020202020204" pitchFamily="34" charset="0"/>
                <a:cs typeface="Arial" panose="020B0604020202020204" pitchFamily="34" charset="0"/>
              </a:rPr>
              <a:t>A  - Amplitude</a:t>
            </a:r>
          </a:p>
          <a:p>
            <a:pPr eaLnBrk="1" hangingPunct="1"/>
            <a:r>
              <a:rPr lang="en-GB" altLang="en-US" dirty="0">
                <a:latin typeface="Arial" panose="020B0604020202020204" pitchFamily="34" charset="0"/>
                <a:cs typeface="Arial" panose="020B0604020202020204" pitchFamily="34" charset="0"/>
              </a:rPr>
              <a:t>D=0 </a:t>
            </a:r>
            <a:r>
              <a:rPr lang="en-GB" altLang="en-US" dirty="0">
                <a:solidFill>
                  <a:srgbClr val="C00000"/>
                </a:solidFill>
                <a:latin typeface="Arial" panose="020B0604020202020204" pitchFamily="34" charset="0"/>
                <a:cs typeface="Arial" panose="020B0604020202020204" pitchFamily="34" charset="0"/>
              </a:rPr>
              <a:t>constructive interference, B=</a:t>
            </a:r>
            <a:r>
              <a:rPr lang="en-GB" altLang="en-US" dirty="0">
                <a:latin typeface="Arial" panose="020B0604020202020204" pitchFamily="34" charset="0"/>
                <a:cs typeface="Arial" panose="020B0604020202020204" pitchFamily="34" charset="0"/>
              </a:rPr>
              <a:t>2A</a:t>
            </a:r>
          </a:p>
          <a:p>
            <a:pPr eaLnBrk="1" hangingPunct="1"/>
            <a:r>
              <a:rPr lang="en-GB" altLang="en-US" dirty="0">
                <a:latin typeface="Arial" panose="020B0604020202020204" pitchFamily="34" charset="0"/>
                <a:cs typeface="Arial" panose="020B0604020202020204" pitchFamily="34" charset="0"/>
              </a:rPr>
              <a:t>D=</a:t>
            </a:r>
            <a:r>
              <a:rPr lang="el-GR" altLang="en-US" dirty="0">
                <a:latin typeface="Verdana" panose="020B0604030504040204" pitchFamily="34" charset="0"/>
              </a:rPr>
              <a:t>π</a:t>
            </a:r>
            <a:r>
              <a:rPr lang="en-GB" altLang="en-US" dirty="0">
                <a:latin typeface="Verdana" panose="020B0604030504040204" pitchFamily="34" charset="0"/>
              </a:rPr>
              <a:t> (180</a:t>
            </a:r>
            <a:r>
              <a:rPr lang="en-GB" altLang="en-US" baseline="30000" dirty="0">
                <a:latin typeface="Verdana" panose="020B0604030504040204" pitchFamily="34" charset="0"/>
              </a:rPr>
              <a:t>o</a:t>
            </a:r>
            <a:r>
              <a:rPr lang="en-GB" altLang="en-US" dirty="0">
                <a:latin typeface="Verdana" panose="020B0604030504040204" pitchFamily="34" charset="0"/>
              </a:rPr>
              <a:t>) –</a:t>
            </a:r>
            <a:r>
              <a:rPr lang="en-GB" altLang="en-US" dirty="0">
                <a:solidFill>
                  <a:srgbClr val="C00000"/>
                </a:solidFill>
                <a:latin typeface="Verdana" panose="020B0604030504040204" pitchFamily="34" charset="0"/>
              </a:rPr>
              <a:t>destructive interference</a:t>
            </a:r>
            <a:r>
              <a:rPr lang="en-GB" altLang="en-US" u="sng" dirty="0">
                <a:latin typeface="Verdana" panose="020B0604030504040204" pitchFamily="34" charset="0"/>
              </a:rPr>
              <a:t>, </a:t>
            </a:r>
            <a:r>
              <a:rPr lang="en-GB" altLang="en-US" dirty="0">
                <a:latin typeface="Verdana" panose="020B0604030504040204" pitchFamily="34" charset="0"/>
              </a:rPr>
              <a:t>B= 0</a:t>
            </a:r>
            <a:endParaRPr lang="en-GB" altLang="en-US" dirty="0">
              <a:latin typeface="Arial" panose="020B0604020202020204" pitchFamily="34" charset="0"/>
              <a:cs typeface="Arial" panose="020B0604020202020204" pitchFamily="34" charset="0"/>
            </a:endParaRPr>
          </a:p>
          <a:p>
            <a:pPr eaLnBrk="1" hangingPunct="1"/>
            <a:endParaRPr lang="en-US" altLang="en-US" u="sng" dirty="0"/>
          </a:p>
        </p:txBody>
      </p:sp>
      <p:pic>
        <p:nvPicPr>
          <p:cNvPr id="36868" name="Picture 4" descr="super2">
            <a:extLst>
              <a:ext uri="{FF2B5EF4-FFF2-40B4-BE49-F238E27FC236}">
                <a16:creationId xmlns:a16="http://schemas.microsoft.com/office/drawing/2014/main" id="{89209BCC-D692-1001-BB43-BD71B62DB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904" y="1118142"/>
            <a:ext cx="5562600" cy="511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CCBC80A-9BE1-6DB1-DFFD-FF7B59373F37}"/>
              </a:ext>
            </a:extLst>
          </p:cNvPr>
          <p:cNvSpPr txBox="1"/>
          <p:nvPr/>
        </p:nvSpPr>
        <p:spPr>
          <a:xfrm>
            <a:off x="1649074" y="298291"/>
            <a:ext cx="8465309" cy="646331"/>
          </a:xfrm>
          <a:prstGeom prst="rect">
            <a:avLst/>
          </a:prstGeom>
          <a:noFill/>
        </p:spPr>
        <p:txBody>
          <a:bodyPr wrap="square">
            <a:spAutoFit/>
          </a:bodyPr>
          <a:lstStyle/>
          <a:p>
            <a:pPr marL="0" indent="0" algn="ctr" eaLnBrk="1" hangingPunct="1">
              <a:buNone/>
            </a:pPr>
            <a:r>
              <a:rPr lang="en-US" altLang="en-US" sz="3600" b="1" dirty="0">
                <a:solidFill>
                  <a:srgbClr val="C00000"/>
                </a:solidFill>
              </a:rPr>
              <a:t>The two  waves interference </a:t>
            </a:r>
          </a:p>
        </p:txBody>
      </p:sp>
    </p:spTree>
    <p:extLst>
      <p:ext uri="{BB962C8B-B14F-4D97-AF65-F5344CB8AC3E}">
        <p14:creationId xmlns:p14="http://schemas.microsoft.com/office/powerpoint/2010/main" val="802849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60648"/>
            <a:ext cx="11356848" cy="1431032"/>
          </a:xfrm>
        </p:spPr>
        <p:txBody>
          <a:bodyPr/>
          <a:lstStyle/>
          <a:p>
            <a:pPr algn="ctr"/>
            <a:r>
              <a:rPr lang="en-US" dirty="0">
                <a:solidFill>
                  <a:srgbClr val="660066"/>
                </a:solidFill>
              </a:rPr>
              <a:t>Predicted solar activity </a:t>
            </a:r>
            <a:r>
              <a:rPr lang="en-US" sz="3200" dirty="0">
                <a:solidFill>
                  <a:srgbClr val="660066"/>
                </a:solidFill>
              </a:rPr>
              <a:t>(Zharkova et al, 2015, SR </a:t>
            </a:r>
            <a:r>
              <a:rPr lang="en-GB" sz="3200" dirty="0">
                <a:hlinkClick r:id="rId2"/>
              </a:rPr>
              <a:t>https://www.nature.com/articles/srep15689</a:t>
            </a:r>
            <a:r>
              <a:rPr lang="en-US" sz="3200" dirty="0">
                <a:solidFill>
                  <a:srgbClr val="660066"/>
                </a:solidFill>
              </a:rPr>
              <a:t>)</a:t>
            </a:r>
            <a:br>
              <a:rPr lang="en-US" dirty="0"/>
            </a:br>
            <a:r>
              <a:rPr lang="en-US" sz="2400" dirty="0"/>
              <a:t>Zharkova et al, 2015, Nature SR</a:t>
            </a:r>
          </a:p>
        </p:txBody>
      </p:sp>
      <p:pic>
        <p:nvPicPr>
          <p:cNvPr id="5" name="Picture 4" descr="Fig3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854200"/>
            <a:ext cx="11017224" cy="3879056"/>
          </a:xfrm>
          <a:prstGeom prst="rect">
            <a:avLst/>
          </a:prstGeom>
        </p:spPr>
      </p:pic>
      <p:sp>
        <p:nvSpPr>
          <p:cNvPr id="6" name="TextBox 5"/>
          <p:cNvSpPr txBox="1"/>
          <p:nvPr/>
        </p:nvSpPr>
        <p:spPr>
          <a:xfrm>
            <a:off x="3198912" y="5572610"/>
            <a:ext cx="5184576" cy="646331"/>
          </a:xfrm>
          <a:prstGeom prst="rect">
            <a:avLst/>
          </a:prstGeom>
          <a:noFill/>
        </p:spPr>
        <p:txBody>
          <a:bodyPr wrap="square" rtlCol="0">
            <a:spAutoFit/>
          </a:bodyPr>
          <a:lstStyle/>
          <a:p>
            <a:r>
              <a:rPr lang="en-US" dirty="0">
                <a:solidFill>
                  <a:srgbClr val="3366FF"/>
                </a:solidFill>
              </a:rPr>
              <a:t>Discovery of </a:t>
            </a:r>
            <a:r>
              <a:rPr lang="en-US" dirty="0"/>
              <a:t>grand solar cycles :</a:t>
            </a:r>
            <a:r>
              <a:rPr lang="en-US" dirty="0">
                <a:solidFill>
                  <a:srgbClr val="C00000"/>
                </a:solidFill>
              </a:rPr>
              <a:t>350-400 years </a:t>
            </a:r>
          </a:p>
          <a:p>
            <a:r>
              <a:rPr lang="en-US" dirty="0">
                <a:solidFill>
                  <a:srgbClr val="0000FF"/>
                </a:solidFill>
              </a:rPr>
              <a:t>In addition to 11 year cycles </a:t>
            </a:r>
          </a:p>
        </p:txBody>
      </p:sp>
      <p:sp>
        <p:nvSpPr>
          <p:cNvPr id="3" name="Rectangle 2"/>
          <p:cNvSpPr/>
          <p:nvPr/>
        </p:nvSpPr>
        <p:spPr>
          <a:xfrm>
            <a:off x="2423592" y="1772816"/>
            <a:ext cx="7704856" cy="369332"/>
          </a:xfrm>
          <a:prstGeom prst="rect">
            <a:avLst/>
          </a:prstGeom>
        </p:spPr>
        <p:txBody>
          <a:bodyPr wrap="square">
            <a:spAutoFit/>
          </a:bodyPr>
          <a:lstStyle/>
          <a:p>
            <a:r>
              <a:rPr lang="en-US" dirty="0"/>
              <a:t>Observational result, dynamo model was not yet considered</a:t>
            </a:r>
          </a:p>
        </p:txBody>
      </p:sp>
      <p:sp>
        <p:nvSpPr>
          <p:cNvPr id="7" name="Rectangle 6">
            <a:extLst>
              <a:ext uri="{FF2B5EF4-FFF2-40B4-BE49-F238E27FC236}">
                <a16:creationId xmlns:a16="http://schemas.microsoft.com/office/drawing/2014/main" id="{8FAA8619-22DE-7F45-A522-929576125D6B}"/>
              </a:ext>
            </a:extLst>
          </p:cNvPr>
          <p:cNvSpPr/>
          <p:nvPr/>
        </p:nvSpPr>
        <p:spPr>
          <a:xfrm>
            <a:off x="3046191" y="6232771"/>
            <a:ext cx="7241085" cy="523220"/>
          </a:xfrm>
          <a:prstGeom prst="rect">
            <a:avLst/>
          </a:prstGeom>
        </p:spPr>
        <p:txBody>
          <a:bodyPr wrap="none">
            <a:spAutoFit/>
          </a:bodyPr>
          <a:lstStyle/>
          <a:p>
            <a:r>
              <a:rPr lang="en-US" sz="2800" dirty="0">
                <a:solidFill>
                  <a:srgbClr val="0000FF"/>
                </a:solidFill>
                <a:hlinkClick r:id="rId4">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4">
                  <a:extLst>
                    <a:ext uri="{A12FA001-AC4F-418D-AE19-62706E023703}">
                      <ahyp:hlinkClr xmlns:ahyp="http://schemas.microsoft.com/office/drawing/2018/hyperlinkcolor" val="tx"/>
                    </a:ext>
                  </a:extLst>
                </a:hlinkClick>
              </a:rPr>
              <a:t>/</a:t>
            </a:r>
            <a:r>
              <a:rPr lang="en-US" dirty="0">
                <a:solidFill>
                  <a:schemeClr val="accent1"/>
                </a:solidFill>
              </a:rPr>
              <a:t> - my webpage</a:t>
            </a:r>
            <a:r>
              <a:rPr lang="en-US" dirty="0">
                <a:solidFill>
                  <a:srgbClr val="0000FF"/>
                </a:solidFill>
              </a:rPr>
              <a:t> </a:t>
            </a:r>
            <a:endParaRPr lang="en-US" dirty="0"/>
          </a:p>
        </p:txBody>
      </p:sp>
    </p:spTree>
    <p:extLst>
      <p:ext uri="{BB962C8B-B14F-4D97-AF65-F5344CB8AC3E}">
        <p14:creationId xmlns:p14="http://schemas.microsoft.com/office/powerpoint/2010/main" val="913800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30031</TotalTime>
  <Words>2625</Words>
  <Application>Microsoft Macintosh PowerPoint</Application>
  <PresentationFormat>Widescreen</PresentationFormat>
  <Paragraphs>287</Paragraphs>
  <Slides>45</Slides>
  <Notes>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45</vt:i4>
      </vt:variant>
    </vt:vector>
  </HeadingPairs>
  <TitlesOfParts>
    <vt:vector size="61" baseType="lpstr">
      <vt:lpstr>Arial</vt:lpstr>
      <vt:lpstr>Arial Black</vt:lpstr>
      <vt:lpstr>Arial Bold</vt:lpstr>
      <vt:lpstr>Arial Narrow</vt:lpstr>
      <vt:lpstr>Calibri</vt:lpstr>
      <vt:lpstr>Cambria</vt:lpstr>
      <vt:lpstr>Cambria Math</vt:lpstr>
      <vt:lpstr>Franklin Gothic Medium</vt:lpstr>
      <vt:lpstr>Helvetica</vt:lpstr>
      <vt:lpstr>StarSymbol</vt:lpstr>
      <vt:lpstr>Symbol</vt:lpstr>
      <vt:lpstr>Times New Roman</vt:lpstr>
      <vt:lpstr>TimesNewRomanPSMT</vt:lpstr>
      <vt:lpstr>Verdana</vt:lpstr>
      <vt:lpstr>Wingdings</vt:lpstr>
      <vt:lpstr>Office Theme</vt:lpstr>
      <vt:lpstr>Periods of solar activity and orbital asymmetry of solar radiation deposition into the terrestrial atmosphere  </vt:lpstr>
      <vt:lpstr>Current solar activity  index</vt:lpstr>
      <vt:lpstr>PowerPoint Presentation</vt:lpstr>
      <vt:lpstr>New proxy for solar activity index SBMF (top) and sunspot MF (bottom)– (Zharkov et al, 2008, Stix 1976)</vt:lpstr>
      <vt:lpstr>Fitting the PCs to measured in cycle 24 and prediction to 25-26</vt:lpstr>
      <vt:lpstr>S       Summary curve of 2 PCs v (Zharkova et al, 2015)</vt:lpstr>
      <vt:lpstr>Modulus summary curve    Zharkova et al, 2015, SciRep; 2020, Temp., Zharkova et al, 2022, MNRAS s sunsdata (Shepherd et al, 2014 ; Zharkova et al, 2015)</vt:lpstr>
      <vt:lpstr>Interference</vt:lpstr>
      <vt:lpstr>Predicted solar activity (Zharkova et al, 2015, SR https://www.nature.com/articles/srep15689) Zharkova et al, 2015, Nature SR</vt:lpstr>
      <vt:lpstr>Double dynamo summary curve for 3000 years (blue) versus the s/s curve by Solanki et al. 2004 (red)</vt:lpstr>
      <vt:lpstr>PowerPoint Presentation</vt:lpstr>
      <vt:lpstr>PowerPoint Presentation</vt:lpstr>
      <vt:lpstr> Summary:  new proxy of solar activity</vt:lpstr>
      <vt:lpstr>PowerPoint Presentation</vt:lpstr>
      <vt:lpstr>PowerPoint Presentation</vt:lpstr>
      <vt:lpstr>PowerPoint Presentation</vt:lpstr>
      <vt:lpstr>PowerPoint Presentation</vt:lpstr>
      <vt:lpstr>PowerPoint Presentation</vt:lpstr>
      <vt:lpstr>PowerPoint Presentation</vt:lpstr>
      <vt:lpstr>    Solar magnetic field (top) and  Mbaseline oscillations (bottom)      (ZharkovlZharkova et., 2019, 2021al, 2018, 2019, 220  ture SR)</vt:lpstr>
      <vt:lpstr>    2000-2100 year oscillations (Zharkova et al, 2019, 2020)  of the MF baseline coincides with that of the solar irradiance (Vierra et al, 2011)</vt:lpstr>
      <vt:lpstr>What are the reasons of solar irradiance oscillations?   Sun, Earth and other planets motion (Milankovich cycles)</vt:lpstr>
      <vt:lpstr>PowerPoint Presentation</vt:lpstr>
      <vt:lpstr>Solar Inertial Motion</vt:lpstr>
      <vt:lpstr>PowerPoint Presentation</vt:lpstr>
      <vt:lpstr>Average S-E distances – pure calculus, Stein, 1977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Annual TSI variations     in M1 (600-1600) and M2 (1700-2600) Zharkova, 2021 https://www.intechopen.com/online-first/millennial-oscillations-of-solar-irradiance-and-magnetic-field-in-600-2600 )</vt:lpstr>
      <vt:lpstr>Variations of the total annual TSI  in M1 (600-1600) and M2 (1600-2600) taken from  the TSI averaged for each month (left) and daily TSI (right)</vt:lpstr>
      <vt:lpstr>Terrestrial temperature</vt:lpstr>
      <vt:lpstr>PowerPoint Presentation</vt:lpstr>
      <vt:lpstr>SIM solar forcing and green house (GH) effects</vt:lpstr>
      <vt:lpstr>PowerPoint Presentation</vt:lpstr>
      <vt:lpstr>Predicted solar activity (Zharkova et al, 2015, SR https://www.nature.com/articles/srep15689) Zharkova et al, 2015, Nature SR</vt:lpstr>
      <vt:lpstr>  Conclusions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夏倩</dc:creator>
  <cp:lastModifiedBy>Valentina Zharkova</cp:lastModifiedBy>
  <cp:revision>379</cp:revision>
  <dcterms:created xsi:type="dcterms:W3CDTF">2020-04-29T16:04:59Z</dcterms:created>
  <dcterms:modified xsi:type="dcterms:W3CDTF">2023-05-31T18:44:27Z</dcterms:modified>
</cp:coreProperties>
</file>