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39"/>
  </p:notesMasterIdLst>
  <p:sldIdLst>
    <p:sldId id="1102" r:id="rId2"/>
    <p:sldId id="877" r:id="rId3"/>
    <p:sldId id="1085" r:id="rId4"/>
    <p:sldId id="1052" r:id="rId5"/>
    <p:sldId id="995" r:id="rId6"/>
    <p:sldId id="359" r:id="rId7"/>
    <p:sldId id="882" r:id="rId8"/>
    <p:sldId id="866" r:id="rId9"/>
    <p:sldId id="892" r:id="rId10"/>
    <p:sldId id="1003" r:id="rId11"/>
    <p:sldId id="1006" r:id="rId12"/>
    <p:sldId id="1020" r:id="rId13"/>
    <p:sldId id="1007" r:id="rId14"/>
    <p:sldId id="4501" r:id="rId15"/>
    <p:sldId id="1008" r:id="rId16"/>
    <p:sldId id="4495" r:id="rId17"/>
    <p:sldId id="1011" r:id="rId18"/>
    <p:sldId id="855" r:id="rId19"/>
    <p:sldId id="290" r:id="rId20"/>
    <p:sldId id="978" r:id="rId21"/>
    <p:sldId id="4500" r:id="rId22"/>
    <p:sldId id="4516" r:id="rId23"/>
    <p:sldId id="4508" r:id="rId24"/>
    <p:sldId id="4517" r:id="rId25"/>
    <p:sldId id="4507" r:id="rId26"/>
    <p:sldId id="4509" r:id="rId27"/>
    <p:sldId id="4522" r:id="rId28"/>
    <p:sldId id="893" r:id="rId29"/>
    <p:sldId id="4483" r:id="rId30"/>
    <p:sldId id="1104" r:id="rId31"/>
    <p:sldId id="1107" r:id="rId32"/>
    <p:sldId id="1110" r:id="rId33"/>
    <p:sldId id="1113" r:id="rId34"/>
    <p:sldId id="4523" r:id="rId35"/>
    <p:sldId id="4524" r:id="rId36"/>
    <p:sldId id="4518" r:id="rId37"/>
    <p:sldId id="1018" r:id="rId38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33" autoAdjust="0"/>
    <p:restoredTop sz="87690"/>
  </p:normalViewPr>
  <p:slideViewPr>
    <p:cSldViewPr snapToGrid="0">
      <p:cViewPr varScale="1">
        <p:scale>
          <a:sx n="99" d="100"/>
          <a:sy n="99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40D16-BACE-C645-8E6C-30CCF90E7EFF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C35B7-136D-EA40-BE23-74822FFB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4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3682F-5688-F946-B439-C2FB6CC1FA32}" type="slidenum">
              <a:rPr 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5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9684066-A7D2-FA1C-BD34-2EDBEC2226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23088B-4965-D94D-9973-4044BB376C09}" type="slidenum">
              <a:rPr lang="en-US" altLang="en-US">
                <a:latin typeface="Times New Roman" panose="02020603050405020304" pitchFamily="18" charset="0"/>
              </a:rPr>
              <a:pPr eaLnBrk="1" hangingPunct="1"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CD79D0D-D76E-056A-EFA0-9B88C4788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111CDF76-4540-08E7-D04A-0A534F66D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Picture 177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179" name="Picture 178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5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5AE8-ACAF-A140-9614-301E8A361E1B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03A1EE-F06F-8C4D-A637-4B5B6194F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C4D58-4BFD-2F41-9B0C-78D4FEB8681F}" type="datetime1">
              <a:rPr lang="en-US"/>
              <a:pPr/>
              <a:t>6/1/23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574DA-A45D-6748-9025-58BE7570BC1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88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03588-4ABA-614D-8819-8C7CA211A8E3}" type="datetime1">
              <a:rPr lang="en-US"/>
              <a:pPr/>
              <a:t>6/1/23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1B316-19D1-044E-815F-543EB9FB80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1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E25F3-9B28-DD4B-85DF-54D3EFB5FDA2}" type="datetime1">
              <a:rPr lang="en-US"/>
              <a:pPr/>
              <a:t>6/1/23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E37DB-1554-3947-8F49-C57A4C84BD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5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7" r:id="rId13"/>
    <p:sldLayoutId id="2147483728" r:id="rId14"/>
    <p:sldLayoutId id="2147483729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publications/" TargetMode="External"/><Relationship Id="rId2" Type="http://schemas.openxmlformats.org/officeDocument/2006/relationships/hyperlink" Target="https://solargsm.com/solar-activity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www.nature.com/articles/srep15689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olargsm.com/solar-activity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meric_Minimum" TargetMode="External"/><Relationship Id="rId7" Type="http://schemas.openxmlformats.org/officeDocument/2006/relationships/hyperlink" Target="https://en.wikipedia.org/wiki/Dalton_Minimu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Maunder_Minimum" TargetMode="External"/><Relationship Id="rId5" Type="http://schemas.openxmlformats.org/officeDocument/2006/relationships/hyperlink" Target="https://en.wikipedia.org/wiki/Sp%C3%B6rer_Minimum" TargetMode="External"/><Relationship Id="rId4" Type="http://schemas.openxmlformats.org/officeDocument/2006/relationships/hyperlink" Target="https://en.wikipedia.org/wiki/Solar_cycle#cite_note-SedimentStudy-1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articles/srep1568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wp-content/uploads/2022/04/zharkova_shepherd_mnras22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olargsm.com/solar-activity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D6C6-1DA2-BC48-BDEB-3B9C93234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30" y="1363959"/>
            <a:ext cx="10242740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Comparison of solar activity indices: sunspots versus eigen vectors</a:t>
            </a:r>
            <a:br>
              <a:rPr lang="en-GB" dirty="0">
                <a:solidFill>
                  <a:srgbClr val="C00000"/>
                </a:solidFill>
              </a:rPr>
            </a:br>
            <a:endParaRPr lang="en-GB" sz="4000" dirty="0">
              <a:solidFill>
                <a:srgbClr val="222EF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A7B16-6AF8-AD46-B100-F916F517BA0E}"/>
              </a:ext>
            </a:extLst>
          </p:cNvPr>
          <p:cNvSpPr/>
          <p:nvPr/>
        </p:nvSpPr>
        <p:spPr>
          <a:xfrm>
            <a:off x="1488439" y="3888379"/>
            <a:ext cx="106701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</a:rPr>
              <a:t>V. Zharkova</a:t>
            </a:r>
            <a:r>
              <a:rPr lang="en-US" sz="2400" baseline="30000" dirty="0">
                <a:solidFill>
                  <a:srgbClr val="C00000"/>
                </a:solidFill>
              </a:rPr>
              <a:t>1,2</a:t>
            </a:r>
            <a:r>
              <a:rPr lang="en-US" sz="2400" dirty="0">
                <a:solidFill>
                  <a:srgbClr val="C00000"/>
                </a:solidFill>
              </a:rPr>
              <a:t>, I.Vasilieva</a:t>
            </a:r>
            <a:r>
              <a:rPr lang="en-US" sz="2400" baseline="30000" dirty="0">
                <a:solidFill>
                  <a:srgbClr val="C00000"/>
                </a:solidFill>
              </a:rPr>
              <a:t>2,3</a:t>
            </a:r>
            <a:r>
              <a:rPr lang="en-US" sz="2400" dirty="0">
                <a:solidFill>
                  <a:srgbClr val="C00000"/>
                </a:solidFill>
              </a:rPr>
              <a:t>, S.Shepherd</a:t>
            </a:r>
            <a:r>
              <a:rPr lang="en-US" sz="2400" baseline="30000" dirty="0">
                <a:solidFill>
                  <a:srgbClr val="C00000"/>
                </a:solidFill>
              </a:rPr>
              <a:t>4</a:t>
            </a:r>
            <a:r>
              <a:rPr lang="en-US" sz="2400" dirty="0">
                <a:solidFill>
                  <a:srgbClr val="C00000"/>
                </a:solidFill>
              </a:rPr>
              <a:t> and E.Popova</a:t>
            </a:r>
            <a:r>
              <a:rPr lang="en-US" sz="2400" baseline="30000" dirty="0">
                <a:solidFill>
                  <a:srgbClr val="C00000"/>
                </a:solidFill>
              </a:rPr>
              <a:t>2,5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1 – MPEE, University of </a:t>
            </a:r>
            <a:r>
              <a:rPr lang="en-US" sz="2000" dirty="0" err="1">
                <a:solidFill>
                  <a:srgbClr val="0070C0"/>
                </a:solidFill>
              </a:rPr>
              <a:t>Northumbria</a:t>
            </a:r>
            <a:r>
              <a:rPr lang="en-US" sz="2000" dirty="0">
                <a:solidFill>
                  <a:srgbClr val="0070C0"/>
                </a:solidFill>
              </a:rPr>
              <a:t>, Newcastle upon Tyne, UK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2 - ZVS Research Enterprise Ltd., London, UK</a:t>
            </a:r>
          </a:p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– Solar Physics Dept., 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Main Astronomical Observatory, Kyiv,  Ukraine</a:t>
            </a:r>
          </a:p>
          <a:p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2" charset="0"/>
              </a:rPr>
              <a:t>4 - 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PRIMAL Research Group, Sorbonne </a:t>
            </a:r>
            <a:r>
              <a:rPr lang="en-GB" sz="20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Universite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, Paris,  France</a:t>
            </a:r>
          </a:p>
          <a:p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5 - Centro de </a:t>
            </a:r>
            <a:r>
              <a:rPr lang="en-GB" sz="20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Investigación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en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Astronomía</a:t>
            </a: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, Universidad Bernardo O’Higgins, Santiago, Chile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FB2431-41AF-8746-9D94-7E8D2DFBCA75}"/>
              </a:ext>
            </a:extLst>
          </p:cNvPr>
          <p:cNvSpPr/>
          <p:nvPr/>
        </p:nvSpPr>
        <p:spPr>
          <a:xfrm>
            <a:off x="3109691" y="3137286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948183-85A4-5D41-8D2F-56A1090C91A2}"/>
              </a:ext>
            </a:extLst>
          </p:cNvPr>
          <p:cNvSpPr/>
          <p:nvPr/>
        </p:nvSpPr>
        <p:spPr>
          <a:xfrm>
            <a:off x="678058" y="6027003"/>
            <a:ext cx="10298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222EF4"/>
                </a:solidFill>
                <a:hlinkClick r:id="rId3"/>
              </a:rPr>
              <a:t>https://academic.oup.com/mnras/article/521/4/6247/7109272?searchresult=1&amp;login=false</a:t>
            </a:r>
          </a:p>
          <a:p>
            <a:r>
              <a:rPr lang="en-GB" sz="2400" dirty="0">
                <a:solidFill>
                  <a:srgbClr val="222EF4"/>
                </a:solidFill>
                <a:hlinkClick r:id="rId3"/>
              </a:rPr>
              <a:t>https://solargsm.com/publications/</a:t>
            </a:r>
            <a:r>
              <a:rPr lang="en-GB" sz="2400" dirty="0">
                <a:solidFill>
                  <a:srgbClr val="222EF4"/>
                </a:solidFill>
              </a:rPr>
              <a:t> </a:t>
            </a:r>
            <a:endParaRPr lang="en-US" sz="2400" dirty="0"/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8FE6CAD4-0746-1447-B842-8E94662210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421" y="90207"/>
            <a:ext cx="2618280" cy="100476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99E4C7-1307-6487-805C-4CDE94549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310896" y="152400"/>
            <a:ext cx="10164169" cy="34926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  SBMF results: </a:t>
            </a:r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Scree plot</a:t>
            </a:r>
            <a:b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Eigenvalues vs variances </a:t>
            </a:r>
            <a:br>
              <a:rPr lang="en-US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(Zharkova et al, 2012)</a:t>
            </a:r>
            <a:br>
              <a:rPr lang="en-US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  <a:t>2 main eigenvalues covering 40% of variance –</a:t>
            </a:r>
            <a:b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  <a:t>        (67% of SDV) - </a:t>
            </a:r>
            <a:br>
              <a:rPr lang="en-US" sz="2400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 Black" charset="0"/>
                <a:ea typeface="ＭＳ Ｐゴシック" charset="0"/>
                <a:cs typeface="ＭＳ Ｐゴシック" charset="0"/>
              </a:rPr>
              <a:t>-  3 pairs (6 eigenvalues) to cover </a:t>
            </a:r>
          </a:p>
        </p:txBody>
      </p:sp>
      <p:pic>
        <p:nvPicPr>
          <p:cNvPr id="101379" name="Picture 8" descr="Fig4_co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7" y="3252184"/>
            <a:ext cx="54864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/>
          <p:cNvSpPr/>
          <p:nvPr/>
        </p:nvSpPr>
        <p:spPr bwMode="auto">
          <a:xfrm>
            <a:off x="3810000" y="1981201"/>
            <a:ext cx="533400" cy="519351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1381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>
                <a:solidFill>
                  <a:schemeClr val="tx1"/>
                </a:solidFill>
              </a:rPr>
              <a:t> </a:t>
            </a:r>
            <a:endParaRPr lang="en-GB" sz="1400" b="0">
              <a:solidFill>
                <a:schemeClr val="tx1"/>
              </a:solidFill>
            </a:endParaRPr>
          </a:p>
        </p:txBody>
      </p:sp>
      <p:cxnSp>
        <p:nvCxnSpPr>
          <p:cNvPr id="101382" name="Straight Arrow Connector 12"/>
          <p:cNvCxnSpPr>
            <a:cxnSpLocks noChangeShapeType="1"/>
          </p:cNvCxnSpPr>
          <p:nvPr/>
        </p:nvCxnSpPr>
        <p:spPr bwMode="auto">
          <a:xfrm flipH="1">
            <a:off x="1716935" y="3498557"/>
            <a:ext cx="1307192" cy="326611"/>
          </a:xfrm>
          <a:prstGeom prst="straightConnector1">
            <a:avLst/>
          </a:prstGeom>
          <a:noFill/>
          <a:ln w="28575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1383" name="Freeform 13"/>
          <p:cNvSpPr>
            <a:spLocks noChangeArrowheads="1"/>
          </p:cNvSpPr>
          <p:nvPr/>
        </p:nvSpPr>
        <p:spPr bwMode="auto">
          <a:xfrm>
            <a:off x="4348163" y="4376738"/>
            <a:ext cx="1262062" cy="369332"/>
          </a:xfrm>
          <a:custGeom>
            <a:avLst/>
            <a:gdLst>
              <a:gd name="T0" fmla="*/ 1107066 w 1262399"/>
              <a:gd name="T1" fmla="*/ 677491 h 975354"/>
              <a:gd name="T2" fmla="*/ 1080066 w 1262399"/>
              <a:gd name="T3" fmla="*/ 718141 h 975354"/>
              <a:gd name="T4" fmla="*/ 999060 w 1262399"/>
              <a:gd name="T5" fmla="*/ 799440 h 975354"/>
              <a:gd name="T6" fmla="*/ 931556 w 1262399"/>
              <a:gd name="T7" fmla="*/ 880738 h 975354"/>
              <a:gd name="T8" fmla="*/ 810050 w 1262399"/>
              <a:gd name="T9" fmla="*/ 975586 h 975354"/>
              <a:gd name="T10" fmla="*/ 621037 w 1262399"/>
              <a:gd name="T11" fmla="*/ 962037 h 975354"/>
              <a:gd name="T12" fmla="*/ 513031 w 1262399"/>
              <a:gd name="T13" fmla="*/ 934938 h 975354"/>
              <a:gd name="T14" fmla="*/ 459027 w 1262399"/>
              <a:gd name="T15" fmla="*/ 921387 h 975354"/>
              <a:gd name="T16" fmla="*/ 162011 w 1262399"/>
              <a:gd name="T17" fmla="*/ 894289 h 975354"/>
              <a:gd name="T18" fmla="*/ 81004 w 1262399"/>
              <a:gd name="T19" fmla="*/ 840090 h 975354"/>
              <a:gd name="T20" fmla="*/ 54005 w 1262399"/>
              <a:gd name="T21" fmla="*/ 799440 h 975354"/>
              <a:gd name="T22" fmla="*/ 27002 w 1262399"/>
              <a:gd name="T23" fmla="*/ 691041 h 975354"/>
              <a:gd name="T24" fmla="*/ 13500 w 1262399"/>
              <a:gd name="T25" fmla="*/ 650392 h 975354"/>
              <a:gd name="T26" fmla="*/ 0 w 1262399"/>
              <a:gd name="T27" fmla="*/ 596192 h 975354"/>
              <a:gd name="T28" fmla="*/ 13500 w 1262399"/>
              <a:gd name="T29" fmla="*/ 311647 h 975354"/>
              <a:gd name="T30" fmla="*/ 27002 w 1262399"/>
              <a:gd name="T31" fmla="*/ 270997 h 975354"/>
              <a:gd name="T32" fmla="*/ 54005 w 1262399"/>
              <a:gd name="T33" fmla="*/ 176149 h 975354"/>
              <a:gd name="T34" fmla="*/ 81004 w 1262399"/>
              <a:gd name="T35" fmla="*/ 135499 h 975354"/>
              <a:gd name="T36" fmla="*/ 175510 w 1262399"/>
              <a:gd name="T37" fmla="*/ 81300 h 975354"/>
              <a:gd name="T38" fmla="*/ 310519 w 1262399"/>
              <a:gd name="T39" fmla="*/ 40650 h 975354"/>
              <a:gd name="T40" fmla="*/ 391522 w 1262399"/>
              <a:gd name="T41" fmla="*/ 0 h 975354"/>
              <a:gd name="T42" fmla="*/ 675042 w 1262399"/>
              <a:gd name="T43" fmla="*/ 13549 h 975354"/>
              <a:gd name="T44" fmla="*/ 715544 w 1262399"/>
              <a:gd name="T45" fmla="*/ 27101 h 975354"/>
              <a:gd name="T46" fmla="*/ 783048 w 1262399"/>
              <a:gd name="T47" fmla="*/ 67748 h 975354"/>
              <a:gd name="T48" fmla="*/ 864052 w 1262399"/>
              <a:gd name="T49" fmla="*/ 121949 h 975354"/>
              <a:gd name="T50" fmla="*/ 972058 w 1262399"/>
              <a:gd name="T51" fmla="*/ 189698 h 975354"/>
              <a:gd name="T52" fmla="*/ 1026062 w 1262399"/>
              <a:gd name="T53" fmla="*/ 216798 h 975354"/>
              <a:gd name="T54" fmla="*/ 1066564 w 1262399"/>
              <a:gd name="T55" fmla="*/ 243897 h 975354"/>
              <a:gd name="T56" fmla="*/ 1147569 w 1262399"/>
              <a:gd name="T57" fmla="*/ 284547 h 975354"/>
              <a:gd name="T58" fmla="*/ 1215073 w 1262399"/>
              <a:gd name="T59" fmla="*/ 365845 h 975354"/>
              <a:gd name="T60" fmla="*/ 1242075 w 1262399"/>
              <a:gd name="T61" fmla="*/ 392945 h 975354"/>
              <a:gd name="T62" fmla="*/ 1242075 w 1262399"/>
              <a:gd name="T63" fmla="*/ 501343 h 975354"/>
              <a:gd name="T64" fmla="*/ 1228575 w 1262399"/>
              <a:gd name="T65" fmla="*/ 541993 h 975354"/>
              <a:gd name="T66" fmla="*/ 1188073 w 1262399"/>
              <a:gd name="T67" fmla="*/ 582643 h 975354"/>
              <a:gd name="T68" fmla="*/ 1120569 w 1262399"/>
              <a:gd name="T69" fmla="*/ 636842 h 975354"/>
              <a:gd name="T70" fmla="*/ 1093567 w 1262399"/>
              <a:gd name="T71" fmla="*/ 691041 h 975354"/>
              <a:gd name="T72" fmla="*/ 1066564 w 1262399"/>
              <a:gd name="T73" fmla="*/ 718141 h 975354"/>
              <a:gd name="T74" fmla="*/ 1107066 w 1262399"/>
              <a:gd name="T75" fmla="*/ 677491 h 9753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262399"/>
              <a:gd name="T115" fmla="*/ 0 h 975354"/>
              <a:gd name="T116" fmla="*/ 1262399 w 1262399"/>
              <a:gd name="T117" fmla="*/ 975354 h 9753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262399" h="975354">
                <a:moveTo>
                  <a:pt x="1107954" y="675499"/>
                </a:moveTo>
                <a:cubicBezTo>
                  <a:pt x="1098946" y="689009"/>
                  <a:pt x="1091719" y="703894"/>
                  <a:pt x="1080931" y="716029"/>
                </a:cubicBezTo>
                <a:cubicBezTo>
                  <a:pt x="1055541" y="744589"/>
                  <a:pt x="999861" y="797089"/>
                  <a:pt x="999861" y="797089"/>
                </a:cubicBezTo>
                <a:cubicBezTo>
                  <a:pt x="951363" y="894075"/>
                  <a:pt x="1001055" y="817043"/>
                  <a:pt x="932303" y="878148"/>
                </a:cubicBezTo>
                <a:cubicBezTo>
                  <a:pt x="822932" y="975354"/>
                  <a:pt x="894281" y="944860"/>
                  <a:pt x="810698" y="972718"/>
                </a:cubicBezTo>
                <a:cubicBezTo>
                  <a:pt x="747644" y="968215"/>
                  <a:pt x="684170" y="967748"/>
                  <a:pt x="621535" y="959208"/>
                </a:cubicBezTo>
                <a:cubicBezTo>
                  <a:pt x="584736" y="954191"/>
                  <a:pt x="549473" y="941195"/>
                  <a:pt x="513442" y="932188"/>
                </a:cubicBezTo>
                <a:cubicBezTo>
                  <a:pt x="495427" y="927685"/>
                  <a:pt x="477889" y="920359"/>
                  <a:pt x="459396" y="918678"/>
                </a:cubicBezTo>
                <a:lnTo>
                  <a:pt x="162140" y="891658"/>
                </a:lnTo>
                <a:cubicBezTo>
                  <a:pt x="135117" y="873645"/>
                  <a:pt x="99086" y="864640"/>
                  <a:pt x="81070" y="837619"/>
                </a:cubicBezTo>
                <a:cubicBezTo>
                  <a:pt x="72062" y="824109"/>
                  <a:pt x="61309" y="811612"/>
                  <a:pt x="54047" y="797089"/>
                </a:cubicBezTo>
                <a:cubicBezTo>
                  <a:pt x="38604" y="766206"/>
                  <a:pt x="34732" y="719843"/>
                  <a:pt x="27023" y="689009"/>
                </a:cubicBezTo>
                <a:cubicBezTo>
                  <a:pt x="23569" y="675193"/>
                  <a:pt x="17425" y="662172"/>
                  <a:pt x="13512" y="648479"/>
                </a:cubicBezTo>
                <a:cubicBezTo>
                  <a:pt x="8410" y="630626"/>
                  <a:pt x="4504" y="612452"/>
                  <a:pt x="0" y="594439"/>
                </a:cubicBezTo>
                <a:cubicBezTo>
                  <a:pt x="4504" y="499869"/>
                  <a:pt x="5649" y="405080"/>
                  <a:pt x="13512" y="310730"/>
                </a:cubicBezTo>
                <a:cubicBezTo>
                  <a:pt x="14695" y="296538"/>
                  <a:pt x="23110" y="283893"/>
                  <a:pt x="27023" y="270200"/>
                </a:cubicBezTo>
                <a:cubicBezTo>
                  <a:pt x="32795" y="249999"/>
                  <a:pt x="43248" y="197225"/>
                  <a:pt x="54047" y="175630"/>
                </a:cubicBezTo>
                <a:cubicBezTo>
                  <a:pt x="61309" y="161107"/>
                  <a:pt x="69588" y="146581"/>
                  <a:pt x="81070" y="135100"/>
                </a:cubicBezTo>
                <a:cubicBezTo>
                  <a:pt x="96750" y="119422"/>
                  <a:pt x="158697" y="87417"/>
                  <a:pt x="175651" y="81060"/>
                </a:cubicBezTo>
                <a:cubicBezTo>
                  <a:pt x="218812" y="64877"/>
                  <a:pt x="271169" y="66926"/>
                  <a:pt x="310768" y="40530"/>
                </a:cubicBezTo>
                <a:cubicBezTo>
                  <a:pt x="363154" y="5611"/>
                  <a:pt x="335898" y="18645"/>
                  <a:pt x="391837" y="0"/>
                </a:cubicBezTo>
                <a:cubicBezTo>
                  <a:pt x="486419" y="4503"/>
                  <a:pt x="581220" y="5647"/>
                  <a:pt x="675582" y="13510"/>
                </a:cubicBezTo>
                <a:cubicBezTo>
                  <a:pt x="689775" y="14693"/>
                  <a:pt x="703378" y="20651"/>
                  <a:pt x="716117" y="27020"/>
                </a:cubicBezTo>
                <a:cubicBezTo>
                  <a:pt x="739606" y="38763"/>
                  <a:pt x="761519" y="53452"/>
                  <a:pt x="783675" y="67550"/>
                </a:cubicBezTo>
                <a:cubicBezTo>
                  <a:pt x="811075" y="84984"/>
                  <a:pt x="835696" y="107067"/>
                  <a:pt x="864745" y="121590"/>
                </a:cubicBezTo>
                <a:cubicBezTo>
                  <a:pt x="1001686" y="190053"/>
                  <a:pt x="832518" y="101450"/>
                  <a:pt x="972838" y="189140"/>
                </a:cubicBezTo>
                <a:cubicBezTo>
                  <a:pt x="989918" y="199814"/>
                  <a:pt x="1009396" y="206168"/>
                  <a:pt x="1026884" y="216160"/>
                </a:cubicBezTo>
                <a:cubicBezTo>
                  <a:pt x="1040983" y="224216"/>
                  <a:pt x="1052895" y="235919"/>
                  <a:pt x="1067419" y="243180"/>
                </a:cubicBezTo>
                <a:cubicBezTo>
                  <a:pt x="1128356" y="273645"/>
                  <a:pt x="1090406" y="235314"/>
                  <a:pt x="1148489" y="283710"/>
                </a:cubicBezTo>
                <a:cubicBezTo>
                  <a:pt x="1206264" y="331850"/>
                  <a:pt x="1173531" y="311632"/>
                  <a:pt x="1216047" y="364769"/>
                </a:cubicBezTo>
                <a:cubicBezTo>
                  <a:pt x="1224005" y="374715"/>
                  <a:pt x="1234063" y="382782"/>
                  <a:pt x="1243071" y="391789"/>
                </a:cubicBezTo>
                <a:cubicBezTo>
                  <a:pt x="1262399" y="449769"/>
                  <a:pt x="1261705" y="425343"/>
                  <a:pt x="1243071" y="499869"/>
                </a:cubicBezTo>
                <a:cubicBezTo>
                  <a:pt x="1239617" y="513685"/>
                  <a:pt x="1237459" y="528550"/>
                  <a:pt x="1229559" y="540399"/>
                </a:cubicBezTo>
                <a:cubicBezTo>
                  <a:pt x="1218959" y="556297"/>
                  <a:pt x="1201257" y="566251"/>
                  <a:pt x="1189024" y="580929"/>
                </a:cubicBezTo>
                <a:cubicBezTo>
                  <a:pt x="1142011" y="637338"/>
                  <a:pt x="1188009" y="612791"/>
                  <a:pt x="1121466" y="634969"/>
                </a:cubicBezTo>
                <a:cubicBezTo>
                  <a:pt x="1112458" y="652982"/>
                  <a:pt x="1105616" y="672252"/>
                  <a:pt x="1094443" y="689009"/>
                </a:cubicBezTo>
                <a:cubicBezTo>
                  <a:pt x="1087376" y="699607"/>
                  <a:pt x="1067419" y="716029"/>
                  <a:pt x="1067419" y="716029"/>
                </a:cubicBezTo>
                <a:lnTo>
                  <a:pt x="1107954" y="67549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101384" name="Straight Arrow Connector 15"/>
          <p:cNvCxnSpPr>
            <a:cxnSpLocks noChangeShapeType="1"/>
          </p:cNvCxnSpPr>
          <p:nvPr/>
        </p:nvCxnSpPr>
        <p:spPr bwMode="auto">
          <a:xfrm flipH="1">
            <a:off x="1919684" y="4258077"/>
            <a:ext cx="3780631" cy="77112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5FC7884-A63C-6E45-AB6E-051E64996B90}"/>
              </a:ext>
            </a:extLst>
          </p:cNvPr>
          <p:cNvSpPr/>
          <p:nvPr/>
        </p:nvSpPr>
        <p:spPr>
          <a:xfrm>
            <a:off x="5610225" y="37831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Quadruple magnetic sources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AEF87-2A0D-064A-82FA-9773D3426614}"/>
              </a:ext>
            </a:extLst>
          </p:cNvPr>
          <p:cNvSpPr/>
          <p:nvPr/>
        </p:nvSpPr>
        <p:spPr>
          <a:xfrm>
            <a:off x="3054096" y="3498557"/>
            <a:ext cx="1457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Dipole  magnetic sources</a:t>
            </a:r>
            <a:endParaRPr lang="en-US" dirty="0"/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9A412F6-478D-C431-47ED-22138BA1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0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PCs to measured in cycle 24 and prediction to 25-26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Content Placeholder 4" descr="Fig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>
            <a:fillRect/>
          </a:stretch>
        </p:blipFill>
        <p:spPr>
          <a:xfrm>
            <a:off x="237744" y="803186"/>
            <a:ext cx="11411711" cy="524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5167" y="59902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(Shepherd et al, 2014, Zharkova et al, 2015)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752CE-9B10-A649-AE85-1D4B46197981}"/>
              </a:ext>
            </a:extLst>
          </p:cNvPr>
          <p:cNvSpPr/>
          <p:nvPr/>
        </p:nvSpPr>
        <p:spPr>
          <a:xfrm>
            <a:off x="1783079" y="215893"/>
            <a:ext cx="7859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Eigen vectors come in pairs, here are PCs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AF0626F-E0E4-DD97-D6B0-CAD73DC4F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764704"/>
            <a:ext cx="86314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Mathematical laws from PCs: </a:t>
            </a:r>
            <a:r>
              <a:rPr lang="en-US" dirty="0">
                <a:solidFill>
                  <a:srgbClr val="0000FF"/>
                </a:solidFill>
              </a:rPr>
              <a:t>Symbolic regression -Hamiltonian approach </a:t>
            </a:r>
            <a:r>
              <a:rPr lang="en-US" sz="2700" dirty="0">
                <a:solidFill>
                  <a:srgbClr val="0000FF"/>
                </a:solidFill>
              </a:rPr>
              <a:t>(Schmidt and Lipton, 2009, Science)</a:t>
            </a:r>
            <a:r>
              <a:rPr lang="en-US" sz="2700" dirty="0"/>
              <a:t>Schmidt </a:t>
            </a:r>
            <a:r>
              <a:rPr lang="en-US" sz="2400" dirty="0"/>
              <a:t>&amp; Lipson, 2009, Science)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808" y="2279770"/>
            <a:ext cx="10625328" cy="4038600"/>
          </a:xfrm>
        </p:spPr>
        <p:txBody>
          <a:bodyPr/>
          <a:lstStyle/>
          <a:p>
            <a:r>
              <a:rPr lang="en-US" sz="3200" dirty="0"/>
              <a:t>Mathematical law for the first principal component: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(t) = Σ</a:t>
            </a:r>
            <a:r>
              <a:rPr lang="en-US" sz="3200" baseline="-25000" dirty="0">
                <a:solidFill>
                  <a:srgbClr val="0000FF"/>
                </a:solidFill>
              </a:rPr>
              <a:t>k=1,..,5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</a:rPr>
              <a:t>k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(B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/>
              <a:t>Mathematical law for the second principal component: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(t) = Σ</a:t>
            </a:r>
            <a:r>
              <a:rPr lang="en-US" sz="3200" baseline="-25000" dirty="0">
                <a:solidFill>
                  <a:srgbClr val="0000FF"/>
                </a:solidFill>
              </a:rPr>
              <a:t>k=1,..,5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</a:rPr>
              <a:t>k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(B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09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160" y="496888"/>
            <a:ext cx="8640960" cy="1143000"/>
          </a:xfrm>
        </p:spPr>
        <p:txBody>
          <a:bodyPr/>
          <a:lstStyle/>
          <a:p>
            <a:pPr algn="ctr"/>
            <a:r>
              <a:rPr lang="en-US" dirty="0"/>
              <a:t>S       </a:t>
            </a:r>
            <a:r>
              <a:rPr lang="en-US" dirty="0">
                <a:solidFill>
                  <a:srgbClr val="FF0000"/>
                </a:solidFill>
              </a:rPr>
              <a:t>Summary curve of 2 PCs</a:t>
            </a:r>
            <a:r>
              <a:rPr lang="en-US" dirty="0"/>
              <a:t> v</a:t>
            </a:r>
            <a:br>
              <a:rPr lang="en-US" dirty="0"/>
            </a:br>
            <a:r>
              <a:rPr lang="en-US" sz="2400" dirty="0"/>
              <a:t>(Zharkova et al, 2015)</a:t>
            </a:r>
          </a:p>
        </p:txBody>
      </p:sp>
      <p:pic>
        <p:nvPicPr>
          <p:cNvPr id="5" name="Picture 4" descr="Fig2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772816"/>
            <a:ext cx="9550400" cy="4492680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4655840" y="638132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64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49300"/>
            <a:ext cx="10532364" cy="7984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Modulus summary curve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  </a:t>
            </a:r>
            <a:r>
              <a:rPr lang="en-US" sz="2700" dirty="0">
                <a:solidFill>
                  <a:srgbClr val="222EF4"/>
                </a:solidFill>
              </a:rPr>
              <a:t>Zharkova et al, 2015, </a:t>
            </a:r>
            <a:r>
              <a:rPr lang="en-US" sz="2700" dirty="0" err="1">
                <a:solidFill>
                  <a:srgbClr val="222EF4"/>
                </a:solidFill>
              </a:rPr>
              <a:t>SciRep</a:t>
            </a:r>
            <a:r>
              <a:rPr lang="en-US" sz="2700" dirty="0">
                <a:solidFill>
                  <a:srgbClr val="222EF4"/>
                </a:solidFill>
              </a:rPr>
              <a:t>; 2020, Temp., Zharkova et al, 2022</a:t>
            </a:r>
            <a:r>
              <a:rPr lang="en-US" sz="3100" dirty="0">
                <a:solidFill>
                  <a:srgbClr val="222EF4"/>
                </a:solidFill>
              </a:rPr>
              <a:t>, </a:t>
            </a:r>
            <a:r>
              <a:rPr lang="en-US" sz="2700" dirty="0">
                <a:solidFill>
                  <a:srgbClr val="222EF4"/>
                </a:solidFill>
              </a:rPr>
              <a:t>MNRAS </a:t>
            </a:r>
            <a:r>
              <a:rPr lang="en-US" dirty="0"/>
              <a:t>s </a:t>
            </a:r>
            <a:r>
              <a:rPr lang="en-US" dirty="0" err="1"/>
              <a:t>sunsdata</a:t>
            </a:r>
            <a:br>
              <a:rPr lang="en-US" dirty="0"/>
            </a:br>
            <a:r>
              <a:rPr lang="en-US" sz="2400" dirty="0"/>
              <a:t>(Shepherd et al, 2014 ; Zharkova et al, 2015)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4655840" y="638132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" name="Picture 9" descr="ssn_pc_flu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" y="1547788"/>
            <a:ext cx="5035624" cy="2432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0D0AF-CABA-C24A-AFED-C70CA8D430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748448"/>
            <a:ext cx="9232900" cy="289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BF757-72D8-9440-AFF2-F9C868459A10}"/>
              </a:ext>
            </a:extLst>
          </p:cNvPr>
          <p:cNvSpPr txBox="1"/>
          <p:nvPr/>
        </p:nvSpPr>
        <p:spPr>
          <a:xfrm>
            <a:off x="1536700" y="603479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406D4-97D5-2046-82DD-D8E158313BE4}"/>
              </a:ext>
            </a:extLst>
          </p:cNvPr>
          <p:cNvSpPr txBox="1"/>
          <p:nvPr/>
        </p:nvSpPr>
        <p:spPr>
          <a:xfrm>
            <a:off x="1244600" y="340989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3BF58-DBAF-5942-AB55-4DF07CBA8A12}"/>
              </a:ext>
            </a:extLst>
          </p:cNvPr>
          <p:cNvSpPr txBox="1"/>
          <p:nvPr/>
        </p:nvSpPr>
        <p:spPr>
          <a:xfrm>
            <a:off x="2755900" y="604277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FD419-5394-A947-B503-2FA63A36FB17}"/>
              </a:ext>
            </a:extLst>
          </p:cNvPr>
          <p:cNvSpPr txBox="1"/>
          <p:nvPr/>
        </p:nvSpPr>
        <p:spPr>
          <a:xfrm>
            <a:off x="2797175" y="338274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5CFC6-34A3-D048-B7F8-C9B9EFCA6650}"/>
              </a:ext>
            </a:extLst>
          </p:cNvPr>
          <p:cNvSpPr txBox="1"/>
          <p:nvPr/>
        </p:nvSpPr>
        <p:spPr>
          <a:xfrm>
            <a:off x="4091248" y="60114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2193F-0904-3046-9FF2-3FAD3FA4EE11}"/>
              </a:ext>
            </a:extLst>
          </p:cNvPr>
          <p:cNvSpPr txBox="1"/>
          <p:nvPr/>
        </p:nvSpPr>
        <p:spPr>
          <a:xfrm>
            <a:off x="4349750" y="337056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15838-4CE0-9741-8E10-42B36EB97453}"/>
              </a:ext>
            </a:extLst>
          </p:cNvPr>
          <p:cNvSpPr txBox="1"/>
          <p:nvPr/>
        </p:nvSpPr>
        <p:spPr>
          <a:xfrm>
            <a:off x="5494040" y="602005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8C8B8-E7F8-7044-9B44-77D43CE7A2B8}"/>
              </a:ext>
            </a:extLst>
          </p:cNvPr>
          <p:cNvSpPr txBox="1"/>
          <p:nvPr/>
        </p:nvSpPr>
        <p:spPr>
          <a:xfrm>
            <a:off x="6569894" y="6034791"/>
            <a:ext cx="1033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82742-A7FD-2146-99BB-DFC598F38B63}"/>
              </a:ext>
            </a:extLst>
          </p:cNvPr>
          <p:cNvSpPr txBox="1"/>
          <p:nvPr/>
        </p:nvSpPr>
        <p:spPr>
          <a:xfrm>
            <a:off x="7905242" y="605400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BF871-E050-924C-AB91-3FF17B59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84" y="1148544"/>
            <a:ext cx="6183210" cy="402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1AAAD7-E607-2845-801C-9209F5FFA417}"/>
              </a:ext>
            </a:extLst>
          </p:cNvPr>
          <p:cNvSpPr/>
          <p:nvPr/>
        </p:nvSpPr>
        <p:spPr>
          <a:xfrm>
            <a:off x="8673338" y="49342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EF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Confirmed by</a:t>
            </a:r>
          </a:p>
          <a:p>
            <a:r>
              <a:rPr lang="en-US" dirty="0" err="1">
                <a:solidFill>
                  <a:srgbClr val="222EF4"/>
                </a:solidFill>
              </a:rPr>
              <a:t>Katiashvili</a:t>
            </a:r>
            <a:r>
              <a:rPr lang="en-US" dirty="0">
                <a:solidFill>
                  <a:srgbClr val="222EF4"/>
                </a:solidFill>
              </a:rPr>
              <a:t>, 2020, </a:t>
            </a:r>
            <a:r>
              <a:rPr lang="en-US" dirty="0" err="1">
                <a:solidFill>
                  <a:srgbClr val="222EF4"/>
                </a:solidFill>
              </a:rPr>
              <a:t>ApJ</a:t>
            </a:r>
            <a:r>
              <a:rPr lang="en-US" dirty="0">
                <a:solidFill>
                  <a:srgbClr val="222EF4"/>
                </a:solidFill>
              </a:rPr>
              <a:t>;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dirty="0" err="1">
                <a:solidFill>
                  <a:srgbClr val="222EF4"/>
                </a:solidFill>
              </a:rPr>
              <a:t>Obridko</a:t>
            </a:r>
            <a:r>
              <a:rPr lang="en-US" dirty="0">
                <a:solidFill>
                  <a:srgbClr val="222EF4"/>
                </a:solidFill>
              </a:rPr>
              <a:t> et al, 2021, MNRAS</a:t>
            </a:r>
          </a:p>
          <a:p>
            <a:r>
              <a:rPr lang="en-US" dirty="0">
                <a:solidFill>
                  <a:srgbClr val="222EF4"/>
                </a:solidFill>
              </a:rPr>
              <a:t>Velasco-Herrera et al,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60648"/>
            <a:ext cx="11356848" cy="143103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Predicted solar activity </a:t>
            </a:r>
            <a:r>
              <a:rPr lang="en-US" sz="3200" dirty="0">
                <a:solidFill>
                  <a:srgbClr val="660066"/>
                </a:solidFill>
              </a:rPr>
              <a:t>(Zharkova et al, 2015, SR </a:t>
            </a:r>
            <a:r>
              <a:rPr lang="en-GB" sz="3200" dirty="0">
                <a:hlinkClick r:id="rId2"/>
              </a:rPr>
              <a:t>https://www.nature.com/articles/srep15689</a:t>
            </a:r>
            <a:r>
              <a:rPr lang="en-US" sz="3200" dirty="0">
                <a:solidFill>
                  <a:srgbClr val="660066"/>
                </a:solidFill>
              </a:rPr>
              <a:t>)</a:t>
            </a:r>
            <a:br>
              <a:rPr lang="en-US" dirty="0"/>
            </a:br>
            <a:r>
              <a:rPr lang="en-US" sz="2400" dirty="0"/>
              <a:t>Zharkova et al, 2015, Nature SR</a:t>
            </a:r>
          </a:p>
        </p:txBody>
      </p:sp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4200"/>
            <a:ext cx="11017224" cy="387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8912" y="557261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Discovery of </a:t>
            </a:r>
            <a:r>
              <a:rPr lang="en-US" dirty="0"/>
              <a:t>grand solar cycles :</a:t>
            </a:r>
            <a:r>
              <a:rPr lang="en-US" dirty="0">
                <a:solidFill>
                  <a:srgbClr val="C00000"/>
                </a:solidFill>
              </a:rPr>
              <a:t>350-400 years </a:t>
            </a:r>
          </a:p>
          <a:p>
            <a:r>
              <a:rPr lang="en-US" dirty="0">
                <a:solidFill>
                  <a:srgbClr val="0000FF"/>
                </a:solidFill>
              </a:rPr>
              <a:t>In addition to 11 year cycles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3592" y="177281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Observational result, dynamo model was not yet considered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3046191" y="6232771"/>
            <a:ext cx="7241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- my webpage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00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0"/>
            <a:ext cx="9959026" cy="122413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Double dynamo summary curve for 3000 years (</a:t>
            </a:r>
            <a:r>
              <a:rPr lang="en-US" sz="3200" dirty="0">
                <a:solidFill>
                  <a:srgbClr val="222EF4"/>
                </a:solidFill>
              </a:rPr>
              <a:t>blue</a:t>
            </a:r>
            <a:r>
              <a:rPr lang="en-US" sz="3200" dirty="0">
                <a:solidFill>
                  <a:srgbClr val="C00000"/>
                </a:solidFill>
              </a:rPr>
              <a:t>) versus the s/s curve by Solanki et al. 2004 (</a:t>
            </a:r>
            <a:r>
              <a:rPr lang="en-US" sz="3200" dirty="0">
                <a:solidFill>
                  <a:srgbClr val="FF0000"/>
                </a:solidFill>
              </a:rPr>
              <a:t>red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vz_3000_years_vs_us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72" y="1966768"/>
            <a:ext cx="8964488" cy="4018002"/>
          </a:xfrm>
          <a:prstGeom prst="rect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</p:pic>
      <p:sp>
        <p:nvSpPr>
          <p:cNvPr id="7" name="Isosceles Triangle 6"/>
          <p:cNvSpPr/>
          <p:nvPr/>
        </p:nvSpPr>
        <p:spPr bwMode="auto">
          <a:xfrm>
            <a:off x="9336360" y="16288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688" y="605816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Periods</a:t>
            </a:r>
            <a:r>
              <a:rPr lang="en-US" dirty="0"/>
              <a:t> – grand cycle: </a:t>
            </a:r>
            <a:r>
              <a:rPr lang="en-US" dirty="0">
                <a:solidFill>
                  <a:srgbClr val="0000FF"/>
                </a:solidFill>
              </a:rPr>
              <a:t>350-400 years and </a:t>
            </a:r>
            <a:r>
              <a:rPr lang="en-US" dirty="0"/>
              <a:t>super-grand cycle :</a:t>
            </a:r>
            <a:r>
              <a:rPr lang="en-US" dirty="0">
                <a:solidFill>
                  <a:srgbClr val="0000FF"/>
                </a:solidFill>
              </a:rPr>
              <a:t>2000-2100 years</a:t>
            </a:r>
          </a:p>
        </p:txBody>
      </p:sp>
      <p:sp>
        <p:nvSpPr>
          <p:cNvPr id="8" name="Donut 7"/>
          <p:cNvSpPr/>
          <p:nvPr/>
        </p:nvSpPr>
        <p:spPr bwMode="auto">
          <a:xfrm>
            <a:off x="7896200" y="4293096"/>
            <a:ext cx="914400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" name="Frame 8"/>
          <p:cNvSpPr/>
          <p:nvPr/>
        </p:nvSpPr>
        <p:spPr bwMode="auto">
          <a:xfrm>
            <a:off x="8040216" y="4077072"/>
            <a:ext cx="1008112" cy="61347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8184232" y="3861048"/>
            <a:ext cx="648072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Block Arc 10"/>
          <p:cNvSpPr/>
          <p:nvPr/>
        </p:nvSpPr>
        <p:spPr bwMode="auto">
          <a:xfrm>
            <a:off x="8112224" y="4221089"/>
            <a:ext cx="720080" cy="917079"/>
          </a:xfrm>
          <a:prstGeom prst="block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1904" y="19943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Sporer minimum in 1400-1600 in C</a:t>
            </a:r>
            <a:r>
              <a:rPr lang="en-US" baseline="30000" dirty="0"/>
              <a:t>14</a:t>
            </a:r>
            <a:r>
              <a:rPr lang="en-US" dirty="0"/>
              <a:t> is caused by s/n Vela Junior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8400256" y="4293096"/>
            <a:ext cx="504056" cy="58668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8112224" y="6381328"/>
            <a:ext cx="916680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8616280" y="620688"/>
            <a:ext cx="864096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F6293-9C8B-AF44-A729-1C8FBD75F12B}"/>
              </a:ext>
            </a:extLst>
          </p:cNvPr>
          <p:cNvSpPr/>
          <p:nvPr/>
        </p:nvSpPr>
        <p:spPr>
          <a:xfrm>
            <a:off x="7536160" y="1067252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Zharkova et al, 2015, 2018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D2C431-AE4A-7C47-824B-232603B2BE71}"/>
              </a:ext>
            </a:extLst>
          </p:cNvPr>
          <p:cNvGraphicFramePr>
            <a:graphicFrameLocks noGrp="1"/>
          </p:cNvGraphicFramePr>
          <p:nvPr/>
        </p:nvGraphicFramePr>
        <p:xfrm>
          <a:off x="1257672" y="-73715"/>
          <a:ext cx="10972800" cy="283464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197807893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21924135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884277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GB" u="none" strike="noStrike" dirty="0">
                          <a:solidFill>
                            <a:srgbClr val="0B0080"/>
                          </a:solidFill>
                          <a:effectLst/>
                          <a:hlinkClick r:id="rId3" tooltip="Homeric Minimum"/>
                        </a:rPr>
                      </a:br>
                      <a:r>
                        <a:rPr lang="en-GB" u="none" strike="noStrike" dirty="0">
                          <a:solidFill>
                            <a:srgbClr val="0B0080"/>
                          </a:solidFill>
                          <a:effectLst/>
                          <a:hlinkClick r:id="rId3" tooltip="Homeric Minimum"/>
                        </a:rPr>
                        <a:t>Homeric minimum</a:t>
                      </a:r>
                      <a:r>
                        <a:rPr lang="en-GB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4"/>
                        </a:rPr>
                        <a:t>[13]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750 BCE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550 BCE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760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Oort minimum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1040 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1080 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628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Medieval maximum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Wolf minimum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1350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98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5" tooltip="Spörer Minimum"/>
                        </a:rPr>
                        <a:t>Spörer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1450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1550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80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6" tooltip="Maunder Minimum"/>
                        </a:rPr>
                        <a:t>Maunder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1645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1715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7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7" tooltip="Dalton Minimum"/>
                        </a:rPr>
                        <a:t>Dalton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1790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1820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2509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08DF168-6AA4-364D-9482-C2EC4DB8BC35}"/>
              </a:ext>
            </a:extLst>
          </p:cNvPr>
          <p:cNvSpPr txBox="1"/>
          <p:nvPr/>
        </p:nvSpPr>
        <p:spPr>
          <a:xfrm rot="16200000">
            <a:off x="8087018" y="307535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Maunder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9A7C98-D360-8241-A9BB-000B2F7467CB}"/>
              </a:ext>
            </a:extLst>
          </p:cNvPr>
          <p:cNvSpPr txBox="1"/>
          <p:nvPr/>
        </p:nvSpPr>
        <p:spPr>
          <a:xfrm rot="16200000">
            <a:off x="7363817" y="3149840"/>
            <a:ext cx="6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Wolf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E3BCF-8CEE-D44E-8208-50EF328DE34E}"/>
              </a:ext>
            </a:extLst>
          </p:cNvPr>
          <p:cNvSpPr txBox="1"/>
          <p:nvPr/>
        </p:nvSpPr>
        <p:spPr>
          <a:xfrm rot="16200000">
            <a:off x="6539803" y="3198653"/>
            <a:ext cx="6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00F4BF-7CA4-6C42-9B70-8486A22B3DC0}"/>
              </a:ext>
            </a:extLst>
          </p:cNvPr>
          <p:cNvSpPr txBox="1"/>
          <p:nvPr/>
        </p:nvSpPr>
        <p:spPr>
          <a:xfrm rot="16200000">
            <a:off x="1526138" y="3234332"/>
            <a:ext cx="118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Homeric</a:t>
            </a:r>
          </a:p>
        </p:txBody>
      </p:sp>
    </p:spTree>
    <p:extLst>
      <p:ext uri="{BB962C8B-B14F-4D97-AF65-F5344CB8AC3E}">
        <p14:creationId xmlns:p14="http://schemas.microsoft.com/office/powerpoint/2010/main" val="6452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1265858"/>
            <a:ext cx="1152144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76800" y="6403975"/>
            <a:ext cx="2895600" cy="4572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85216" y="188640"/>
            <a:ext cx="1108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2 layer dynamo model explaining some PCA features </a:t>
            </a:r>
          </a:p>
          <a:p>
            <a:pPr algn="ctr"/>
            <a:r>
              <a:rPr lang="en-US" sz="3200" dirty="0"/>
              <a:t>Zharkova et al, 2015, Popova et al, 2013</a:t>
            </a:r>
          </a:p>
        </p:txBody>
      </p:sp>
    </p:spTree>
    <p:extLst>
      <p:ext uri="{BB962C8B-B14F-4D97-AF65-F5344CB8AC3E}">
        <p14:creationId xmlns:p14="http://schemas.microsoft.com/office/powerpoint/2010/main" val="3858145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078" y="332657"/>
            <a:ext cx="94323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chemeClr val="tx2"/>
                </a:solidFill>
              </a:rPr>
              <a:t>Summary dynamo wave </a:t>
            </a:r>
          </a:p>
          <a:p>
            <a:r>
              <a:rPr lang="en-GB" sz="3400" dirty="0">
                <a:solidFill>
                  <a:schemeClr val="tx2"/>
                </a:solidFill>
              </a:rPr>
              <a:t>on the millennium scale </a:t>
            </a:r>
            <a:r>
              <a:rPr lang="en-GB" sz="2000" dirty="0">
                <a:solidFill>
                  <a:schemeClr val="tx2"/>
                </a:solidFill>
              </a:rPr>
              <a:t>(</a:t>
            </a:r>
            <a:r>
              <a:rPr lang="en-GB" sz="2000" dirty="0" err="1">
                <a:solidFill>
                  <a:schemeClr val="tx2"/>
                </a:solidFill>
              </a:rPr>
              <a:t>Zharkova</a:t>
            </a:r>
            <a:r>
              <a:rPr lang="en-GB" sz="2000" dirty="0">
                <a:solidFill>
                  <a:schemeClr val="tx2"/>
                </a:solidFill>
              </a:rPr>
              <a:t> et al, 2015, Nature SR)</a:t>
            </a:r>
            <a:r>
              <a:rPr lang="en-US" sz="2000" dirty="0">
                <a:solidFill>
                  <a:schemeClr val="tx2"/>
                </a:solidFill>
              </a:rPr>
              <a:t>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4727848" y="637264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dirty="0"/>
          </a:p>
        </p:txBody>
      </p:sp>
      <p:pic>
        <p:nvPicPr>
          <p:cNvPr id="4" name="Picture 3" descr="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461665"/>
            <a:ext cx="10479024" cy="6063828"/>
          </a:xfrm>
          <a:prstGeom prst="rect">
            <a:avLst/>
          </a:prstGeom>
        </p:spPr>
      </p:pic>
      <p:pic>
        <p:nvPicPr>
          <p:cNvPr id="2" name="Picture 1" descr="curve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8" y="3271769"/>
            <a:ext cx="9985906" cy="2911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3448" y="59515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Zharkova et al, 2015, SR </a:t>
            </a:r>
            <a:r>
              <a:rPr lang="en-GB" dirty="0">
                <a:hlinkClick r:id="rId4"/>
              </a:rPr>
              <a:t>https://www.nature.com/articles/srep15689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9536" y="0"/>
            <a:ext cx="93824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Dynamo model (top) and summary curve (bottom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96089-D3D3-4145-9AE7-DE5CECF50160}"/>
              </a:ext>
            </a:extLst>
          </p:cNvPr>
          <p:cNvSpPr/>
          <p:nvPr/>
        </p:nvSpPr>
        <p:spPr>
          <a:xfrm>
            <a:off x="2361494" y="6003316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Popova et al, 2013</a:t>
            </a:r>
          </a:p>
        </p:txBody>
      </p:sp>
    </p:spTree>
    <p:extLst>
      <p:ext uri="{BB962C8B-B14F-4D97-AF65-F5344CB8AC3E}">
        <p14:creationId xmlns:p14="http://schemas.microsoft.com/office/powerpoint/2010/main" val="199798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678AEF6-B5EC-4CF7-41D6-5063E26A4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Interference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ADAF9C9D-28C9-8584-8ED3-5F637D6E98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2496" y="1640367"/>
            <a:ext cx="11100873" cy="5441568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y</a:t>
            </a:r>
            <a:r>
              <a:rPr lang="en-US" altLang="en-US" u="sng" baseline="-25000" dirty="0"/>
              <a:t>1</a:t>
            </a:r>
            <a:r>
              <a:rPr lang="en-US" altLang="en-US" u="sng" dirty="0"/>
              <a:t>(</a:t>
            </a:r>
            <a:r>
              <a:rPr lang="en-US" altLang="en-US" u="sng" dirty="0" err="1"/>
              <a:t>x,t</a:t>
            </a:r>
            <a:r>
              <a:rPr lang="en-US" altLang="en-US" u="sng" dirty="0"/>
              <a:t>)=</a:t>
            </a:r>
            <a:r>
              <a:rPr lang="en-US" altLang="en-US" u="sng" dirty="0" err="1"/>
              <a:t>Acos</a:t>
            </a:r>
            <a:r>
              <a:rPr lang="en-US" altLang="en-US" u="sng" dirty="0"/>
              <a:t>(</a:t>
            </a:r>
            <a:r>
              <a:rPr lang="en-US" altLang="en-US" u="sng" dirty="0" err="1"/>
              <a:t>kx</a:t>
            </a:r>
            <a:r>
              <a:rPr lang="en-US" altLang="en-US" u="sng" dirty="0"/>
              <a:t>-</a:t>
            </a:r>
            <a:r>
              <a:rPr lang="el-GR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t) (top wave), </a:t>
            </a:r>
          </a:p>
          <a:p>
            <a:pPr eaLnBrk="1" hangingPunct="1"/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u="sng" dirty="0"/>
              <a:t>y</a:t>
            </a:r>
            <a:r>
              <a:rPr lang="en-US" altLang="en-US" u="sng" baseline="-25000" dirty="0"/>
              <a:t>2</a:t>
            </a:r>
            <a:r>
              <a:rPr lang="en-US" altLang="en-US" u="sng" dirty="0"/>
              <a:t>(</a:t>
            </a:r>
            <a:r>
              <a:rPr lang="en-US" altLang="en-US" u="sng" dirty="0" err="1"/>
              <a:t>x,t</a:t>
            </a:r>
            <a:r>
              <a:rPr lang="en-US" altLang="en-US" u="sng" dirty="0"/>
              <a:t>)=</a:t>
            </a:r>
            <a:r>
              <a:rPr lang="en-US" altLang="en-US" u="sng" dirty="0" err="1"/>
              <a:t>Acos</a:t>
            </a:r>
            <a:r>
              <a:rPr lang="en-US" altLang="en-US" u="sng" dirty="0"/>
              <a:t>(</a:t>
            </a:r>
            <a:r>
              <a:rPr lang="en-US" altLang="en-US" u="sng" dirty="0" err="1"/>
              <a:t>kx</a:t>
            </a:r>
            <a:r>
              <a:rPr lang="en-US" altLang="en-US" u="sng" dirty="0"/>
              <a:t>-</a:t>
            </a:r>
            <a:r>
              <a:rPr lang="el-GR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t+D</a:t>
            </a: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) (middle wave)</a:t>
            </a: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y(</a:t>
            </a:r>
            <a:r>
              <a:rPr lang="en-GB" altLang="en-US" dirty="0" err="1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x,t</a:t>
            </a: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)=</a:t>
            </a:r>
            <a:r>
              <a:rPr lang="en-US" altLang="en-US" u="sng" dirty="0">
                <a:solidFill>
                  <a:srgbClr val="222EF4"/>
                </a:solidFill>
              </a:rPr>
              <a:t>y</a:t>
            </a:r>
            <a:r>
              <a:rPr lang="en-US" altLang="en-US" u="sng" baseline="-25000" dirty="0">
                <a:solidFill>
                  <a:srgbClr val="222EF4"/>
                </a:solidFill>
              </a:rPr>
              <a:t>1</a:t>
            </a:r>
            <a:r>
              <a:rPr lang="en-US" altLang="en-US" u="sng" dirty="0">
                <a:solidFill>
                  <a:srgbClr val="222EF4"/>
                </a:solidFill>
              </a:rPr>
              <a:t>(</a:t>
            </a:r>
            <a:r>
              <a:rPr lang="en-US" altLang="en-US" u="sng" dirty="0" err="1">
                <a:solidFill>
                  <a:srgbClr val="222EF4"/>
                </a:solidFill>
              </a:rPr>
              <a:t>x,t</a:t>
            </a:r>
            <a:r>
              <a:rPr lang="en-US" altLang="en-US" u="sng" dirty="0">
                <a:solidFill>
                  <a:srgbClr val="222EF4"/>
                </a:solidFill>
              </a:rPr>
              <a:t>)+</a:t>
            </a: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u="sng" dirty="0">
                <a:solidFill>
                  <a:srgbClr val="222EF4"/>
                </a:solidFill>
              </a:rPr>
              <a:t>y</a:t>
            </a:r>
            <a:r>
              <a:rPr lang="en-US" altLang="en-US" u="sng" baseline="-25000" dirty="0">
                <a:solidFill>
                  <a:srgbClr val="222EF4"/>
                </a:solidFill>
              </a:rPr>
              <a:t>2</a:t>
            </a:r>
            <a:r>
              <a:rPr lang="en-US" altLang="en-US" u="sng" dirty="0">
                <a:solidFill>
                  <a:srgbClr val="222EF4"/>
                </a:solidFill>
              </a:rPr>
              <a:t>(</a:t>
            </a:r>
            <a:r>
              <a:rPr lang="en-US" altLang="en-US" u="sng" dirty="0" err="1">
                <a:solidFill>
                  <a:srgbClr val="222EF4"/>
                </a:solidFill>
              </a:rPr>
              <a:t>x,t</a:t>
            </a:r>
            <a:r>
              <a:rPr lang="en-US" altLang="en-US" u="sng" dirty="0">
                <a:solidFill>
                  <a:srgbClr val="222EF4"/>
                </a:solidFill>
              </a:rPr>
              <a:t>)</a:t>
            </a: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wave with amplitude B</a:t>
            </a:r>
          </a:p>
          <a:p>
            <a:pPr marL="0" indent="0" eaLnBrk="1" hangingPunct="1">
              <a:buNone/>
            </a:pPr>
            <a:r>
              <a:rPr lang="el-GR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– frequency, k –wave number, </a:t>
            </a:r>
          </a:p>
          <a:p>
            <a:pPr marL="0" indent="0" eaLnBrk="1" hangingPunct="1">
              <a:buNone/>
            </a:pPr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x – wave displacement</a:t>
            </a:r>
            <a:endParaRPr lang="en-GB" altLang="en-US" sz="2400" dirty="0">
              <a:solidFill>
                <a:srgbClr val="222E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 – phase difference</a:t>
            </a: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 - Amplitude</a:t>
            </a:r>
          </a:p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D=0 </a:t>
            </a:r>
            <a: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constructive interference, B=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</a:p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D=</a:t>
            </a:r>
            <a:r>
              <a:rPr lang="el-GR" altLang="en-US" dirty="0">
                <a:latin typeface="Verdana" panose="020B0604030504040204" pitchFamily="34" charset="0"/>
              </a:rPr>
              <a:t>π</a:t>
            </a:r>
            <a:r>
              <a:rPr lang="en-GB" altLang="en-US" dirty="0">
                <a:latin typeface="Verdana" panose="020B0604030504040204" pitchFamily="34" charset="0"/>
              </a:rPr>
              <a:t> (180</a:t>
            </a:r>
            <a:r>
              <a:rPr lang="en-GB" altLang="en-US" baseline="30000" dirty="0">
                <a:latin typeface="Verdana" panose="020B0604030504040204" pitchFamily="34" charset="0"/>
              </a:rPr>
              <a:t>o</a:t>
            </a:r>
            <a:r>
              <a:rPr lang="en-GB" altLang="en-US" dirty="0">
                <a:latin typeface="Verdana" panose="020B0604030504040204" pitchFamily="34" charset="0"/>
              </a:rPr>
              <a:t>) –</a:t>
            </a:r>
            <a:r>
              <a:rPr lang="en-GB" altLang="en-US" dirty="0">
                <a:solidFill>
                  <a:srgbClr val="C00000"/>
                </a:solidFill>
                <a:latin typeface="Verdana" panose="020B0604030504040204" pitchFamily="34" charset="0"/>
              </a:rPr>
              <a:t>destructive interference</a:t>
            </a:r>
            <a:r>
              <a:rPr lang="en-GB" altLang="en-US" u="sng" dirty="0">
                <a:latin typeface="Verdana" panose="020B0604030504040204" pitchFamily="34" charset="0"/>
              </a:rPr>
              <a:t>, </a:t>
            </a:r>
            <a:r>
              <a:rPr lang="en-GB" altLang="en-US" dirty="0">
                <a:latin typeface="Verdana" panose="020B0604030504040204" pitchFamily="34" charset="0"/>
              </a:rPr>
              <a:t>B= 0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u="sng" dirty="0"/>
          </a:p>
        </p:txBody>
      </p:sp>
      <p:pic>
        <p:nvPicPr>
          <p:cNvPr id="36868" name="Picture 4" descr="super2">
            <a:extLst>
              <a:ext uri="{FF2B5EF4-FFF2-40B4-BE49-F238E27FC236}">
                <a16:creationId xmlns:a16="http://schemas.microsoft.com/office/drawing/2014/main" id="{89209BCC-D692-1001-BB43-BD71B62D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04" y="1118142"/>
            <a:ext cx="5562600" cy="511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CBC80A-9BE1-6DB1-DFFD-FF7B59373F37}"/>
              </a:ext>
            </a:extLst>
          </p:cNvPr>
          <p:cNvSpPr txBox="1"/>
          <p:nvPr/>
        </p:nvSpPr>
        <p:spPr>
          <a:xfrm>
            <a:off x="1649074" y="298291"/>
            <a:ext cx="8465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en-US" altLang="en-US" sz="3600" b="1" dirty="0">
                <a:solidFill>
                  <a:srgbClr val="C00000"/>
                </a:solidFill>
              </a:rPr>
              <a:t>The two  waves interference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1451" y="110873"/>
            <a:ext cx="9018777" cy="1143000"/>
          </a:xfrm>
        </p:spPr>
        <p:txBody>
          <a:bodyPr/>
          <a:lstStyle/>
          <a:p>
            <a:pPr eaLnBrk="1" hangingPunct="1"/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Current</a:t>
            </a:r>
            <a:r>
              <a:rPr lang="it-IT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solar </a:t>
            </a:r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activity</a:t>
            </a:r>
            <a:r>
              <a:rPr lang="it-IT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index</a:t>
            </a:r>
            <a:endParaRPr lang="it-IT" sz="3600" i="1" dirty="0">
              <a:solidFill>
                <a:srgbClr val="00CC00"/>
              </a:solidFill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Picture 3" descr="sun_btrfl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792" y="1196974"/>
            <a:ext cx="11375136" cy="5240401"/>
          </a:xfrm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CAB1E5D-5CB1-3196-A298-A88580AD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813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8" name="Picture 7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6" y="3889420"/>
            <a:ext cx="10442447" cy="26576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0394" y="3675119"/>
            <a:ext cx="407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Upcoming Grand Solar Minimum</a:t>
            </a:r>
          </a:p>
        </p:txBody>
      </p:sp>
      <p:sp>
        <p:nvSpPr>
          <p:cNvPr id="2" name="Rectangle 1"/>
          <p:cNvSpPr/>
          <p:nvPr/>
        </p:nvSpPr>
        <p:spPr>
          <a:xfrm>
            <a:off x="3198747" y="96656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Maunder Grand Solar Minimum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DD41E-AF5D-8E4A-9E5C-173D7E65569E}"/>
              </a:ext>
            </a:extLst>
          </p:cNvPr>
          <p:cNvSpPr/>
          <p:nvPr/>
        </p:nvSpPr>
        <p:spPr>
          <a:xfrm>
            <a:off x="3841480" y="6392012"/>
            <a:ext cx="5302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Zharkova et al, 2015, 2023; Popova et al, 2018 </a:t>
            </a:r>
          </a:p>
        </p:txBody>
      </p:sp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7DE8396-6699-0C8A-BC28-14881BB9D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2" y="446833"/>
            <a:ext cx="9377500" cy="31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185D-4FF7-A949-A782-47589624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6F8BED-C852-7049-8B61-943FCA3AC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0" y="760810"/>
            <a:ext cx="10046069" cy="6000599"/>
          </a:xfrm>
        </p:spPr>
      </p:pic>
      <p:pic>
        <p:nvPicPr>
          <p:cNvPr id="25601" name="Picture 1" descr="page5image3851488">
            <a:extLst>
              <a:ext uri="{FF2B5EF4-FFF2-40B4-BE49-F238E27FC236}">
                <a16:creationId xmlns:a16="http://schemas.microsoft.com/office/drawing/2014/main" id="{A7A364AF-ACE8-674D-874E-C53EAC33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77" y="2387600"/>
            <a:ext cx="7603423" cy="21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868A98-5CA4-9C47-B610-E8ABC586C09E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Verification of summary curve with sunspot index </a:t>
            </a:r>
            <a:r>
              <a:rPr lang="en-US" sz="2400" dirty="0"/>
              <a:t>Zharkova et al, 2023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869F1-B46D-8F41-B36F-5D8478FD9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0" y="584775"/>
            <a:ext cx="11087100" cy="39167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C54BF2-4F7B-1247-9276-4586D042DA45}"/>
              </a:ext>
            </a:extLst>
          </p:cNvPr>
          <p:cNvSpPr/>
          <p:nvPr/>
        </p:nvSpPr>
        <p:spPr>
          <a:xfrm>
            <a:off x="8801652" y="4640751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Zharkova et al,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1B94A-A7EA-EAE0-A4A4-235F71738DA9}"/>
              </a:ext>
            </a:extLst>
          </p:cNvPr>
          <p:cNvSpPr txBox="1"/>
          <p:nvPr/>
        </p:nvSpPr>
        <p:spPr>
          <a:xfrm>
            <a:off x="9416718" y="1016920"/>
            <a:ext cx="2863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Red</a:t>
            </a:r>
            <a:r>
              <a:rPr lang="en-US" sz="1800" dirty="0"/>
              <a:t> – averaged sunspot numbers;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Green</a:t>
            </a:r>
            <a:r>
              <a:rPr lang="en-US" sz="1800" dirty="0"/>
              <a:t> – modulus summary curve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F2F4-BE7C-3DBF-F98B-57F22C5E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sketch, diagram, line&#10;&#10;Description automatically generated">
            <a:extLst>
              <a:ext uri="{FF2B5EF4-FFF2-40B4-BE49-F238E27FC236}">
                <a16:creationId xmlns:a16="http://schemas.microsoft.com/office/drawing/2014/main" id="{333F6EEB-FCB0-DB42-153E-375323C47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2900520"/>
            <a:ext cx="8667481" cy="3669851"/>
          </a:xfrm>
        </p:spPr>
      </p:pic>
      <p:pic>
        <p:nvPicPr>
          <p:cNvPr id="7" name="Picture 6" descr="A picture containing text, font, screenshot, plot&#10;&#10;Description automatically generated">
            <a:extLst>
              <a:ext uri="{FF2B5EF4-FFF2-40B4-BE49-F238E27FC236}">
                <a16:creationId xmlns:a16="http://schemas.microsoft.com/office/drawing/2014/main" id="{DD4AB516-90D4-2469-882B-4E83F54BD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7" y="798490"/>
            <a:ext cx="7772400" cy="2102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B7EF38-CB5A-F581-31A8-9B0DCB443F3E}"/>
              </a:ext>
            </a:extLst>
          </p:cNvPr>
          <p:cNvSpPr txBox="1"/>
          <p:nvPr/>
        </p:nvSpPr>
        <p:spPr>
          <a:xfrm>
            <a:off x="9523928" y="403334"/>
            <a:ext cx="2266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sunspot index </a:t>
            </a:r>
            <a:r>
              <a:rPr lang="en-US" sz="1800" dirty="0"/>
              <a:t>restored with Bayesian method Velasco-</a:t>
            </a:r>
            <a:r>
              <a:rPr lang="en-US" sz="1800" dirty="0" err="1"/>
              <a:t>Hirrara</a:t>
            </a:r>
            <a:r>
              <a:rPr lang="en-US" sz="1800" dirty="0"/>
              <a:t> et al, 2021, 2022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BCDB45-6466-FAB2-E0B1-8B392C9687B0}"/>
              </a:ext>
            </a:extLst>
          </p:cNvPr>
          <p:cNvSpPr txBox="1"/>
          <p:nvPr/>
        </p:nvSpPr>
        <p:spPr>
          <a:xfrm>
            <a:off x="9523927" y="3034151"/>
            <a:ext cx="2266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Number of sunspot observations</a:t>
            </a:r>
          </a:p>
          <a:p>
            <a:r>
              <a:rPr lang="en-US" sz="1800" dirty="0"/>
              <a:t>In the past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A7331-6B49-0B6F-E243-A09240900B69}"/>
              </a:ext>
            </a:extLst>
          </p:cNvPr>
          <p:cNvSpPr txBox="1"/>
          <p:nvPr/>
        </p:nvSpPr>
        <p:spPr>
          <a:xfrm>
            <a:off x="566671" y="287629"/>
            <a:ext cx="8667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Number of sunspot </a:t>
            </a:r>
            <a:r>
              <a:rPr lang="en-GB" sz="1800" b="1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observ</a:t>
            </a:r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800" b="1" dirty="0" err="1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ations</a:t>
            </a:r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was low in 17-19 centuries</a:t>
            </a:r>
          </a:p>
          <a:p>
            <a:pPr marL="342900" indent="-342900">
              <a:buAutoNum type="arabicPeriod"/>
            </a:pPr>
            <a:r>
              <a:rPr lang="en-GB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Different calendars used in different </a:t>
            </a:r>
            <a:r>
              <a:rPr lang="en-GB" b="1" dirty="0" err="1">
                <a:solidFill>
                  <a:srgbClr val="C00000"/>
                </a:solidFill>
                <a:latin typeface="Arial" charset="0"/>
                <a:ea typeface="ＭＳ Ｐゴシック" charset="0"/>
              </a:rPr>
              <a:t>ccounttries</a:t>
            </a:r>
            <a:r>
              <a:rPr lang="en-GB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 (Gregorian vs Julian)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2CF182-CB20-1563-4713-9B9A871FE462}"/>
              </a:ext>
            </a:extLst>
          </p:cNvPr>
          <p:cNvSpPr txBox="1"/>
          <p:nvPr/>
        </p:nvSpPr>
        <p:spPr>
          <a:xfrm>
            <a:off x="9523926" y="5002550"/>
            <a:ext cx="2266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Current sunspot index</a:t>
            </a:r>
          </a:p>
        </p:txBody>
      </p:sp>
    </p:spTree>
    <p:extLst>
      <p:ext uri="{BB962C8B-B14F-4D97-AF65-F5344CB8AC3E}">
        <p14:creationId xmlns:p14="http://schemas.microsoft.com/office/powerpoint/2010/main" val="1377354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6EA6-2E70-2D7B-2D0E-B155F6E7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6CF50F0B-0A55-66FA-6A1C-6E2B23FEC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" y="2349925"/>
            <a:ext cx="5970842" cy="3533477"/>
          </a:xfrm>
        </p:spPr>
      </p:pic>
      <p:pic>
        <p:nvPicPr>
          <p:cNvPr id="7" name="Picture 6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52B378C6-EA78-D319-1222-6606FEEE9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04" y="1794170"/>
            <a:ext cx="6281738" cy="4371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8FEEEE-9D8A-60D9-10B7-CCCC25EEA875}"/>
              </a:ext>
            </a:extLst>
          </p:cNvPr>
          <p:cNvSpPr txBox="1"/>
          <p:nvPr/>
        </p:nvSpPr>
        <p:spPr>
          <a:xfrm>
            <a:off x="801434" y="424747"/>
            <a:ext cx="112654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3. Different nature of MFL Poloidal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(left, solar background)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versus toroidal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(right, sunspots)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3350532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5176D-36A8-372F-A38C-21354CB6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handwriting, font, line&#10;&#10;Description automatically generated">
            <a:extLst>
              <a:ext uri="{FF2B5EF4-FFF2-40B4-BE49-F238E27FC236}">
                <a16:creationId xmlns:a16="http://schemas.microsoft.com/office/drawing/2014/main" id="{B09580B1-3FA5-BF99-0851-44E88AB36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967"/>
            <a:ext cx="8255357" cy="53780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4617D-C55F-8367-AD65-F7A8DE494C0E}"/>
              </a:ext>
            </a:extLst>
          </p:cNvPr>
          <p:cNvSpPr txBox="1"/>
          <p:nvPr/>
        </p:nvSpPr>
        <p:spPr>
          <a:xfrm>
            <a:off x="8502216" y="2228671"/>
            <a:ext cx="3307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Revised maxima in sunspot index in the 18-19 centuries </a:t>
            </a:r>
            <a:r>
              <a:rPr lang="en-US" sz="1800" dirty="0"/>
              <a:t>(</a:t>
            </a:r>
            <a:r>
              <a:rPr lang="en-US" sz="1800" dirty="0" err="1"/>
              <a:t>Usoskin</a:t>
            </a:r>
            <a:r>
              <a:rPr lang="en-US" sz="1800" dirty="0"/>
              <a:t> et al., 2021)</a:t>
            </a:r>
          </a:p>
        </p:txBody>
      </p:sp>
    </p:spTree>
    <p:extLst>
      <p:ext uri="{BB962C8B-B14F-4D97-AF65-F5344CB8AC3E}">
        <p14:creationId xmlns:p14="http://schemas.microsoft.com/office/powerpoint/2010/main" val="180844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6634-5799-0D02-8E58-14B68800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AE6305C-81BF-DAA5-FB69-264BBF394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08" y="1197899"/>
            <a:ext cx="6604508" cy="491956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701B9-B7BF-798A-F5E3-C2C44EA107C9}"/>
              </a:ext>
            </a:extLst>
          </p:cNvPr>
          <p:cNvSpPr txBox="1"/>
          <p:nvPr/>
        </p:nvSpPr>
        <p:spPr>
          <a:xfrm>
            <a:off x="252807" y="152257"/>
            <a:ext cx="10938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 spectral analysis confirms period of 10.7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4B7B-2944-716D-0581-BA18DD1C0031}"/>
              </a:ext>
            </a:extLst>
          </p:cNvPr>
          <p:cNvSpPr txBox="1"/>
          <p:nvPr/>
        </p:nvSpPr>
        <p:spPr>
          <a:xfrm>
            <a:off x="252806" y="861334"/>
            <a:ext cx="11506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Averaged sunspot numbers                   Modulus summary curve of PCs Z15</a:t>
            </a:r>
          </a:p>
        </p:txBody>
      </p:sp>
      <p:pic>
        <p:nvPicPr>
          <p:cNvPr id="3" name="Content Placeholder 7" descr="A picture containing colorfulness, screenshot, graphics, graphic design&#10;&#10;Description automatically generated">
            <a:extLst>
              <a:ext uri="{FF2B5EF4-FFF2-40B4-BE49-F238E27FC236}">
                <a16:creationId xmlns:a16="http://schemas.microsoft.com/office/drawing/2014/main" id="{2187AB97-53C8-3EA7-427B-82BD84CF7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" y="1322999"/>
            <a:ext cx="5425526" cy="4561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33FD6-5923-A638-AD1F-AE24605B66E1}"/>
              </a:ext>
            </a:extLst>
          </p:cNvPr>
          <p:cNvSpPr txBox="1"/>
          <p:nvPr/>
        </p:nvSpPr>
        <p:spPr>
          <a:xfrm>
            <a:off x="888631" y="5812000"/>
            <a:ext cx="7585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 – 10.7 years</a:t>
            </a:r>
          </a:p>
          <a:p>
            <a:pPr algn="ctr"/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Periods of 50-55 and 101 years – lower than a red noise level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6198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7776-4592-8857-5F88-E923414E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7DCBF64-15F4-50F6-6E39-B73D02B8B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6" y="512064"/>
            <a:ext cx="6163056" cy="5998273"/>
          </a:xfr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39EED6B-2AAC-8666-B410-6394CBEC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91055"/>
            <a:ext cx="5422900" cy="2456443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AC0EA3F-56C7-F993-8638-D6E4D8130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68" y="210502"/>
            <a:ext cx="5422900" cy="2139423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32A9A6AD-7930-9F46-BB51-7FD3535D3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68" y="2349925"/>
            <a:ext cx="5296821" cy="23863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014D92-9BF2-8FE2-2AD6-0C8DDA621D14}"/>
              </a:ext>
            </a:extLst>
          </p:cNvPr>
          <p:cNvSpPr txBox="1"/>
          <p:nvPr/>
        </p:nvSpPr>
        <p:spPr>
          <a:xfrm>
            <a:off x="82512" y="69414"/>
            <a:ext cx="616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Correlation with SPSS of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SSN 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MSC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F7655-7C83-1720-7E1D-30FAB32956DF}"/>
              </a:ext>
            </a:extLst>
          </p:cNvPr>
          <p:cNvSpPr txBox="1"/>
          <p:nvPr/>
        </p:nvSpPr>
        <p:spPr>
          <a:xfrm>
            <a:off x="10629024" y="511898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25%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7F108F-91CB-36EF-D80D-A76F0AED1327}"/>
              </a:ext>
            </a:extLst>
          </p:cNvPr>
          <p:cNvSpPr txBox="1"/>
          <p:nvPr/>
        </p:nvSpPr>
        <p:spPr>
          <a:xfrm>
            <a:off x="10778592" y="2753136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56%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D1414-9D61-A527-84FE-30010D698B48}"/>
              </a:ext>
            </a:extLst>
          </p:cNvPr>
          <p:cNvSpPr txBox="1"/>
          <p:nvPr/>
        </p:nvSpPr>
        <p:spPr>
          <a:xfrm>
            <a:off x="10830916" y="4716614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67%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2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7666A-BC7B-71D8-BED9-F78E5480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aph with blue and orange lines&#10;&#10;Description automatically generated with low confidence">
            <a:extLst>
              <a:ext uri="{FF2B5EF4-FFF2-40B4-BE49-F238E27FC236}">
                <a16:creationId xmlns:a16="http://schemas.microsoft.com/office/drawing/2014/main" id="{56D0896C-2F68-AFAF-0D29-90255E685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9" y="1336437"/>
            <a:ext cx="5652931" cy="239085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ED4D4-E10C-F6BB-ADA0-C8545EE9F44E}"/>
              </a:ext>
            </a:extLst>
          </p:cNvPr>
          <p:cNvSpPr txBox="1"/>
          <p:nvPr/>
        </p:nvSpPr>
        <p:spPr>
          <a:xfrm>
            <a:off x="618187" y="209281"/>
            <a:ext cx="10777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Quadruple components of Eigen Vectors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 correlate with SHR flux of flares</a:t>
            </a:r>
          </a:p>
          <a:p>
            <a:r>
              <a:rPr lang="en-GB" sz="20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Zharkova and Shepherd, 2022, MNRAS, 512, 5085 </a:t>
            </a:r>
            <a:r>
              <a:rPr lang="en-GB" sz="20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https://solargsm.com/wp-content/uploads/2022/04/zharkova_shepherd_mnras22.pdf</a:t>
            </a:r>
            <a:r>
              <a:rPr lang="en-GB" sz="20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endParaRPr lang="en-GB" sz="2000" b="1" dirty="0">
              <a:solidFill>
                <a:srgbClr val="00B05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A picture containing line, plot, font, number&#10;&#10;Description automatically generated">
            <a:extLst>
              <a:ext uri="{FF2B5EF4-FFF2-40B4-BE49-F238E27FC236}">
                <a16:creationId xmlns:a16="http://schemas.microsoft.com/office/drawing/2014/main" id="{3CEF768E-0D08-0461-31C3-C74896B70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9" y="3936571"/>
            <a:ext cx="5907109" cy="2656851"/>
          </a:xfrm>
          <a:prstGeom prst="rect">
            <a:avLst/>
          </a:prstGeom>
        </p:spPr>
      </p:pic>
      <p:pic>
        <p:nvPicPr>
          <p:cNvPr id="10" name="Picture 9" descr="A graph with blue lines&#10;&#10;Description automatically generated with low confidence">
            <a:extLst>
              <a:ext uri="{FF2B5EF4-FFF2-40B4-BE49-F238E27FC236}">
                <a16:creationId xmlns:a16="http://schemas.microsoft.com/office/drawing/2014/main" id="{53EDD89E-69AD-B627-9E55-DF69100A4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78" y="1286498"/>
            <a:ext cx="5652931" cy="2440791"/>
          </a:xfrm>
          <a:prstGeom prst="rect">
            <a:avLst/>
          </a:prstGeom>
        </p:spPr>
      </p:pic>
      <p:pic>
        <p:nvPicPr>
          <p:cNvPr id="12" name="Picture 11" descr="A picture containing sketch, diagram, line, plot&#10;&#10;Description automatically generated">
            <a:extLst>
              <a:ext uri="{FF2B5EF4-FFF2-40B4-BE49-F238E27FC236}">
                <a16:creationId xmlns:a16="http://schemas.microsoft.com/office/drawing/2014/main" id="{0E623B71-A7C8-D0BA-2704-CA71781F4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42" y="3727291"/>
            <a:ext cx="5841821" cy="31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37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Quadruple magnetic sources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fig1poly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0"/>
            <a:ext cx="820891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1049" y="113626"/>
            <a:ext cx="796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Summary curve for the current grand cycle,  Popova et al, 2018, JASTP</a:t>
            </a:r>
          </a:p>
        </p:txBody>
      </p:sp>
    </p:spTree>
    <p:extLst>
      <p:ext uri="{BB962C8B-B14F-4D97-AF65-F5344CB8AC3E}">
        <p14:creationId xmlns:p14="http://schemas.microsoft.com/office/powerpoint/2010/main" val="803215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B325-AA45-C544-B11E-E486624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6232" y="2240581"/>
            <a:ext cx="3054295" cy="1879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9CC33-D87F-9043-8CBC-D07586AC2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100" y="804689"/>
            <a:ext cx="4432747" cy="524862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Cycle 25 </a:t>
            </a:r>
            <a:r>
              <a:rPr lang="en-US" dirty="0"/>
              <a:t>(green line) shows a steeper growth of the number of spotless days than any other cycles including the ones during Dalton min (cycles 15 and 24) (blue line)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E39143-9CA5-2746-B606-63E1CD2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3" y="804688"/>
            <a:ext cx="7302947" cy="536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95C9A-0F77-5E01-D9C2-F001DF49FC94}"/>
              </a:ext>
            </a:extLst>
          </p:cNvPr>
          <p:cNvSpPr txBox="1"/>
          <p:nvPr/>
        </p:nvSpPr>
        <p:spPr>
          <a:xfrm>
            <a:off x="2163652" y="212054"/>
            <a:ext cx="7868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Modern grand solar minimum </a:t>
            </a:r>
            <a:r>
              <a:rPr lang="en-US" sz="3200" dirty="0">
                <a:solidFill>
                  <a:srgbClr val="222EF4"/>
                </a:solidFill>
              </a:rPr>
              <a:t>2020-2053 </a:t>
            </a:r>
            <a:r>
              <a:rPr lang="en-US" sz="3200" dirty="0">
                <a:solidFill>
                  <a:srgbClr val="C00000"/>
                </a:solidFill>
              </a:rPr>
              <a:t>– </a:t>
            </a:r>
            <a:r>
              <a:rPr lang="en-US" sz="3200" dirty="0">
                <a:solidFill>
                  <a:srgbClr val="222EF4"/>
                </a:solidFill>
              </a:rPr>
              <a:t>what to expect</a:t>
            </a:r>
          </a:p>
        </p:txBody>
      </p:sp>
    </p:spTree>
    <p:extLst>
      <p:ext uri="{BB962C8B-B14F-4D97-AF65-F5344CB8AC3E}">
        <p14:creationId xmlns:p14="http://schemas.microsoft.com/office/powerpoint/2010/main" val="367020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:\Figures\Labeled\CH09\FG09_016.JPG">
            <a:extLst>
              <a:ext uri="{FF2B5EF4-FFF2-40B4-BE49-F238E27FC236}">
                <a16:creationId xmlns:a16="http://schemas.microsoft.com/office/drawing/2014/main" id="{4811A7DB-E9F7-B346-8913-F8221A797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r="6667"/>
          <a:stretch>
            <a:fillRect/>
          </a:stretch>
        </p:blipFill>
        <p:spPr bwMode="auto">
          <a:xfrm>
            <a:off x="2801938" y="15875"/>
            <a:ext cx="77787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3">
            <a:extLst>
              <a:ext uri="{FF2B5EF4-FFF2-40B4-BE49-F238E27FC236}">
                <a16:creationId xmlns:a16="http://schemas.microsoft.com/office/drawing/2014/main" id="{50FC137E-4281-EF4A-82B3-FED177CD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4" y="203201"/>
            <a:ext cx="2871787" cy="9556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Sunspots &amp; Magnetic Fields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5889D2C-71B0-644C-A807-B727E49C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6" y="3352800"/>
            <a:ext cx="3216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The magnetic field in a sunspot is 1000x greater than the surrounding area</a:t>
            </a:r>
          </a:p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Sunspots are almost always in pairs at the same latitude with each member having opposite polarity</a:t>
            </a:r>
          </a:p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All sunspots in the same hemisphere have the same magnetic configuration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D6A08CA-2B2E-C962-DD5F-EE43E4C4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88" y="49045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240C1-1A4F-3E46-87EB-9B18F0DF00B0}"/>
              </a:ext>
            </a:extLst>
          </p:cNvPr>
          <p:cNvSpPr/>
          <p:nvPr/>
        </p:nvSpPr>
        <p:spPr>
          <a:xfrm>
            <a:off x="248756" y="19039"/>
            <a:ext cx="11151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Solar irradiance and terrestrial temperature during 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8FE42-9082-C443-A2B8-DBC67D0C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99" y="685622"/>
            <a:ext cx="5219700" cy="303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8A6B3-44A7-5343-9D87-7D133DDEBC08}"/>
              </a:ext>
            </a:extLst>
          </p:cNvPr>
          <p:cNvSpPr txBox="1"/>
          <p:nvPr/>
        </p:nvSpPr>
        <p:spPr>
          <a:xfrm>
            <a:off x="2686675" y="3511412"/>
            <a:ext cx="287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Lean et al, 1995, JGR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FF931F-01D5-8141-9685-DD1B36B34BF3}"/>
              </a:ext>
            </a:extLst>
          </p:cNvPr>
          <p:cNvGraphicFramePr>
            <a:graphicFrameLocks noGrp="1"/>
          </p:cNvGraphicFramePr>
          <p:nvPr/>
        </p:nvGraphicFramePr>
        <p:xfrm>
          <a:off x="809469" y="3880744"/>
          <a:ext cx="1040317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111">
                  <a:extLst>
                    <a:ext uri="{9D8B030D-6E8A-4147-A177-3AD203B41FA5}">
                      <a16:colId xmlns:a16="http://schemas.microsoft.com/office/drawing/2014/main" val="4149203637"/>
                    </a:ext>
                  </a:extLst>
                </a:gridCol>
                <a:gridCol w="1993692">
                  <a:extLst>
                    <a:ext uri="{9D8B030D-6E8A-4147-A177-3AD203B41FA5}">
                      <a16:colId xmlns:a16="http://schemas.microsoft.com/office/drawing/2014/main" val="755219950"/>
                    </a:ext>
                  </a:extLst>
                </a:gridCol>
                <a:gridCol w="2930579">
                  <a:extLst>
                    <a:ext uri="{9D8B030D-6E8A-4147-A177-3AD203B41FA5}">
                      <a16:colId xmlns:a16="http://schemas.microsoft.com/office/drawing/2014/main" val="2440435767"/>
                    </a:ext>
                  </a:extLst>
                </a:gridCol>
                <a:gridCol w="2600794">
                  <a:extLst>
                    <a:ext uri="{9D8B030D-6E8A-4147-A177-3AD203B41FA5}">
                      <a16:colId xmlns:a16="http://schemas.microsoft.com/office/drawing/2014/main" val="125772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 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S,  Maunder minimum, W/m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S 1990-2000, W/m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△S  from MM,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23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Lean et.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53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Steinhilber</a:t>
                      </a:r>
                      <a:r>
                        <a:rPr lang="en-US" dirty="0"/>
                        <a:t>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328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Shirley et al., 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9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Wolff and Hickey, 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3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Lee et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380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63B47E2-A17C-4C4F-A886-80B67561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7504"/>
            <a:ext cx="5810319" cy="2866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3D2A8-3A92-B944-8F01-0941467432D0}"/>
              </a:ext>
            </a:extLst>
          </p:cNvPr>
          <p:cNvSpPr txBox="1"/>
          <p:nvPr/>
        </p:nvSpPr>
        <p:spPr>
          <a:xfrm>
            <a:off x="1672236" y="6477882"/>
            <a:ext cx="908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 TSI data were re-normalized the old data are hardly usable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8CE89-86C3-5047-806D-EB211C728232}"/>
              </a:ext>
            </a:extLst>
          </p:cNvPr>
          <p:cNvSpPr txBox="1"/>
          <p:nvPr/>
        </p:nvSpPr>
        <p:spPr>
          <a:xfrm>
            <a:off x="7530996" y="3429604"/>
            <a:ext cx="440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Lamb, 1972; Easterbrook, 2016</a:t>
            </a:r>
          </a:p>
        </p:txBody>
      </p:sp>
    </p:spTree>
    <p:extLst>
      <p:ext uri="{BB962C8B-B14F-4D97-AF65-F5344CB8AC3E}">
        <p14:creationId xmlns:p14="http://schemas.microsoft.com/office/powerpoint/2010/main" val="134208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during/after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676399"/>
            <a:ext cx="4560608" cy="5032623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surface temperature of the Earth was reduced all over the Globe</a:t>
            </a:r>
          </a:p>
          <a:p>
            <a:r>
              <a:rPr lang="en-US" dirty="0"/>
              <a:t>Europe and North America went into a deep freeze</a:t>
            </a:r>
          </a:p>
          <a:p>
            <a:r>
              <a:rPr lang="en-US" dirty="0"/>
              <a:t>Alpine glaciers extended over valley farmland </a:t>
            </a:r>
          </a:p>
          <a:p>
            <a:r>
              <a:rPr lang="en-US" dirty="0"/>
              <a:t>Sea ice crept south from the Arctic </a:t>
            </a:r>
          </a:p>
          <a:p>
            <a:r>
              <a:rPr lang="en-US" dirty="0" err="1"/>
              <a:t>Dunab</a:t>
            </a:r>
            <a:r>
              <a:rPr lang="en-US" dirty="0"/>
              <a:t> and Thames rivers &amp; canals in the Netherlands froze regularly</a:t>
            </a:r>
          </a:p>
        </p:txBody>
      </p:sp>
    </p:spTree>
    <p:extLst>
      <p:ext uri="{BB962C8B-B14F-4D97-AF65-F5344CB8AC3E}">
        <p14:creationId xmlns:p14="http://schemas.microsoft.com/office/powerpoint/2010/main" val="2540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844824"/>
            <a:ext cx="4560608" cy="4002398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drop in the temperature was related to dropped abundances of ozone created by solar ultra-violate light in the stratosphere, the layer of the atmosphere located between 10 and 50 kilometers from the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3149844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5C16-CF45-A74A-BD92-EF3957AB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8345" y="2496229"/>
            <a:ext cx="3498979" cy="24564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4E56D-4D9C-E342-9604-34C6381B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453" y="1335024"/>
            <a:ext cx="5535547" cy="5037584"/>
          </a:xfrm>
        </p:spPr>
        <p:txBody>
          <a:bodyPr/>
          <a:lstStyle/>
          <a:p>
            <a:r>
              <a:rPr lang="en-US" dirty="0"/>
              <a:t>Less ozone affected planetary atmosphere waves</a:t>
            </a:r>
          </a:p>
          <a:p>
            <a:r>
              <a:rPr lang="en-US" dirty="0"/>
              <a:t>They, in turn, caused the giant wiggles in the jet stream</a:t>
            </a:r>
            <a:r>
              <a:rPr lang="en-GB" dirty="0"/>
              <a:t> as shown in picture on the left</a:t>
            </a:r>
          </a:p>
          <a:p>
            <a:r>
              <a:rPr lang="en-US" dirty="0"/>
              <a:t>It kicked the North Atlantic Oscillation (NAO)—the balance between a permanent low-pressure system near Greenland and a permanent high-pressure system to its south—into a negative phase</a:t>
            </a:r>
          </a:p>
          <a:p>
            <a:r>
              <a:rPr lang="en-US" dirty="0"/>
              <a:t>that led to Europe to remain unusually cold during the MM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77DBE0C-2051-7146-901A-59250C8E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" y="146304"/>
            <a:ext cx="535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7E3CA2-7DE3-FF48-BCBD-EFC793A20D60}"/>
              </a:ext>
            </a:extLst>
          </p:cNvPr>
          <p:cNvSpPr/>
          <p:nvPr/>
        </p:nvSpPr>
        <p:spPr>
          <a:xfrm>
            <a:off x="6960962" y="6372608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Shindell et al.,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E14A-2CED-6AA3-FC35-4FB13031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Snow blizzards </a:t>
            </a:r>
            <a:r>
              <a:rPr lang="en-US" dirty="0"/>
              <a:t>in USA and Canada </a:t>
            </a:r>
            <a:br>
              <a:rPr lang="en-US" dirty="0"/>
            </a:br>
            <a:r>
              <a:rPr lang="en-US" dirty="0"/>
              <a:t>for 2 weeks in Dec ’22 –Jan’ 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C7711-D350-7619-E82F-8A62622D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23" y="1632696"/>
            <a:ext cx="8925746" cy="4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7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E7F5-A3A8-4318-6DB3-50B6D642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60" y="1917700"/>
            <a:ext cx="5766340" cy="18964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Late spring snow 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in Australia  and NZ</a:t>
            </a:r>
            <a:r>
              <a:rPr lang="en-US" dirty="0"/>
              <a:t> 22-30 November ’22</a:t>
            </a: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(</a:t>
            </a:r>
            <a:r>
              <a:rPr lang="en-US" sz="3600" dirty="0">
                <a:solidFill>
                  <a:srgbClr val="C00000"/>
                </a:solidFill>
              </a:rPr>
              <a:t>analog of late </a:t>
            </a:r>
            <a:r>
              <a:rPr lang="en-US" sz="3600">
                <a:solidFill>
                  <a:srgbClr val="C00000"/>
                </a:solidFill>
              </a:rPr>
              <a:t>May </a:t>
            </a:r>
            <a:br>
              <a:rPr lang="en-US" sz="3600">
                <a:solidFill>
                  <a:srgbClr val="C00000"/>
                </a:solidFill>
              </a:rPr>
            </a:br>
            <a:r>
              <a:rPr lang="en-US" sz="3600">
                <a:solidFill>
                  <a:schemeClr val="tx2"/>
                </a:solidFill>
              </a:rPr>
              <a:t>in </a:t>
            </a:r>
            <a:r>
              <a:rPr lang="en-US" sz="3600" dirty="0">
                <a:solidFill>
                  <a:schemeClr val="tx2"/>
                </a:solidFill>
              </a:rPr>
              <a:t>Northern hemisphere)</a:t>
            </a:r>
          </a:p>
        </p:txBody>
      </p:sp>
      <p:pic>
        <p:nvPicPr>
          <p:cNvPr id="5" name="Picture 4" descr="A bench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52FB7F49-5219-6FEF-4AE5-85183D5D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79" y="0"/>
            <a:ext cx="5523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06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54000"/>
            <a:ext cx="10808208" cy="11303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Modern Grand Solar Minimum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sz="3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280" y="1522951"/>
            <a:ext cx="10549448" cy="4809696"/>
          </a:xfrm>
        </p:spPr>
        <p:txBody>
          <a:bodyPr/>
          <a:lstStyle/>
          <a:p>
            <a:r>
              <a:rPr lang="en-US" sz="2400" dirty="0"/>
              <a:t>To occur in </a:t>
            </a:r>
            <a:r>
              <a:rPr lang="en-US" sz="2400" dirty="0">
                <a:solidFill>
                  <a:srgbClr val="FF0000"/>
                </a:solidFill>
              </a:rPr>
              <a:t>2020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2053</a:t>
            </a:r>
          </a:p>
          <a:p>
            <a:r>
              <a:rPr lang="en-US" sz="2400" dirty="0">
                <a:solidFill>
                  <a:srgbClr val="800000"/>
                </a:solidFill>
              </a:rPr>
              <a:t>This is a unique event in solar-terrestrial connection </a:t>
            </a:r>
            <a:r>
              <a:rPr lang="en-US" sz="2400" dirty="0">
                <a:solidFill>
                  <a:srgbClr val="800000"/>
                </a:solidFill>
                <a:sym typeface="Wingdings"/>
              </a:rPr>
              <a:t> will reveal the pros and cons of solar dynamo models</a:t>
            </a:r>
          </a:p>
          <a:p>
            <a:r>
              <a:rPr lang="en-US" sz="2400" dirty="0">
                <a:sym typeface="Wingdings"/>
              </a:rPr>
              <a:t>Decrease of solar magnetic field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>
                <a:sym typeface="Wingdings"/>
              </a:rPr>
              <a:t> big impact ozone reduction, high cloud formation, jet direction changes, cosmic rays increase</a:t>
            </a:r>
          </a:p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Increase of volcanic and earthquake activities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Effects on the terrestrial temperature via TSI, jets and volcanic activity</a:t>
            </a:r>
          </a:p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Shortage of vegetation periods can lead to possible food shortages in 2028-2042</a:t>
            </a:r>
          </a:p>
          <a:p>
            <a:r>
              <a:rPr lang="en-US" sz="2400" dirty="0">
                <a:sym typeface="Wingdings"/>
              </a:rPr>
              <a:t>Need inter-government efforts to avoid disasters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69A50761-A1F0-5748-A307-0E369A6F04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344" y="115349"/>
            <a:ext cx="2082216" cy="820008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A66C6D-6B0A-C287-5E52-390C5E0E5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-10113"/>
            <a:ext cx="18334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4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51584" y="5661249"/>
            <a:ext cx="7772400" cy="1470025"/>
          </a:xfrm>
        </p:spPr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 </a:t>
            </a:r>
          </a:p>
        </p:txBody>
      </p:sp>
      <p:pic>
        <p:nvPicPr>
          <p:cNvPr id="70658" name="Picture 7" descr="sun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"/>
            <a:ext cx="65532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B4E2B5-D929-C645-B5B6-1DF4C5CFB384}"/>
              </a:ext>
            </a:extLst>
          </p:cNvPr>
          <p:cNvSpPr/>
          <p:nvPr/>
        </p:nvSpPr>
        <p:spPr>
          <a:xfrm>
            <a:off x="3657602" y="5936734"/>
            <a:ext cx="4828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Thanks for your attention!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692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 Black" charset="0"/>
                <a:ea typeface="ＭＳ Ｐゴシック" charset="0"/>
                <a:cs typeface="ＭＳ Ｐゴシック" charset="0"/>
              </a:rPr>
              <a:t>Solar magnetic field reversal</a:t>
            </a:r>
          </a:p>
        </p:txBody>
      </p:sp>
      <p:pic>
        <p:nvPicPr>
          <p:cNvPr id="28674" name="Picture 3" descr="coron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3168650" cy="2819400"/>
          </a:xfrm>
          <a:noFill/>
        </p:spPr>
      </p:pic>
      <p:pic>
        <p:nvPicPr>
          <p:cNvPr id="28675" name="Picture 4" descr="coron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1"/>
            <a:ext cx="2736850" cy="2822575"/>
          </a:xfrm>
          <a:noFill/>
        </p:spPr>
      </p:pic>
      <p:pic>
        <p:nvPicPr>
          <p:cNvPr id="28676" name="Picture 5" descr="coron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1752600"/>
            <a:ext cx="3132137" cy="2808288"/>
          </a:xfrm>
          <a:noFill/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209800" y="4648200"/>
            <a:ext cx="7989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Strong toroidal magnetic fields (TMF) forming Active Regions (ARs) </a:t>
            </a:r>
          </a:p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are created in a shear layer beneath the base of the Solar Convection zone (SCZ).</a:t>
            </a:r>
          </a:p>
        </p:txBody>
      </p:sp>
      <p:pic>
        <p:nvPicPr>
          <p:cNvPr id="2" name="dynamo2C (Converted).mov">
            <a:hlinkClick r:id="" action="ppaction://media"/>
            <a:extLst>
              <a:ext uri="{FF2B5EF4-FFF2-40B4-BE49-F238E27FC236}">
                <a16:creationId xmlns:a16="http://schemas.microsoft.com/office/drawing/2014/main" id="{B7849901-B276-DFCB-B2DC-60343D5C5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1D9CBE5-ACC4-1C57-D423-BBD0A80EB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738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n-NO" sz="1400" b="0">
                <a:solidFill>
                  <a:schemeClr val="tx1"/>
                </a:solidFill>
              </a:rPr>
              <a:t>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22983"/>
            <a:ext cx="8893175" cy="111442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New proxy for solar activity index</a:t>
            </a:r>
            <a:br>
              <a:rPr lang="en-GB" sz="2400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2400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SBMF (top) and sunspot MF (bottom)</a:t>
            </a:r>
            <a:r>
              <a:rPr lang="en-GB" sz="2400" dirty="0">
                <a:latin typeface="Arial Black" charset="0"/>
                <a:ea typeface="ＭＳ Ｐゴシック" charset="0"/>
                <a:cs typeface="ＭＳ Ｐゴシック" charset="0"/>
              </a:rPr>
              <a:t>–</a:t>
            </a:r>
            <a:br>
              <a:rPr lang="en-US" sz="2400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2400" dirty="0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400" dirty="0" err="1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Zharkov</a:t>
            </a:r>
            <a:r>
              <a:rPr lang="en-GB" sz="2400" dirty="0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et al, 2008, Stix 1976)</a:t>
            </a:r>
          </a:p>
        </p:txBody>
      </p:sp>
      <p:pic>
        <p:nvPicPr>
          <p:cNvPr id="53252" name="Picture 4" descr="MF_fluxSSN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0626"/>
            <a:ext cx="11710416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4800600" y="1219201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Cycle 23 -Solar Background MF</a:t>
            </a: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6400800" y="6096001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Sunspot MF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B85053C-60E8-2205-EE42-356C107D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8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>
            <a:extLst>
              <a:ext uri="{FF2B5EF4-FFF2-40B4-BE49-F238E27FC236}">
                <a16:creationId xmlns:a16="http://schemas.microsoft.com/office/drawing/2014/main" id="{F9A619EE-CD7A-058C-41B5-80590E286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1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2125D7"/>
                </a:solidFill>
                <a:latin typeface="Times" pitchFamily="2" charset="0"/>
              </a:rPr>
              <a:t> Example 5: Homogeneous Systems             </a:t>
            </a:r>
            <a:endParaRPr lang="en-US" altLang="en-US" sz="2000">
              <a:solidFill>
                <a:srgbClr val="2125D7"/>
              </a:solidFill>
              <a:latin typeface="Times" pitchFamily="2" charset="0"/>
            </a:endParaRPr>
          </a:p>
        </p:txBody>
      </p:sp>
      <p:sp>
        <p:nvSpPr>
          <p:cNvPr id="14343" name="Rectangle 3">
            <a:extLst>
              <a:ext uri="{FF2B5EF4-FFF2-40B4-BE49-F238E27FC236}">
                <a16:creationId xmlns:a16="http://schemas.microsoft.com/office/drawing/2014/main" id="{32DBE906-FE2E-EE0C-7598-6F48EC4D8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6568" y="1462088"/>
            <a:ext cx="8708232" cy="50546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</a:pPr>
            <a:endParaRPr lang="en-US" altLang="en-US" sz="1800" dirty="0"/>
          </a:p>
          <a:p>
            <a:r>
              <a:rPr lang="en-US" altLang="en-US" sz="1800" dirty="0"/>
              <a:t>Solve the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By substitution we have</a:t>
            </a:r>
          </a:p>
          <a:p>
            <a:pPr eaLnBrk="1" hangingPunct="1">
              <a:lnSpc>
                <a:spcPct val="90000"/>
              </a:lnSpc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Or det(A)=(2)(2)-(4)(1)=0</a:t>
            </a:r>
            <a:endParaRPr lang="en-US" altLang="en-US" sz="1800" dirty="0">
              <a:sym typeface="Math1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Note that the system has an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infinite set of solutions			</a:t>
            </a:r>
            <a:endParaRPr lang="en-US" altLang="en-US" sz="1800" dirty="0">
              <a:solidFill>
                <a:srgbClr val="2125D7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Since x</a:t>
            </a:r>
            <a:r>
              <a:rPr lang="en-US" altLang="en-US" sz="1800" baseline="-25000" dirty="0"/>
              <a:t>2 </a:t>
            </a:r>
            <a:r>
              <a:rPr lang="en-US" altLang="en-US" sz="1800" dirty="0"/>
              <a:t>is arbitrary, set x</a:t>
            </a:r>
            <a:r>
              <a:rPr lang="en-US" altLang="en-US" sz="1800" baseline="-25000" dirty="0"/>
              <a:t>2</a:t>
            </a:r>
            <a:r>
              <a:rPr lang="en-US" altLang="en-US" sz="1800" dirty="0"/>
              <a:t>=c.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	Then x</a:t>
            </a:r>
            <a:r>
              <a:rPr lang="en-US" altLang="en-US" sz="1800" baseline="-25000" dirty="0"/>
              <a:t>1</a:t>
            </a:r>
            <a:r>
              <a:rPr lang="en-US" altLang="en-US" sz="1800" dirty="0"/>
              <a:t>=-2c and all solutions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	have the form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</a:pPr>
            <a:endParaRPr lang="en-US" altLang="en-US" sz="1800" dirty="0"/>
          </a:p>
        </p:txBody>
      </p:sp>
      <p:graphicFrame>
        <p:nvGraphicFramePr>
          <p:cNvPr id="14338" name="Object 4">
            <a:extLst>
              <a:ext uri="{FF2B5EF4-FFF2-40B4-BE49-F238E27FC236}">
                <a16:creationId xmlns:a16="http://schemas.microsoft.com/office/drawing/2014/main" id="{A4C118B9-5390-2AC6-C64F-61FD81E771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8389" y="1981201"/>
          <a:ext cx="14065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011900" imgH="10528300" progId="Equation.DSMT4">
                  <p:embed/>
                </p:oleObj>
              </mc:Choice>
              <mc:Fallback>
                <p:oleObj name="Equation" r:id="rId3" imgW="19011900" imgH="10528300" progId="Equation.DSMT4">
                  <p:embed/>
                  <p:pic>
                    <p:nvPicPr>
                      <p:cNvPr id="14338" name="Object 4">
                        <a:extLst>
                          <a:ext uri="{FF2B5EF4-FFF2-40B4-BE49-F238E27FC236}">
                            <a16:creationId xmlns:a16="http://schemas.microsoft.com/office/drawing/2014/main" id="{A4C118B9-5390-2AC6-C64F-61FD81E771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389" y="1981201"/>
                        <a:ext cx="1406525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5">
            <a:extLst>
              <a:ext uri="{FF2B5EF4-FFF2-40B4-BE49-F238E27FC236}">
                <a16:creationId xmlns:a16="http://schemas.microsoft.com/office/drawing/2014/main" id="{62229F24-F3FB-7CF6-753B-DAF5A4DC66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20701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28900" imgH="4102100" progId="Equation.DSMT4">
                  <p:embed/>
                </p:oleObj>
              </mc:Choice>
              <mc:Fallback>
                <p:oleObj name="Equation" r:id="rId5" imgW="2628900" imgH="4102100" progId="Equation.DSMT4">
                  <p:embed/>
                  <p:pic>
                    <p:nvPicPr>
                      <p:cNvPr id="14339" name="Object 5">
                        <a:extLst>
                          <a:ext uri="{FF2B5EF4-FFF2-40B4-BE49-F238E27FC236}">
                            <a16:creationId xmlns:a16="http://schemas.microsoft.com/office/drawing/2014/main" id="{62229F24-F3FB-7CF6-753B-DAF5A4DC66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0701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6">
            <a:extLst>
              <a:ext uri="{FF2B5EF4-FFF2-40B4-BE49-F238E27FC236}">
                <a16:creationId xmlns:a16="http://schemas.microsoft.com/office/drawing/2014/main" id="{5D1F0391-9BF0-E578-3DD3-6A39CFEC99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1" y="3276600"/>
          <a:ext cx="482917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5239900" imgH="5270500" progId="Equation.DSMT4">
                  <p:embed/>
                </p:oleObj>
              </mc:Choice>
              <mc:Fallback>
                <p:oleObj name="Equation" r:id="rId7" imgW="65239900" imgH="5270500" progId="Equation.DSMT4">
                  <p:embed/>
                  <p:pic>
                    <p:nvPicPr>
                      <p:cNvPr id="14340" name="Object 6">
                        <a:extLst>
                          <a:ext uri="{FF2B5EF4-FFF2-40B4-BE49-F238E27FC236}">
                            <a16:creationId xmlns:a16="http://schemas.microsoft.com/office/drawing/2014/main" id="{5D1F0391-9BF0-E578-3DD3-6A39CFEC9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3276600"/>
                        <a:ext cx="482917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>
            <a:extLst>
              <a:ext uri="{FF2B5EF4-FFF2-40B4-BE49-F238E27FC236}">
                <a16:creationId xmlns:a16="http://schemas.microsoft.com/office/drawing/2014/main" id="{FA69B9C4-7565-7CDA-D919-AAB14AECED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42624"/>
              </p:ext>
            </p:extLst>
          </p:nvPr>
        </p:nvGraphicFramePr>
        <p:xfrm>
          <a:off x="2819400" y="5384800"/>
          <a:ext cx="2438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473900" imgH="11112500" progId="Equation.DSMT4">
                  <p:embed/>
                </p:oleObj>
              </mc:Choice>
              <mc:Fallback>
                <p:oleObj name="Equation" r:id="rId9" imgW="32473900" imgH="11112500" progId="Equation.DSMT4">
                  <p:embed/>
                  <p:pic>
                    <p:nvPicPr>
                      <p:cNvPr id="14341" name="Object 7">
                        <a:extLst>
                          <a:ext uri="{FF2B5EF4-FFF2-40B4-BE49-F238E27FC236}">
                            <a16:creationId xmlns:a16="http://schemas.microsoft.com/office/drawing/2014/main" id="{FA69B9C4-7565-7CDA-D919-AAB14AECED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384800"/>
                        <a:ext cx="2438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 descr="w0061-nn">
            <a:extLst>
              <a:ext uri="{FF2B5EF4-FFF2-40B4-BE49-F238E27FC236}">
                <a16:creationId xmlns:a16="http://schemas.microsoft.com/office/drawing/2014/main" id="{B076A8DC-9BDB-BD3B-E767-0234FAD0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36576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2726BB-060D-A1BF-D311-928E701B6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8E17B-21E3-FC61-CA6A-57579B344648}"/>
              </a:ext>
            </a:extLst>
          </p:cNvPr>
          <p:cNvSpPr txBox="1"/>
          <p:nvPr/>
        </p:nvSpPr>
        <p:spPr>
          <a:xfrm>
            <a:off x="1756568" y="6463071"/>
            <a:ext cx="657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Bookman Old Style" charset="0"/>
                <a:cs typeface="Arial" charset="0"/>
              </a:rPr>
              <a:t>This </a:t>
            </a:r>
            <a:r>
              <a:rPr lang="fr-FR" sz="1800" dirty="0" err="1">
                <a:latin typeface="Bookman Old Style" charset="0"/>
                <a:cs typeface="Arial" charset="0"/>
              </a:rPr>
              <a:t>is</a:t>
            </a:r>
            <a:r>
              <a:rPr lang="fr-FR" sz="1800" dirty="0">
                <a:latin typeface="Bookman Old Style" charset="0"/>
                <a:cs typeface="Arial" charset="0"/>
              </a:rPr>
              <a:t> the </a:t>
            </a:r>
            <a:r>
              <a:rPr lang="fr-FR" sz="1800" dirty="0" err="1">
                <a:latin typeface="Bookman Old Style" charset="0"/>
                <a:cs typeface="Arial" charset="0"/>
              </a:rPr>
              <a:t>eigen</a:t>
            </a:r>
            <a:r>
              <a:rPr lang="fr-FR" sz="1800" dirty="0">
                <a:latin typeface="Bookman Old Style" charset="0"/>
                <a:cs typeface="Arial" charset="0"/>
              </a:rPr>
              <a:t> </a:t>
            </a:r>
            <a:r>
              <a:rPr lang="fr-FR" sz="1800" dirty="0" err="1">
                <a:latin typeface="Bookman Old Style" charset="0"/>
                <a:cs typeface="Arial" charset="0"/>
              </a:rPr>
              <a:t>vector</a:t>
            </a:r>
            <a:r>
              <a:rPr lang="fr-FR" sz="1800" dirty="0">
                <a:latin typeface="Bookman Old Style" charset="0"/>
                <a:cs typeface="Arial" charset="0"/>
              </a:rPr>
              <a:t> </a:t>
            </a:r>
            <a:r>
              <a:rPr lang="fr-FR" sz="1800" dirty="0" err="1">
                <a:latin typeface="Bookman Old Style" charset="0"/>
                <a:cs typeface="Arial" charset="0"/>
              </a:rPr>
              <a:t>showing</a:t>
            </a:r>
            <a:r>
              <a:rPr lang="fr-FR" sz="1800" dirty="0">
                <a:latin typeface="Bookman Old Style" charset="0"/>
                <a:cs typeface="Arial" charset="0"/>
              </a:rPr>
              <a:t> the </a:t>
            </a:r>
            <a:r>
              <a:rPr lang="fr-FR" sz="1800" dirty="0" err="1">
                <a:latin typeface="Bookman Old Style" charset="0"/>
                <a:cs typeface="Arial" charset="0"/>
              </a:rPr>
              <a:t>blue</a:t>
            </a:r>
            <a:r>
              <a:rPr lang="fr-FR" sz="1800" dirty="0">
                <a:latin typeface="Bookman Old Style" charset="0"/>
                <a:cs typeface="Arial" charset="0"/>
              </a:rPr>
              <a:t> line direction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DD1241-C7B4-88BC-AD04-CE7E92D8A107}"/>
              </a:ext>
            </a:extLst>
          </p:cNvPr>
          <p:cNvCxnSpPr>
            <a:cxnSpLocks/>
          </p:cNvCxnSpPr>
          <p:nvPr/>
        </p:nvCxnSpPr>
        <p:spPr>
          <a:xfrm flipV="1">
            <a:off x="4878389" y="6219825"/>
            <a:ext cx="105735" cy="296863"/>
          </a:xfrm>
          <a:prstGeom prst="line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640"/>
            <a:ext cx="10490200" cy="1143000"/>
          </a:xfrm>
        </p:spPr>
        <p:txBody>
          <a:bodyPr/>
          <a:lstStyle/>
          <a:p>
            <a:pPr algn="ctr" eaLnBrk="1" hangingPunct="1"/>
            <a:r>
              <a:rPr lang="fr-FR" dirty="0" err="1">
                <a:solidFill>
                  <a:srgbClr val="C00000"/>
                </a:solidFill>
                <a:latin typeface="Arial" charset="0"/>
                <a:cs typeface="Arial" charset="0"/>
              </a:rPr>
              <a:t>Similar</a:t>
            </a:r>
            <a: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Arial" charset="0"/>
                <a:cs typeface="Arial" charset="0"/>
              </a:rPr>
              <a:t>approach</a:t>
            </a:r>
            <a: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Arial" charset="0"/>
                <a:cs typeface="Arial" charset="0"/>
              </a:rPr>
              <a:t>with</a:t>
            </a:r>
            <a: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  <a:t> PCA – </a:t>
            </a:r>
            <a:b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fr-FR" dirty="0" err="1">
                <a:solidFill>
                  <a:srgbClr val="C00000"/>
                </a:solidFill>
                <a:latin typeface="Arial" charset="0"/>
                <a:cs typeface="Arial" charset="0"/>
              </a:rPr>
              <a:t>waves</a:t>
            </a:r>
            <a: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  <a:t> are </a:t>
            </a:r>
            <a:r>
              <a:rPr lang="fr-FR" dirty="0" err="1">
                <a:solidFill>
                  <a:srgbClr val="C00000"/>
                </a:solidFill>
                <a:latin typeface="Arial" charset="0"/>
                <a:cs typeface="Arial" charset="0"/>
              </a:rPr>
              <a:t>found</a:t>
            </a:r>
            <a: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Arial" charset="0"/>
                <a:cs typeface="Arial" charset="0"/>
              </a:rPr>
              <a:t>from</a:t>
            </a:r>
            <a:r>
              <a:rPr lang="fr-FR" dirty="0">
                <a:solidFill>
                  <a:srgbClr val="C00000"/>
                </a:solidFill>
                <a:latin typeface="Arial" charset="0"/>
                <a:cs typeface="Arial" charset="0"/>
              </a:rPr>
              <a:t> C-matrix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9" y="1412876"/>
            <a:ext cx="8066087" cy="4968875"/>
          </a:xfrm>
        </p:spPr>
        <p:txBody>
          <a:bodyPr/>
          <a:lstStyle/>
          <a:p>
            <a:pPr eaLnBrk="1" hangingPunct="1"/>
            <a:r>
              <a:rPr lang="fr-FR" sz="3000" dirty="0">
                <a:latin typeface="Bookman Old Style" charset="0"/>
                <a:cs typeface="Arial" charset="0"/>
              </a:rPr>
              <a:t>Introduced by Pearson (1901) and Hotelling (1933) to </a:t>
            </a:r>
            <a:r>
              <a:rPr lang="fr-FR" sz="3000" dirty="0" err="1">
                <a:latin typeface="Bookman Old Style" charset="0"/>
                <a:cs typeface="Arial" charset="0"/>
              </a:rPr>
              <a:t>describe</a:t>
            </a:r>
            <a:r>
              <a:rPr lang="fr-FR" sz="3000" dirty="0">
                <a:latin typeface="Bookman Old Style" charset="0"/>
                <a:cs typeface="Arial" charset="0"/>
              </a:rPr>
              <a:t> the variation in a set of </a:t>
            </a:r>
            <a:r>
              <a:rPr lang="fr-FR" sz="3000" dirty="0" err="1">
                <a:solidFill>
                  <a:srgbClr val="FF3300"/>
                </a:solidFill>
                <a:latin typeface="Bookman Old Style" charset="0"/>
                <a:cs typeface="Arial" charset="0"/>
              </a:rPr>
              <a:t>multivariate</a:t>
            </a:r>
            <a:r>
              <a:rPr lang="fr-FR" sz="3000" dirty="0">
                <a:solidFill>
                  <a:srgbClr val="FF3300"/>
                </a:solidFill>
                <a:latin typeface="Bookman Old Style" charset="0"/>
                <a:cs typeface="Arial" charset="0"/>
              </a:rPr>
              <a:t> data</a:t>
            </a:r>
            <a:r>
              <a:rPr lang="fr-FR" sz="3000" dirty="0">
                <a:latin typeface="Bookman Old Style" charset="0"/>
                <a:cs typeface="Arial" charset="0"/>
              </a:rPr>
              <a:t> in </a:t>
            </a:r>
            <a:r>
              <a:rPr lang="fr-FR" sz="3000" dirty="0" err="1">
                <a:latin typeface="Bookman Old Style" charset="0"/>
                <a:cs typeface="Arial" charset="0"/>
              </a:rPr>
              <a:t>terms</a:t>
            </a:r>
            <a:r>
              <a:rPr lang="fr-FR" sz="3000" dirty="0">
                <a:latin typeface="Bookman Old Style" charset="0"/>
                <a:cs typeface="Arial" charset="0"/>
              </a:rPr>
              <a:t> of a set of </a:t>
            </a:r>
            <a:r>
              <a:rPr lang="fr-FR" sz="3000" dirty="0" err="1">
                <a:solidFill>
                  <a:srgbClr val="FF3300"/>
                </a:solidFill>
                <a:latin typeface="Bookman Old Style" charset="0"/>
                <a:cs typeface="Arial" charset="0"/>
              </a:rPr>
              <a:t>uncorrelated</a:t>
            </a:r>
            <a:r>
              <a:rPr lang="fr-FR" sz="3000" dirty="0">
                <a:solidFill>
                  <a:srgbClr val="FF3300"/>
                </a:solidFill>
                <a:latin typeface="Bookman Old Style" charset="0"/>
                <a:cs typeface="Arial" charset="0"/>
              </a:rPr>
              <a:t> variables</a:t>
            </a:r>
            <a:endParaRPr lang="fr-FR" sz="3000" dirty="0">
              <a:latin typeface="Bookman Old Style" charset="0"/>
              <a:cs typeface="Arial" charset="0"/>
            </a:endParaRPr>
          </a:p>
          <a:p>
            <a:pPr eaLnBrk="1" hangingPunct="1"/>
            <a:r>
              <a:rPr lang="fr-FR" sz="3000" dirty="0" err="1">
                <a:latin typeface="Bookman Old Style" charset="0"/>
                <a:cs typeface="Arial" charset="0"/>
              </a:rPr>
              <a:t>We</a:t>
            </a:r>
            <a:r>
              <a:rPr lang="fr-FR" sz="3000" dirty="0">
                <a:latin typeface="Bookman Old Style" charset="0"/>
                <a:cs typeface="Arial" charset="0"/>
              </a:rPr>
              <a:t> </a:t>
            </a:r>
            <a:r>
              <a:rPr lang="fr-FR" sz="3000" dirty="0" err="1">
                <a:latin typeface="Bookman Old Style" charset="0"/>
                <a:cs typeface="Arial" charset="0"/>
              </a:rPr>
              <a:t>typically</a:t>
            </a:r>
            <a:r>
              <a:rPr lang="fr-FR" sz="3000" dirty="0">
                <a:latin typeface="Bookman Old Style" charset="0"/>
                <a:cs typeface="Arial" charset="0"/>
              </a:rPr>
              <a:t> have a data matrix of </a:t>
            </a:r>
            <a:r>
              <a:rPr lang="fr-FR" sz="3000" i="1" dirty="0">
                <a:solidFill>
                  <a:srgbClr val="FF3300"/>
                </a:solidFill>
                <a:latin typeface="Bookman Old Style" charset="0"/>
                <a:cs typeface="Arial" charset="0"/>
              </a:rPr>
              <a:t>n</a:t>
            </a:r>
            <a:r>
              <a:rPr lang="fr-FR" sz="3000" dirty="0">
                <a:latin typeface="Bookman Old Style" charset="0"/>
                <a:cs typeface="Arial" charset="0"/>
              </a:rPr>
              <a:t> observations on 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p</a:t>
            </a:r>
            <a:r>
              <a:rPr lang="fr-FR" sz="3000" dirty="0">
                <a:latin typeface="Bookman Old Style" charset="0"/>
                <a:cs typeface="Arial" charset="0"/>
              </a:rPr>
              <a:t> </a:t>
            </a:r>
            <a:r>
              <a:rPr lang="fr-FR" sz="3000" dirty="0" err="1">
                <a:latin typeface="Bookman Old Style" charset="0"/>
                <a:cs typeface="Arial" charset="0"/>
              </a:rPr>
              <a:t>correlated</a:t>
            </a:r>
            <a:r>
              <a:rPr lang="fr-FR" sz="3000" dirty="0">
                <a:latin typeface="Bookman Old Style" charset="0"/>
                <a:cs typeface="Arial" charset="0"/>
              </a:rPr>
              <a:t> variables 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x</a:t>
            </a:r>
            <a:r>
              <a:rPr lang="fr-FR" sz="3000" i="1" baseline="-25000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1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,x</a:t>
            </a:r>
            <a:r>
              <a:rPr lang="fr-FR" sz="3000" i="1" baseline="-25000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2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,…</a:t>
            </a:r>
            <a:r>
              <a:rPr lang="fr-FR" sz="3000" i="1" dirty="0" err="1">
                <a:solidFill>
                  <a:srgbClr val="0066FF"/>
                </a:solidFill>
                <a:latin typeface="Bookman Old Style" charset="0"/>
                <a:cs typeface="Arial" charset="0"/>
              </a:rPr>
              <a:t>x</a:t>
            </a:r>
            <a:r>
              <a:rPr lang="fr-FR" sz="3000" i="1" baseline="-25000" dirty="0" err="1">
                <a:solidFill>
                  <a:srgbClr val="0066FF"/>
                </a:solidFill>
                <a:latin typeface="Bookman Old Style" charset="0"/>
                <a:cs typeface="Arial" charset="0"/>
              </a:rPr>
              <a:t>p</a:t>
            </a:r>
            <a:endParaRPr lang="fr-FR" sz="3000" i="1" baseline="-25000" dirty="0">
              <a:solidFill>
                <a:srgbClr val="0066FF"/>
              </a:solidFill>
              <a:latin typeface="Bookman Old Style" charset="0"/>
              <a:cs typeface="Arial" charset="0"/>
            </a:endParaRPr>
          </a:p>
          <a:p>
            <a:pPr eaLnBrk="1" hangingPunct="1"/>
            <a:r>
              <a:rPr lang="fr-FR" sz="3000" dirty="0">
                <a:latin typeface="Bookman Old Style" charset="0"/>
                <a:cs typeface="Arial" charset="0"/>
              </a:rPr>
              <a:t>PCA looks for a transformation of the 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x</a:t>
            </a:r>
            <a:r>
              <a:rPr lang="fr-FR" sz="3000" i="1" baseline="-25000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i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 </a:t>
            </a:r>
            <a:r>
              <a:rPr lang="fr-FR" sz="3000" dirty="0" err="1">
                <a:latin typeface="Bookman Old Style" charset="0"/>
                <a:cs typeface="Arial" charset="0"/>
              </a:rPr>
              <a:t>into</a:t>
            </a:r>
            <a:r>
              <a:rPr lang="fr-FR" sz="3000" dirty="0">
                <a:latin typeface="Bookman Old Style" charset="0"/>
                <a:cs typeface="Arial" charset="0"/>
              </a:rPr>
              <a:t> </a:t>
            </a:r>
            <a:r>
              <a:rPr lang="fr-FR" sz="3000" i="1" dirty="0">
                <a:solidFill>
                  <a:srgbClr val="0066FF"/>
                </a:solidFill>
                <a:latin typeface="Bookman Old Style" charset="0"/>
                <a:cs typeface="Arial" charset="0"/>
              </a:rPr>
              <a:t>p</a:t>
            </a:r>
            <a:r>
              <a:rPr lang="fr-FR" sz="3000" dirty="0">
                <a:latin typeface="Bookman Old Style" charset="0"/>
                <a:cs typeface="Arial" charset="0"/>
              </a:rPr>
              <a:t> new variables </a:t>
            </a:r>
            <a:r>
              <a:rPr lang="fr-FR" sz="3000" i="1" dirty="0">
                <a:solidFill>
                  <a:srgbClr val="009900"/>
                </a:solidFill>
                <a:latin typeface="Bookman Old Style" charset="0"/>
                <a:cs typeface="Arial" charset="0"/>
              </a:rPr>
              <a:t>y</a:t>
            </a:r>
            <a:r>
              <a:rPr lang="fr-FR" sz="3000" i="1" baseline="-25000" dirty="0">
                <a:solidFill>
                  <a:srgbClr val="009900"/>
                </a:solidFill>
                <a:latin typeface="Bookman Old Style" charset="0"/>
                <a:cs typeface="Arial" charset="0"/>
              </a:rPr>
              <a:t>i</a:t>
            </a:r>
            <a:r>
              <a:rPr lang="fr-FR" sz="3000" dirty="0">
                <a:solidFill>
                  <a:srgbClr val="009900"/>
                </a:solidFill>
                <a:latin typeface="Bookman Old Style" charset="0"/>
                <a:cs typeface="Arial" charset="0"/>
              </a:rPr>
              <a:t> </a:t>
            </a:r>
            <a:r>
              <a:rPr lang="fr-FR" sz="3000" dirty="0" err="1">
                <a:latin typeface="Bookman Old Style" charset="0"/>
                <a:cs typeface="Arial" charset="0"/>
              </a:rPr>
              <a:t>that</a:t>
            </a:r>
            <a:r>
              <a:rPr lang="fr-FR" sz="3000" dirty="0">
                <a:latin typeface="Bookman Old Style" charset="0"/>
                <a:cs typeface="Arial" charset="0"/>
              </a:rPr>
              <a:t> are </a:t>
            </a:r>
            <a:r>
              <a:rPr lang="fr-FR" sz="3000" dirty="0" err="1">
                <a:latin typeface="Bookman Old Style" charset="0"/>
                <a:cs typeface="Arial" charset="0"/>
              </a:rPr>
              <a:t>uncorrelated</a:t>
            </a:r>
            <a:endParaRPr lang="fr-FR" sz="3000" dirty="0">
              <a:latin typeface="Bookman Old Style" charset="0"/>
              <a:cs typeface="Arial" charset="0"/>
            </a:endParaRP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CE0648-8391-D9CD-AE21-DAC4B3337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1290300" cy="1143000"/>
          </a:xfrm>
        </p:spPr>
        <p:txBody>
          <a:bodyPr/>
          <a:lstStyle/>
          <a:p>
            <a:r>
              <a:rPr lang="fr-FR" sz="3800" dirty="0" err="1">
                <a:latin typeface="Arial Black" charset="0"/>
                <a:ea typeface="ＭＳ Ｐゴシック" charset="0"/>
                <a:cs typeface="ＭＳ Ｐゴシック" charset="0"/>
              </a:rPr>
              <a:t>Calculating</a:t>
            </a:r>
            <a:r>
              <a:rPr lang="fr-FR" sz="38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800" dirty="0" err="1">
                <a:latin typeface="Arial Black" charset="0"/>
                <a:ea typeface="ＭＳ Ｐゴシック" charset="0"/>
                <a:cs typeface="ＭＳ Ｐゴシック" charset="0"/>
              </a:rPr>
              <a:t>eignevalues</a:t>
            </a:r>
            <a:r>
              <a:rPr lang="fr-FR" sz="3800" dirty="0">
                <a:latin typeface="Arial Black" charset="0"/>
                <a:ea typeface="ＭＳ Ｐゴシック" charset="0"/>
                <a:cs typeface="ＭＳ Ｐゴシック" charset="0"/>
              </a:rPr>
              <a:t> and </a:t>
            </a:r>
            <a:r>
              <a:rPr lang="fr-FR" sz="3800" dirty="0" err="1">
                <a:latin typeface="Arial Black" charset="0"/>
                <a:ea typeface="ＭＳ Ｐゴシック" charset="0"/>
                <a:cs typeface="ＭＳ Ｐゴシック" charset="0"/>
              </a:rPr>
              <a:t>eigenvectors</a:t>
            </a:r>
            <a:r>
              <a:rPr lang="fr-FR" sz="3800" dirty="0">
                <a:latin typeface="Arial Black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sz="3800" dirty="0" err="1">
                <a:latin typeface="Arial Black" charset="0"/>
                <a:ea typeface="ＭＳ Ｐゴシック" charset="0"/>
                <a:cs typeface="ＭＳ Ｐゴシック" charset="0"/>
              </a:rPr>
              <a:t>solar</a:t>
            </a:r>
            <a:r>
              <a:rPr lang="fr-FR" sz="3800" dirty="0">
                <a:latin typeface="Arial Black" charset="0"/>
                <a:ea typeface="ＭＳ Ｐゴシック" charset="0"/>
                <a:cs typeface="ＭＳ Ｐゴシック" charset="0"/>
              </a:rPr>
              <a:t> MF </a:t>
            </a:r>
            <a:r>
              <a:rPr lang="fr-FR" sz="3800" dirty="0" err="1">
                <a:latin typeface="Arial Black" charset="0"/>
                <a:ea typeface="ＭＳ Ｐゴシック" charset="0"/>
                <a:cs typeface="ＭＳ Ｐゴシック" charset="0"/>
              </a:rPr>
              <a:t>from</a:t>
            </a:r>
            <a:r>
              <a:rPr lang="fr-FR" sz="3800" dirty="0">
                <a:latin typeface="Arial Black" charset="0"/>
                <a:ea typeface="ＭＳ Ｐゴシック" charset="0"/>
                <a:cs typeface="ＭＳ Ｐゴシック" charset="0"/>
              </a:rPr>
              <a:t> covariance matrix C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1" y="1905000"/>
            <a:ext cx="8786814" cy="4419600"/>
          </a:xfrm>
        </p:spPr>
        <p:txBody>
          <a:bodyPr/>
          <a:lstStyle/>
          <a:p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The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</a:rPr>
              <a:t>eigenvalues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</a:t>
            </a:r>
            <a:r>
              <a:rPr lang="fr-FR" i="1" baseline="-25000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 are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</a:rPr>
              <a:t>found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 by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</a:rPr>
              <a:t>solving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 the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</a:rPr>
              <a:t>equation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None/>
            </a:pP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</a:rPr>
              <a:t>                </a:t>
            </a:r>
            <a:r>
              <a:rPr lang="fr-FR" sz="3200" i="1" dirty="0" err="1">
                <a:solidFill>
                  <a:srgbClr val="3333CC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det</a:t>
            </a:r>
            <a:r>
              <a:rPr lang="fr-FR" sz="3200" i="1" dirty="0">
                <a:solidFill>
                  <a:srgbClr val="3333CC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(C-</a:t>
            </a:r>
            <a:r>
              <a:rPr lang="fr-FR" sz="3200" i="1" dirty="0">
                <a:solidFill>
                  <a:srgbClr val="3333CC"/>
                </a:solidFill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I)=0</a:t>
            </a:r>
          </a:p>
          <a:p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Eigenvectors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 are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columns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 of the matrix A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such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that</a:t>
            </a:r>
            <a:endParaRPr lang="fr-FR" dirty="0">
              <a:latin typeface="Bookman Old Style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>
              <a:buFont typeface="Wingdings" charset="0"/>
              <a:buNone/>
            </a:pP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                 </a:t>
            </a:r>
            <a:r>
              <a:rPr lang="fr-FR" sz="3200" dirty="0">
                <a:solidFill>
                  <a:srgbClr val="3333CC"/>
                </a:solidFill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C=A D A</a:t>
            </a:r>
            <a:r>
              <a:rPr lang="fr-FR" sz="3200" baseline="30000" dirty="0">
                <a:solidFill>
                  <a:srgbClr val="3333CC"/>
                </a:solidFill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T</a:t>
            </a:r>
          </a:p>
          <a:p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Where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fr-FR" dirty="0" err="1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eigen</a:t>
            </a:r>
            <a:r>
              <a:rPr lang="fr-FR" dirty="0"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 values  D=</a:t>
            </a:r>
          </a:p>
        </p:txBody>
      </p:sp>
      <p:graphicFrame>
        <p:nvGraphicFramePr>
          <p:cNvPr id="74755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35266633"/>
              </p:ext>
            </p:extLst>
          </p:nvPr>
        </p:nvGraphicFramePr>
        <p:xfrm>
          <a:off x="5503864" y="4110038"/>
          <a:ext cx="2276475" cy="244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63600" imgH="927100" progId="Equation.3">
                  <p:embed/>
                </p:oleObj>
              </mc:Choice>
              <mc:Fallback>
                <p:oleObj name="Equation" r:id="rId2" imgW="863600" imgH="927100" progId="Equation.3">
                  <p:embed/>
                  <p:pic>
                    <p:nvPicPr>
                      <p:cNvPr id="747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864" y="4110038"/>
                        <a:ext cx="2276475" cy="244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1A4531A-ABC9-79FB-1EB7-EA65275829D1}"/>
              </a:ext>
            </a:extLst>
          </p:cNvPr>
          <p:cNvSpPr txBox="1"/>
          <p:nvPr/>
        </p:nvSpPr>
        <p:spPr>
          <a:xfrm>
            <a:off x="8023149" y="4490277"/>
            <a:ext cx="4476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1" dirty="0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Var(Y</a:t>
            </a:r>
            <a:r>
              <a:rPr lang="fr-FR" sz="2400" b="1" i="1" baseline="-25000" dirty="0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</a:t>
            </a:r>
            <a:r>
              <a:rPr lang="fr-FR" sz="2400" b="1" i="1" dirty="0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)=</a:t>
            </a:r>
            <a:r>
              <a:rPr lang="fr-FR" sz="2400" b="1" dirty="0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  <a:sym typeface="Symbol" charset="0"/>
              </a:rPr>
              <a:t></a:t>
            </a:r>
            <a:r>
              <a:rPr lang="en-US" sz="2400" b="1" i="1" baseline="-25000" dirty="0" err="1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b="1" i="1" baseline="-25000" dirty="0">
                <a:solidFill>
                  <a:srgbClr val="FF33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i="1" baseline="-25000" dirty="0">
                <a:solidFill>
                  <a:srgbClr val="FF33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Bookman Old Style" charset="0"/>
                <a:ea typeface="ＭＳ Ｐゴシック" charset="0"/>
                <a:cs typeface="ＭＳ Ｐゴシック" charset="0"/>
              </a:rPr>
              <a:t>for all</a:t>
            </a:r>
            <a:r>
              <a:rPr lang="en-US" sz="2400" i="1" dirty="0">
                <a:solidFill>
                  <a:srgbClr val="FF330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 err="1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i="1" dirty="0">
                <a:solidFill>
                  <a:schemeClr val="folHlink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=1…p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57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283335" y="332656"/>
            <a:ext cx="11230378" cy="968110"/>
          </a:xfrm>
        </p:spPr>
        <p:txBody>
          <a:bodyPr/>
          <a:lstStyle/>
          <a:p>
            <a:pPr algn="ctr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3200" dirty="0">
                <a:latin typeface="Arial Black" charset="0"/>
                <a:ea typeface="ＭＳ Ｐゴシック" charset="0"/>
                <a:cs typeface="ＭＳ Ｐゴシック" charset="0"/>
              </a:rPr>
              <a:t>Cross-correlation of 8 EOFs     	 </a:t>
            </a:r>
            <a:br>
              <a:rPr lang="en-US" sz="32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 Black" charset="0"/>
                <a:ea typeface="ＭＳ Ｐゴシック" charset="0"/>
                <a:cs typeface="ＭＳ Ｐゴシック" charset="0"/>
              </a:rPr>
              <a:t>	Zharkova et al., 2012</a:t>
            </a:r>
          </a:p>
        </p:txBody>
      </p:sp>
      <p:sp>
        <p:nvSpPr>
          <p:cNvPr id="110595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/>
              <a:t>ST22, AOGS12, 13-17 Aug 12, Singapore</a:t>
            </a:r>
            <a:endParaRPr lang="en-GB" sz="1400" b="0">
              <a:solidFill>
                <a:schemeClr val="tx1"/>
              </a:solidFill>
            </a:endParaRPr>
          </a:p>
        </p:txBody>
      </p:sp>
      <p:pic>
        <p:nvPicPr>
          <p:cNvPr id="110596" name="Picture 6" descr="BMF_8_PC_Correlatio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00766"/>
            <a:ext cx="7010400" cy="532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Box 7"/>
          <p:cNvSpPr txBox="1">
            <a:spLocks noChangeArrowheads="1"/>
          </p:cNvSpPr>
          <p:nvPr/>
        </p:nvSpPr>
        <p:spPr bwMode="auto">
          <a:xfrm>
            <a:off x="3048000" y="990601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21-23</a:t>
            </a:r>
          </a:p>
        </p:txBody>
      </p:sp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6DAA4D0-B3F3-E949-3DA5-940976B4C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27899</TotalTime>
  <Words>1856</Words>
  <Application>Microsoft Macintosh PowerPoint</Application>
  <PresentationFormat>Widescreen</PresentationFormat>
  <Paragraphs>226</Paragraphs>
  <Slides>37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Arial Black</vt:lpstr>
      <vt:lpstr>Arial Narrow</vt:lpstr>
      <vt:lpstr>Bookman Old Style</vt:lpstr>
      <vt:lpstr>Calibri</vt:lpstr>
      <vt:lpstr>Franklin Gothic Medium</vt:lpstr>
      <vt:lpstr>Helvetica</vt:lpstr>
      <vt:lpstr>StarSymbol</vt:lpstr>
      <vt:lpstr>Times</vt:lpstr>
      <vt:lpstr>Times New Roman</vt:lpstr>
      <vt:lpstr>Verdana</vt:lpstr>
      <vt:lpstr>Wingdings</vt:lpstr>
      <vt:lpstr>Office Theme</vt:lpstr>
      <vt:lpstr>Equation</vt:lpstr>
      <vt:lpstr>Comparison of solar activity indices: sunspots versus eigen vectors </vt:lpstr>
      <vt:lpstr>Current solar activity  index</vt:lpstr>
      <vt:lpstr>PowerPoint Presentation</vt:lpstr>
      <vt:lpstr>Solar magnetic field reversal</vt:lpstr>
      <vt:lpstr>New proxy for solar activity index SBMF (top) and sunspot MF (bottom)– (Zharkov et al, 2008, Stix 1976)</vt:lpstr>
      <vt:lpstr> Example 5: Homogeneous Systems             </vt:lpstr>
      <vt:lpstr>Similar approach with PCA –  waves are found from C-matrix</vt:lpstr>
      <vt:lpstr>Calculating eignevalues and eigenvectors of solar MF from covariance matrix C</vt:lpstr>
      <vt:lpstr>     Cross-correlation of 8 EOFs         Zharkova et al., 2012</vt:lpstr>
      <vt:lpstr>  SBMF results: Scree plot Eigenvalues vs variances  (Zharkova et al, 2012) - 2 main eigenvalues covering 40% of variance –         (67% of SDV) -  -  3 pairs (6 eigenvalues) to cover </vt:lpstr>
      <vt:lpstr>Fitting the PCs to measured in cycle 24 and prediction to 25-26</vt:lpstr>
      <vt:lpstr>Mathematical laws from PCs: Symbolic regression -Hamiltonian approach (Schmidt and Lipton, 2009, Science)Schmidt &amp; Lipson, 2009, Science)</vt:lpstr>
      <vt:lpstr>S       Summary curve of 2 PCs v (Zharkova et al, 2015)</vt:lpstr>
      <vt:lpstr>Modulus summary curve    Zharkova et al, 2015, SciRep; 2020, Temp., Zharkova et al, 2022, MNRAS s sunsdata (Shepherd et al, 2014 ; Zharkova et al, 2015)</vt:lpstr>
      <vt:lpstr>Predicted solar activity (Zharkova et al, 2015, SR https://www.nature.com/articles/srep15689) Zharkova et al, 2015, Nature SR</vt:lpstr>
      <vt:lpstr>Double dynamo summary curve for 3000 years (blue) versus the s/s curve by Solanki et al. 2004 (red)</vt:lpstr>
      <vt:lpstr>PowerPoint Presentation</vt:lpstr>
      <vt:lpstr>PowerPoint Presentation</vt:lpstr>
      <vt:lpstr>Interference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Quadruple magnetic sources</vt:lpstr>
      <vt:lpstr>PowerPoint Presentation</vt:lpstr>
      <vt:lpstr>PowerPoint Presentation</vt:lpstr>
      <vt:lpstr>Temperature restoration during/after MM  (Shindell et al., 2001, Science) </vt:lpstr>
      <vt:lpstr>Temperature restoration during MM  (Shindell et al., 2001, Science) </vt:lpstr>
      <vt:lpstr>PowerPoint Presentation</vt:lpstr>
      <vt:lpstr>Snow blizzards in USA and Canada  for 2 weeks in Dec ’22 –Jan’ 23</vt:lpstr>
      <vt:lpstr>Late spring snow   in Australia  and NZ 22-30 November ’22  (analog of late May  in Northern hemisphere)</vt:lpstr>
      <vt:lpstr>Modern Grand Solar Minimum https://solargsm.com/solar-activity/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夏倩</dc:creator>
  <cp:lastModifiedBy>Valentina Zharkova</cp:lastModifiedBy>
  <cp:revision>358</cp:revision>
  <dcterms:created xsi:type="dcterms:W3CDTF">2020-04-29T16:04:59Z</dcterms:created>
  <dcterms:modified xsi:type="dcterms:W3CDTF">2023-06-01T08:36:01Z</dcterms:modified>
</cp:coreProperties>
</file>