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13" r:id="rId3"/>
    <p:sldMasterId id="2147483739" r:id="rId4"/>
  </p:sldMasterIdLst>
  <p:notesMasterIdLst>
    <p:notesMasterId r:id="rId21"/>
  </p:notesMasterIdLst>
  <p:handoutMasterIdLst>
    <p:handoutMasterId r:id="rId22"/>
  </p:handoutMasterIdLst>
  <p:sldIdLst>
    <p:sldId id="256" r:id="rId5"/>
    <p:sldId id="512" r:id="rId6"/>
    <p:sldId id="390" r:id="rId7"/>
    <p:sldId id="436" r:id="rId8"/>
    <p:sldId id="399" r:id="rId9"/>
    <p:sldId id="391" r:id="rId10"/>
    <p:sldId id="438" r:id="rId11"/>
    <p:sldId id="478" r:id="rId12"/>
    <p:sldId id="487" r:id="rId13"/>
    <p:sldId id="498" r:id="rId14"/>
    <p:sldId id="499" r:id="rId15"/>
    <p:sldId id="513" r:id="rId16"/>
    <p:sldId id="501" r:id="rId17"/>
    <p:sldId id="514" r:id="rId18"/>
    <p:sldId id="502" r:id="rId19"/>
    <p:sldId id="515" r:id="rId20"/>
  </p:sldIdLst>
  <p:sldSz cx="10080625" cy="7559675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217" y="1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r">
              <a:defRPr sz="1100"/>
            </a:lvl1pPr>
          </a:lstStyle>
          <a:p>
            <a:fld id="{CC421DAB-B2FE-4578-B5F4-5FED2D89020E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034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217" y="9442034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r">
              <a:defRPr sz="1100"/>
            </a:lvl1pPr>
          </a:lstStyle>
          <a:p>
            <a:fld id="{A6FCD4CC-6E78-4B2D-977C-44E16F7F3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4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680908" y="4721854"/>
            <a:ext cx="5446940" cy="4473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8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300">
                <a:latin typeface="Times New Roman"/>
              </a:rPr>
              <a:t>&lt;header&gt;</a:t>
            </a:r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dt"/>
          </p:nvPr>
        </p:nvSpPr>
        <p:spPr>
          <a:xfrm>
            <a:off x="385394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300">
                <a:latin typeface="Times New Roman"/>
              </a:rPr>
              <a:t>&lt;date/time&gt;</a:t>
            </a:r>
            <a:endParaRPr/>
          </a:p>
        </p:txBody>
      </p:sp>
      <p:sp>
        <p:nvSpPr>
          <p:cNvPr id="300" name="PlaceHolder 4"/>
          <p:cNvSpPr>
            <a:spLocks noGrp="1"/>
          </p:cNvSpPr>
          <p:nvPr>
            <p:ph type="ftr"/>
          </p:nvPr>
        </p:nvSpPr>
        <p:spPr>
          <a:xfrm>
            <a:off x="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300">
                <a:latin typeface="Times New Roman"/>
              </a:rPr>
              <a:t>&lt;footer&gt;</a:t>
            </a:r>
            <a:endParaRPr/>
          </a:p>
        </p:txBody>
      </p:sp>
      <p:sp>
        <p:nvSpPr>
          <p:cNvPr id="301" name="PlaceHolder 5"/>
          <p:cNvSpPr>
            <a:spLocks noGrp="1"/>
          </p:cNvSpPr>
          <p:nvPr>
            <p:ph type="sldNum"/>
          </p:nvPr>
        </p:nvSpPr>
        <p:spPr>
          <a:xfrm>
            <a:off x="385394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F3CCDAF-D948-412C-8301-EFD08AFB2A43}" type="slidenum">
              <a:rPr lang="en-GB" sz="13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3858479" y="9443709"/>
            <a:ext cx="2949305" cy="495716"/>
          </a:xfrm>
          <a:prstGeom prst="rect">
            <a:avLst/>
          </a:prstGeom>
          <a:noFill/>
          <a:ln>
            <a:noFill/>
          </a:ln>
        </p:spPr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BC57605E-CD69-4945-A39B-623646CE7733}" type="slidenum">
              <a:rPr lang="en-GB" sz="1100">
                <a:solidFill>
                  <a:srgbClr val="000000"/>
                </a:solidFill>
                <a:latin typeface="Times New Roman"/>
              </a:rPr>
              <a:t>1</a:t>
            </a:fld>
            <a:endParaRPr/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907877" y="4721854"/>
            <a:ext cx="4992029" cy="447215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907877" y="4721854"/>
            <a:ext cx="4992029" cy="447215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900">
                <a:latin typeface="Arial"/>
              </a:rPr>
              <a:t>Tracking the plasma inflow</a:t>
            </a:r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3858479" y="9443709"/>
            <a:ext cx="2949305" cy="495716"/>
          </a:xfrm>
          <a:prstGeom prst="rect">
            <a:avLst/>
          </a:prstGeom>
          <a:noFill/>
          <a:ln>
            <a:noFill/>
          </a:ln>
        </p:spPr>
        <p:txBody>
          <a:bodyPr lIns="82593" tIns="41297" rIns="82593" bIns="41297" anchor="b"/>
          <a:lstStyle/>
          <a:p>
            <a:pPr>
              <a:lnSpc>
                <a:spcPct val="100000"/>
              </a:lnSpc>
            </a:pPr>
            <a:fld id="{70AB75EF-9606-4F83-AA5E-72FBC4CD9157}" type="slidenum">
              <a:rPr lang="en-GB" sz="11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11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E2BBA-9FD9-4B43-8832-21CD585534E8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1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AF0AA-DC30-8349-957F-03F17BA9C021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8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5BA74-AAA8-4C4B-937D-67BFEB1E6086}" type="slidenum">
              <a:rPr lang="en-GB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5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3BE1-D274-1E47-ADF7-7377AC88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A50A-F8EA-D243-8017-2D02CA74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21" name="Picture 22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22" name="Picture 221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95" name="Picture 29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96" name="Picture 29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-671760"/>
            <a:ext cx="10078560" cy="82303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52" r:id="rId13"/>
    <p:sldLayoutId id="21474837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-671760"/>
            <a:ext cx="10078560" cy="8230320"/>
          </a:xfrm>
          <a:prstGeom prst="rect">
            <a:avLst/>
          </a:prstGeom>
          <a:ln w="936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-671760"/>
            <a:ext cx="10078560" cy="8230320"/>
          </a:xfrm>
          <a:prstGeom prst="rect">
            <a:avLst/>
          </a:prstGeom>
          <a:ln w="936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56000" y="168120"/>
            <a:ext cx="856800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56000" y="1595880"/>
            <a:ext cx="4180680" cy="5123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46560" y="1595880"/>
            <a:ext cx="4180680" cy="5123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-671760"/>
            <a:ext cx="10080000" cy="8230680"/>
          </a:xfrm>
          <a:prstGeom prst="rect">
            <a:avLst/>
          </a:prstGeom>
          <a:ln w="9360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7223760" y="6887880"/>
            <a:ext cx="2098800" cy="50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95F5ABE-CC46-4FA9-BDCC-6B88C947291C}" type="slidenum">
              <a:rPr lang="en-GB" sz="1400">
                <a:solidFill>
                  <a:srgbClr val="000000"/>
                </a:solidFill>
                <a:latin typeface="Arial"/>
                <a:ea typeface="ＭＳ Ｐゴシック"/>
              </a:rPr>
              <a:t>1</a:t>
            </a:fld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889214" y="4852800"/>
            <a:ext cx="8146440" cy="1549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C00000"/>
                </a:solidFill>
                <a:latin typeface="Arial"/>
                <a:ea typeface="ＭＳ Ｐゴシック"/>
              </a:rPr>
              <a:t>Valentina Zharkova (1) and Qian Xia (2)</a:t>
            </a:r>
          </a:p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B050"/>
                </a:solidFill>
                <a:latin typeface="Arial"/>
                <a:ea typeface="ＭＳ Ｐゴシック"/>
              </a:rPr>
              <a:t>1 -University of Northumbria, Newcastle upon Tyne, UK</a:t>
            </a:r>
          </a:p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B050"/>
                </a:solidFill>
                <a:latin typeface="Arial"/>
                <a:ea typeface="ＭＳ Ｐゴシック"/>
              </a:rPr>
              <a:t>2 – </a:t>
            </a:r>
            <a:r>
              <a:rPr lang="en-GB" sz="2000" dirty="0" err="1">
                <a:solidFill>
                  <a:srgbClr val="00B050"/>
                </a:solidFill>
                <a:latin typeface="Arial"/>
                <a:ea typeface="ＭＳ Ｐゴシック"/>
              </a:rPr>
              <a:t>Culham</a:t>
            </a:r>
            <a:r>
              <a:rPr lang="en-GB" sz="2000" dirty="0">
                <a:solidFill>
                  <a:srgbClr val="00B050"/>
                </a:solidFill>
                <a:latin typeface="Arial"/>
                <a:ea typeface="ＭＳ Ｐゴシック"/>
              </a:rPr>
              <a:t> Centre for Fusion Energy, Abingdon, UK</a:t>
            </a:r>
          </a:p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  <a:latin typeface="Arial"/>
                <a:ea typeface="ＭＳ Ｐゴシック"/>
              </a:rPr>
              <a:t>Funded by AFOSR, US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04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118440" y="21240"/>
            <a:ext cx="2618280" cy="1004760"/>
          </a:xfrm>
          <a:prstGeom prst="rect">
            <a:avLst/>
          </a:prstGeom>
          <a:ln>
            <a:noFill/>
          </a:ln>
        </p:spPr>
      </p:pic>
      <p:sp>
        <p:nvSpPr>
          <p:cNvPr id="305" name="TextShape 3"/>
          <p:cNvSpPr txBox="1"/>
          <p:nvPr/>
        </p:nvSpPr>
        <p:spPr>
          <a:xfrm>
            <a:off x="409585" y="1948242"/>
            <a:ext cx="9671040" cy="2291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90000" tIns="45000" rIns="90000" bIns="45000"/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Kinetic turbulence generated by accelerated particles in a reconnecting current sheet with magnetic islands</a:t>
            </a:r>
            <a:endParaRPr lang="en-GB" sz="3200" dirty="0">
              <a:solidFill>
                <a:srgbClr val="0033CC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631F-B3A0-0246-A7AF-1A6325FF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45" y="-601542"/>
            <a:ext cx="9072000" cy="923330"/>
          </a:xfrm>
        </p:spPr>
        <p:txBody>
          <a:bodyPr/>
          <a:lstStyle/>
          <a:p>
            <a:pPr algn="ctr"/>
            <a:r>
              <a:rPr lang="en-US" sz="3200" dirty="0"/>
              <a:t>PIC simulation of 3D RCS  with MIs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E9FD3-2447-ED46-8FA5-96D5E686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2" y="268781"/>
            <a:ext cx="9447479" cy="62975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5DE969-CF41-B64C-BFBF-74AF0CEA7A72}"/>
              </a:ext>
            </a:extLst>
          </p:cNvPr>
          <p:cNvSpPr/>
          <p:nvPr/>
        </p:nvSpPr>
        <p:spPr>
          <a:xfrm>
            <a:off x="316572" y="6636345"/>
            <a:ext cx="944747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Simulations of magnetic reconnection is presented in a thin current sheet  with 3D magnetic field  topology affected by tearing instability </a:t>
            </a:r>
            <a:r>
              <a:rPr lang="en-GB" dirty="0">
                <a:sym typeface="Wingdings" pitchFamily="2" charset="2"/>
              </a:rPr>
              <a:t> leads to </a:t>
            </a:r>
            <a:r>
              <a:rPr lang="en-GB" dirty="0"/>
              <a:t>formation of  two large magnetic islands using particle-in-cell (PIC)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724F-FCA1-554A-A297-31DD10FF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13" y="-224280"/>
            <a:ext cx="9072000" cy="1262160"/>
          </a:xfrm>
        </p:spPr>
        <p:txBody>
          <a:bodyPr/>
          <a:lstStyle/>
          <a:p>
            <a:r>
              <a:rPr lang="en-US" sz="4000" dirty="0"/>
              <a:t>Strong guiding field suppresses kink instability along By direction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82AB8-C000-5642-8628-5D5D16C1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" y="3536510"/>
            <a:ext cx="8527098" cy="2498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91B6C-D7AB-5744-9E4A-E406F812FF4E}"/>
              </a:ext>
            </a:extLst>
          </p:cNvPr>
          <p:cNvSpPr txBox="1"/>
          <p:nvPr/>
        </p:nvSpPr>
        <p:spPr>
          <a:xfrm>
            <a:off x="504311" y="6035140"/>
            <a:ext cx="8527097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2400" dirty="0" err="1"/>
              <a:t>Isosurface</a:t>
            </a:r>
            <a:r>
              <a:rPr lang="en-GB" sz="2400" dirty="0"/>
              <a:t> of the electron energy distribution (the 35 \% contour of the max energy) for a strong guiding field (B</a:t>
            </a:r>
            <a:r>
              <a:rPr lang="en-GB" sz="2400" baseline="-25000" dirty="0"/>
              <a:t>y</a:t>
            </a:r>
            <a:r>
              <a:rPr lang="en-GB" sz="2400" dirty="0"/>
              <a:t>=1) in the simulation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74100-9498-D447-86FD-BFE15856D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" y="895265"/>
            <a:ext cx="8527098" cy="2498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981807-5FD4-6340-A444-2800CB066185}"/>
              </a:ext>
            </a:extLst>
          </p:cNvPr>
          <p:cNvSpPr/>
          <p:nvPr/>
        </p:nvSpPr>
        <p:spPr>
          <a:xfrm>
            <a:off x="7697203" y="103788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By=0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0ADE1-EAA6-7B40-A49B-A855FEFA0FD0}"/>
              </a:ext>
            </a:extLst>
          </p:cNvPr>
          <p:cNvSpPr/>
          <p:nvPr/>
        </p:nvSpPr>
        <p:spPr>
          <a:xfrm>
            <a:off x="7697203" y="3779837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By=1</a:t>
            </a:r>
          </a:p>
        </p:txBody>
      </p:sp>
    </p:spTree>
    <p:extLst>
      <p:ext uri="{BB962C8B-B14F-4D97-AF65-F5344CB8AC3E}">
        <p14:creationId xmlns:p14="http://schemas.microsoft.com/office/powerpoint/2010/main" val="339812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2B0E-B682-8843-B925-358C2C2D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556054"/>
            <a:ext cx="9823620" cy="100742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Turbulence spectrum vs wavenumbers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A3D92-203A-7F4A-A148-56146ABB3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599028"/>
            <a:ext cx="4978787" cy="5686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5DA033-BC3F-314D-AF2D-D027CB6DFBBA}"/>
              </a:ext>
            </a:extLst>
          </p:cNvPr>
          <p:cNvSpPr/>
          <p:nvPr/>
        </p:nvSpPr>
        <p:spPr>
          <a:xfrm>
            <a:off x="5671751" y="1599028"/>
            <a:ext cx="4127157" cy="59093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Power spectra vs wavenumbers of the electric </a:t>
            </a:r>
            <a:r>
              <a:rPr lang="en-GB" dirty="0"/>
              <a:t>(normalized by B_0 ^2 V_A^2) </a:t>
            </a:r>
            <a:r>
              <a:rPr lang="en-GB" dirty="0">
                <a:solidFill>
                  <a:srgbClr val="C00000"/>
                </a:solidFill>
              </a:rPr>
              <a:t>and magnetic fields </a:t>
            </a:r>
            <a:r>
              <a:rPr lang="en-GB" dirty="0"/>
              <a:t>(normalized by B_0 ^2). </a:t>
            </a:r>
          </a:p>
          <a:p>
            <a:endParaRPr lang="en-GB" dirty="0"/>
          </a:p>
          <a:p>
            <a:r>
              <a:rPr lang="en-GB" dirty="0"/>
              <a:t>The wave vector is normalised to </a:t>
            </a:r>
            <a:r>
              <a:rPr lang="en-GB" dirty="0" err="1"/>
              <a:t>d_i</a:t>
            </a:r>
            <a:r>
              <a:rPr lang="en-GB" dirty="0"/>
              <a:t> ^{-1} of n_0. </a:t>
            </a:r>
          </a:p>
          <a:p>
            <a:endParaRPr lang="en-GB" dirty="0"/>
          </a:p>
          <a:p>
            <a:r>
              <a:rPr lang="en-GB" dirty="0"/>
              <a:t>The corresponding k_{</a:t>
            </a:r>
            <a:r>
              <a:rPr lang="en-GB" dirty="0" err="1"/>
              <a:t>d_i</a:t>
            </a:r>
            <a:r>
              <a:rPr lang="en-GB" dirty="0"/>
              <a:t>}(n_0), k_{</a:t>
            </a:r>
            <a:r>
              <a:rPr lang="en-GB" dirty="0" err="1"/>
              <a:t>d_e</a:t>
            </a:r>
            <a:r>
              <a:rPr lang="en-GB" dirty="0"/>
              <a:t>}(n_0) are marked in dashed lines.</a:t>
            </a:r>
          </a:p>
          <a:p>
            <a:endParaRPr lang="en-GB" dirty="0"/>
          </a:p>
          <a:p>
            <a:r>
              <a:rPr lang="en-GB" dirty="0">
                <a:latin typeface="NimbusRomNo9L"/>
              </a:rPr>
              <a:t>S</a:t>
            </a:r>
            <a:r>
              <a:rPr lang="en-GB" sz="1800" dirty="0">
                <a:effectLst/>
                <a:latin typeface="NimbusRomNo9L"/>
              </a:rPr>
              <a:t>olid lines indicate the ion </a:t>
            </a:r>
            <a:r>
              <a:rPr lang="en-GB" sz="1800" dirty="0" err="1">
                <a:effectLst/>
                <a:latin typeface="NimbusRomNo9L"/>
              </a:rPr>
              <a:t>gyroscale</a:t>
            </a:r>
            <a:r>
              <a:rPr lang="en-GB" sz="1800" dirty="0">
                <a:effectLst/>
                <a:latin typeface="NimbusRomNo9L"/>
              </a:rPr>
              <a:t> </a:t>
            </a:r>
            <a:r>
              <a:rPr lang="en-GB" sz="1800" dirty="0">
                <a:effectLst/>
                <a:latin typeface="CMMI12"/>
              </a:rPr>
              <a:t>k</a:t>
            </a:r>
            <a:r>
              <a:rPr lang="en-GB" sz="1800" baseline="-25000" dirty="0">
                <a:effectLst/>
                <a:latin typeface="CMMI12"/>
              </a:rPr>
              <a:t>pi</a:t>
            </a:r>
            <a:r>
              <a:rPr lang="en-GB" sz="1800" baseline="30000" dirty="0">
                <a:effectLst/>
                <a:latin typeface="CMSY9"/>
              </a:rPr>
              <a:t>−</a:t>
            </a:r>
            <a:r>
              <a:rPr lang="en-GB" sz="1800" baseline="30000" dirty="0">
                <a:effectLst/>
                <a:latin typeface="CMR9"/>
              </a:rPr>
              <a:t>1</a:t>
            </a:r>
            <a:r>
              <a:rPr lang="en-GB" sz="1800" dirty="0">
                <a:effectLst/>
                <a:latin typeface="CMR9"/>
              </a:rPr>
              <a:t> </a:t>
            </a:r>
            <a:r>
              <a:rPr lang="en-GB" sz="1800" dirty="0">
                <a:effectLst/>
                <a:latin typeface="NimbusRomNo9L"/>
              </a:rPr>
              <a:t>(left) and electron inertial scale calculated by the background density </a:t>
            </a:r>
            <a:r>
              <a:rPr lang="en-GB" sz="1800" dirty="0">
                <a:effectLst/>
                <a:latin typeface="CMMI12"/>
              </a:rPr>
              <a:t>k</a:t>
            </a:r>
            <a:r>
              <a:rPr lang="en-GB" sz="1800" baseline="-25000" dirty="0">
                <a:effectLst/>
                <a:latin typeface="CMMI9"/>
              </a:rPr>
              <a:t>d</a:t>
            </a:r>
            <a:r>
              <a:rPr lang="en-GB" sz="1800" baseline="-25000" dirty="0">
                <a:effectLst/>
                <a:latin typeface="CMMI7"/>
              </a:rPr>
              <a:t>e </a:t>
            </a:r>
            <a:r>
              <a:rPr lang="en-GB" sz="1800" dirty="0">
                <a:effectLst/>
                <a:latin typeface="CMR12"/>
              </a:rPr>
              <a:t>(</a:t>
            </a:r>
            <a:r>
              <a:rPr lang="en-GB" sz="1800" dirty="0">
                <a:effectLst/>
                <a:latin typeface="CMMI12"/>
              </a:rPr>
              <a:t>n</a:t>
            </a:r>
            <a:r>
              <a:rPr lang="en-GB" sz="1800" baseline="-25000" dirty="0">
                <a:effectLst/>
                <a:latin typeface="CMMI9"/>
              </a:rPr>
              <a:t>b</a:t>
            </a:r>
            <a:r>
              <a:rPr lang="en-GB" sz="1800" dirty="0">
                <a:effectLst/>
                <a:latin typeface="CMR12"/>
              </a:rPr>
              <a:t>)</a:t>
            </a:r>
            <a:r>
              <a:rPr lang="en-GB" sz="1800" baseline="30000" dirty="0">
                <a:effectLst/>
                <a:latin typeface="CMSY9"/>
              </a:rPr>
              <a:t>−</a:t>
            </a:r>
            <a:r>
              <a:rPr lang="en-GB" sz="1800" baseline="30000" dirty="0">
                <a:effectLst/>
                <a:latin typeface="CMR9"/>
              </a:rPr>
              <a:t>1 </a:t>
            </a:r>
            <a:r>
              <a:rPr lang="en-GB" sz="1800" dirty="0">
                <a:effectLst/>
                <a:latin typeface="NimbusRomNo9L"/>
              </a:rPr>
              <a:t>(right). </a:t>
            </a:r>
            <a:endParaRPr lang="en-GB" dirty="0"/>
          </a:p>
          <a:p>
            <a:endParaRPr lang="en-GB" dirty="0"/>
          </a:p>
          <a:p>
            <a:r>
              <a:rPr lang="en-GB" dirty="0"/>
              <a:t>Highest turbulence occurs just below lower hybrid frequency</a:t>
            </a:r>
          </a:p>
          <a:p>
            <a:endParaRPr lang="en-GB" dirty="0"/>
          </a:p>
          <a:p>
            <a:r>
              <a:rPr lang="en-GB" dirty="0"/>
              <a:t>Spectral index near </a:t>
            </a:r>
            <a:r>
              <a:rPr lang="en-GB" dirty="0" err="1"/>
              <a:t>kd</a:t>
            </a:r>
            <a:r>
              <a:rPr lang="en-GB" baseline="-25000" dirty="0" err="1"/>
              <a:t>i</a:t>
            </a:r>
            <a:r>
              <a:rPr lang="en-GB" dirty="0"/>
              <a:t> =1 is -2.7</a:t>
            </a:r>
          </a:p>
        </p:txBody>
      </p:sp>
    </p:spTree>
    <p:extLst>
      <p:ext uri="{BB962C8B-B14F-4D97-AF65-F5344CB8AC3E}">
        <p14:creationId xmlns:p14="http://schemas.microsoft.com/office/powerpoint/2010/main" val="282406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E694-8F3C-B447-97CD-9155BCF9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326"/>
            <a:ext cx="9948575" cy="1262160"/>
          </a:xfrm>
        </p:spPr>
        <p:txBody>
          <a:bodyPr/>
          <a:lstStyle/>
          <a:p>
            <a:pPr algn="ctr"/>
            <a:r>
              <a:rPr lang="en-US" dirty="0"/>
              <a:t>RCS with X and O-</a:t>
            </a:r>
            <a:r>
              <a:rPr lang="en-US" dirty="0" err="1"/>
              <a:t>nullpoints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2528C-CB54-274F-9FB6-F3DF6AB8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0" y="949569"/>
            <a:ext cx="9817153" cy="5284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8EADB-BE25-F943-8E05-E04A959FC685}"/>
                  </a:ext>
                </a:extLst>
              </p:cNvPr>
              <p:cNvSpPr txBox="1"/>
              <p:nvPr/>
            </p:nvSpPr>
            <p:spPr>
              <a:xfrm>
                <a:off x="159283" y="6233734"/>
                <a:ext cx="9789292" cy="101566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x-z magnetic field topology (black solid lines) (</a:t>
                </a:r>
                <a:r>
                  <a:rPr lang="en-GB" sz="2000" dirty="0" err="1"/>
                  <a:t>b_g</a:t>
                </a:r>
                <a:r>
                  <a:rPr lang="en-GB" sz="2000" dirty="0"/>
                  <a:t>=1) (a)  with kinetic turbulence recorded in points A, B and C. The phase space structures in proton (b) and (electron c) beams are captured in the vertically elongated boxes with a width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2000" dirty="0"/>
                  <a:t>y=0.2 </a:t>
                </a:r>
                <a:r>
                  <a:rPr lang="en-GB" sz="2000" dirty="0" err="1"/>
                  <a:t>d_i</a:t>
                </a:r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8EADB-BE25-F943-8E05-E04A959F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3" y="6233734"/>
                <a:ext cx="9789292" cy="1015663"/>
              </a:xfrm>
              <a:prstGeom prst="rect">
                <a:avLst/>
              </a:prstGeom>
              <a:blipFill>
                <a:blip r:embed="rId3"/>
                <a:stretch>
                  <a:fillRect l="-257" r="-386" b="-4598"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FEE2290-2FB8-864C-9132-F852266734B5}"/>
              </a:ext>
            </a:extLst>
          </p:cNvPr>
          <p:cNvSpPr/>
          <p:nvPr/>
        </p:nvSpPr>
        <p:spPr>
          <a:xfrm>
            <a:off x="158655" y="6233734"/>
            <a:ext cx="96065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Kinetic turbulence is mainly generated by accelerated particle beams, which are found to evolve later into a phase-space hole indicating the beam  breakage:  at a distance of ~7d_i for electron and 12d_i for proton beams (</a:t>
            </a:r>
            <a:r>
              <a:rPr lang="en-GB" dirty="0" err="1"/>
              <a:t>d_i</a:t>
            </a:r>
            <a:r>
              <a:rPr lang="en-GB" dirty="0"/>
              <a:t> is a proton inertial length).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7775-FD0E-2340-BAAE-BD480B6F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84" y="-792454"/>
            <a:ext cx="8591574" cy="12621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Wavelet power spectrum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A1DAB-77A0-0046-ABDD-87CFBF5A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1" y="521734"/>
            <a:ext cx="5989934" cy="5211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7DB57-50A8-ED4C-AF8C-A4A4D58D8BD2}"/>
              </a:ext>
            </a:extLst>
          </p:cNvPr>
          <p:cNvSpPr/>
          <p:nvPr/>
        </p:nvSpPr>
        <p:spPr>
          <a:xfrm>
            <a:off x="6260123" y="469706"/>
            <a:ext cx="3820502" cy="649408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Local wavelet power</a:t>
            </a:r>
          </a:p>
          <a:p>
            <a:r>
              <a:rPr lang="en-GB" sz="2000" dirty="0"/>
              <a:t> spectrum of </a:t>
            </a:r>
            <a:r>
              <a:rPr lang="en-GB" sz="2000" dirty="0" err="1"/>
              <a:t>B_x</a:t>
            </a:r>
            <a:r>
              <a:rPr lang="en-GB" sz="2000" dirty="0"/>
              <a:t> (the </a:t>
            </a:r>
          </a:p>
          <a:p>
            <a:r>
              <a:rPr lang="en-GB" sz="2000" dirty="0"/>
              <a:t>purple point B at z=15, x=0.25). </a:t>
            </a:r>
          </a:p>
          <a:p>
            <a:r>
              <a:rPr lang="en-GB" sz="2000" dirty="0"/>
              <a:t>The  solid dark curve </a:t>
            </a:r>
          </a:p>
          <a:p>
            <a:r>
              <a:rPr lang="en-GB" sz="2000" dirty="0"/>
              <a:t>encloses the regions of   &gt; 95\% confidence.</a:t>
            </a:r>
          </a:p>
          <a:p>
            <a:endParaRPr lang="en-GB" sz="2000" dirty="0"/>
          </a:p>
          <a:p>
            <a:r>
              <a:rPr lang="en-GB" sz="1800" dirty="0">
                <a:effectLst/>
                <a:latin typeface="AdvOTd86a71d2"/>
              </a:rPr>
              <a:t>The lower-hybrid frequency </a:t>
            </a:r>
            <a:r>
              <a:rPr lang="el-GR" sz="1800" dirty="0">
                <a:effectLst/>
                <a:latin typeface="AdvOT7d6df7ab.I+03"/>
              </a:rPr>
              <a:t>ω</a:t>
            </a:r>
            <a:r>
              <a:rPr lang="en-GB" sz="1800" baseline="-25000" dirty="0">
                <a:effectLst/>
                <a:latin typeface="AdvOT3e5a32a2.I"/>
              </a:rPr>
              <a:t>lh</a:t>
            </a:r>
            <a:r>
              <a:rPr lang="en-GB" sz="1800" dirty="0">
                <a:effectLst/>
                <a:latin typeface="AdvOT3e5a32a2.I"/>
              </a:rPr>
              <a:t> strips 1 and 2 </a:t>
            </a:r>
            <a:r>
              <a:rPr lang="en-GB" sz="1800" dirty="0">
                <a:effectLst/>
                <a:latin typeface="AdvOTd86a71d2"/>
              </a:rPr>
              <a:t>can be roughly drawn just above the period of 2</a:t>
            </a:r>
            <a:r>
              <a:rPr lang="en-GB" sz="1800" baseline="30000" dirty="0">
                <a:effectLst/>
                <a:latin typeface="AdvOTd86a71d2"/>
              </a:rPr>
              <a:t>3</a:t>
            </a:r>
            <a:r>
              <a:rPr lang="en-GB" sz="1800" dirty="0">
                <a:effectLst/>
                <a:latin typeface="AdvOTd86a71d2"/>
              </a:rPr>
              <a:t> (in the units of </a:t>
            </a:r>
            <a:r>
              <a:rPr lang="el-GR" sz="1800" dirty="0">
                <a:effectLst/>
                <a:latin typeface="AdvOT7d6df7ab.I+03"/>
              </a:rPr>
              <a:t>ω</a:t>
            </a:r>
            <a:r>
              <a:rPr lang="el-GR" sz="1800" baseline="30000" dirty="0">
                <a:effectLst/>
                <a:latin typeface="AdvminionSymbols"/>
              </a:rPr>
              <a:t>−</a:t>
            </a:r>
            <a:r>
              <a:rPr lang="el-GR" sz="1800" baseline="30000" dirty="0">
                <a:effectLst/>
                <a:latin typeface="AdvOTd86a71d2"/>
              </a:rPr>
              <a:t>1</a:t>
            </a:r>
            <a:r>
              <a:rPr lang="el-GR" sz="1800" dirty="0">
                <a:effectLst/>
                <a:latin typeface="AdvOTd86a71d2"/>
              </a:rPr>
              <a:t> </a:t>
            </a:r>
            <a:r>
              <a:rPr lang="en-GB" sz="1800" dirty="0">
                <a:effectLst/>
                <a:latin typeface="AdvOTd86a71d2"/>
              </a:rPr>
              <a:t>).</a:t>
            </a:r>
          </a:p>
          <a:p>
            <a:endParaRPr lang="el-GR" sz="2400" dirty="0"/>
          </a:p>
          <a:p>
            <a:r>
              <a:rPr lang="en-GB" sz="2000" dirty="0">
                <a:effectLst/>
                <a:latin typeface="AdvOTd86a71d2"/>
              </a:rPr>
              <a:t>The upper-hybrid frequency </a:t>
            </a:r>
            <a:r>
              <a:rPr lang="el-GR" sz="2000" dirty="0">
                <a:effectLst/>
                <a:latin typeface="AdvOT7d6df7ab.I+03"/>
              </a:rPr>
              <a:t>ω</a:t>
            </a:r>
            <a:r>
              <a:rPr lang="en-GB" sz="2000" baseline="-25000" dirty="0">
                <a:effectLst/>
                <a:latin typeface="AdvOT3e5a32a2.I"/>
              </a:rPr>
              <a:t>lh </a:t>
            </a:r>
            <a:r>
              <a:rPr lang="en-GB" sz="2000" dirty="0">
                <a:effectLst/>
                <a:latin typeface="AdvOT3e5a32a2.I"/>
              </a:rPr>
              <a:t>strip 3  </a:t>
            </a:r>
            <a:r>
              <a:rPr lang="en-GB" sz="2000" dirty="0">
                <a:effectLst/>
                <a:latin typeface="AdvOTd86a71d2"/>
              </a:rPr>
              <a:t>can be roughly drawn just above </a:t>
            </a:r>
            <a:r>
              <a:rPr lang="en-GB" sz="1800" dirty="0">
                <a:effectLst/>
                <a:latin typeface="AdvOTd86a71d2"/>
              </a:rPr>
              <a:t>located below the period of 2</a:t>
            </a:r>
            <a:r>
              <a:rPr lang="en-GB" sz="1800" baseline="30000" dirty="0">
                <a:effectLst/>
                <a:latin typeface="AdvminionSymbols"/>
              </a:rPr>
              <a:t>−</a:t>
            </a:r>
            <a:r>
              <a:rPr lang="en-GB" sz="1800" baseline="30000" dirty="0">
                <a:effectLst/>
                <a:latin typeface="AdvOTd86a71d2"/>
              </a:rPr>
              <a:t>1 </a:t>
            </a:r>
            <a:r>
              <a:rPr lang="el-GR" sz="1800" dirty="0">
                <a:effectLst/>
                <a:latin typeface="AdvOT7d6df7ab.I+03"/>
              </a:rPr>
              <a:t>ω</a:t>
            </a:r>
            <a:r>
              <a:rPr lang="el-GR" sz="1800" baseline="30000" dirty="0">
                <a:effectLst/>
                <a:latin typeface="AdvminionSymbols"/>
              </a:rPr>
              <a:t>−</a:t>
            </a:r>
            <a:r>
              <a:rPr lang="el-GR" sz="1800" baseline="30000" dirty="0">
                <a:effectLst/>
                <a:latin typeface="AdvOTd86a71d2"/>
              </a:rPr>
              <a:t>1 </a:t>
            </a:r>
            <a:r>
              <a:rPr lang="el-GR" sz="1800" dirty="0">
                <a:effectLst/>
                <a:latin typeface="AdvOTd86a71d2"/>
              </a:rPr>
              <a:t>, </a:t>
            </a:r>
            <a:r>
              <a:rPr lang="en-GB" sz="1800" dirty="0">
                <a:effectLst/>
                <a:latin typeface="AdvOTd86a71d2"/>
              </a:rPr>
              <a:t>while the another purple strip 4 of this high-frequency turbulence is detected above the </a:t>
            </a:r>
            <a:endParaRPr lang="en-GB" sz="2000" dirty="0"/>
          </a:p>
          <a:p>
            <a:r>
              <a:rPr lang="en-GB" sz="1800" dirty="0">
                <a:effectLst/>
                <a:latin typeface="AdvOTd86a71d2"/>
              </a:rPr>
              <a:t>electron plasma frequency, just below the period mark of 2</a:t>
            </a:r>
            <a:r>
              <a:rPr lang="en-GB" sz="1800" baseline="30000" dirty="0">
                <a:effectLst/>
                <a:latin typeface="AdvminionSymbols"/>
              </a:rPr>
              <a:t>−</a:t>
            </a:r>
            <a:r>
              <a:rPr lang="en-GB" sz="1800" baseline="30000" dirty="0">
                <a:effectLst/>
                <a:latin typeface="AdvOTd86a71d2"/>
              </a:rPr>
              <a:t>3</a:t>
            </a:r>
            <a:r>
              <a:rPr lang="el-GR" sz="1800" dirty="0">
                <a:effectLst/>
                <a:latin typeface="AdvOT7d6df7ab.I+03"/>
              </a:rPr>
              <a:t>ω</a:t>
            </a:r>
            <a:r>
              <a:rPr lang="el-GR" sz="1800" baseline="30000" dirty="0">
                <a:effectLst/>
                <a:latin typeface="AdvminionSymbols"/>
              </a:rPr>
              <a:t>−</a:t>
            </a:r>
            <a:r>
              <a:rPr lang="el-GR" sz="1800" baseline="30000" dirty="0">
                <a:effectLst/>
                <a:latin typeface="AdvOTd86a71d2"/>
              </a:rPr>
              <a:t>1</a:t>
            </a:r>
            <a:r>
              <a:rPr lang="el-GR" sz="1800" dirty="0">
                <a:effectLst/>
                <a:latin typeface="AdvOTd86a71d2"/>
              </a:rPr>
              <a:t>. </a:t>
            </a:r>
            <a:endParaRPr lang="el-GR" sz="2000" dirty="0"/>
          </a:p>
          <a:p>
            <a:endParaRPr lang="en-GB" sz="2000" dirty="0"/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DAA4F-EC70-F446-870F-2C50C1B6E76D}"/>
              </a:ext>
            </a:extLst>
          </p:cNvPr>
          <p:cNvSpPr/>
          <p:nvPr/>
        </p:nvSpPr>
        <p:spPr>
          <a:xfrm>
            <a:off x="-1" y="5837612"/>
            <a:ext cx="6260124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u="sng" dirty="0"/>
              <a:t>The lower-hybrid waves </a:t>
            </a:r>
            <a:r>
              <a:rPr lang="en-GB" dirty="0"/>
              <a:t>are seen in both frequency and wavelet analysis.</a:t>
            </a:r>
          </a:p>
          <a:p>
            <a:r>
              <a:rPr lang="en-GB" u="sng" dirty="0">
                <a:solidFill>
                  <a:srgbClr val="C00000"/>
                </a:solidFill>
              </a:rPr>
              <a:t>Lower hybrid turbulence </a:t>
            </a:r>
            <a:r>
              <a:rPr lang="en-GB" dirty="0"/>
              <a:t>– bottom purple 1 and yellow-red 2 patterns, </a:t>
            </a:r>
            <a:r>
              <a:rPr lang="en-GB" u="sng" dirty="0">
                <a:solidFill>
                  <a:srgbClr val="0033CC"/>
                </a:solidFill>
              </a:rPr>
              <a:t>high hybrid turbulence </a:t>
            </a:r>
            <a:r>
              <a:rPr lang="en-GB" dirty="0"/>
              <a:t>– top two purple strips 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6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0612-64B4-104C-9F8C-422F48D3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4" y="-1"/>
            <a:ext cx="9072000" cy="107111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Frequency analysis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B8DEE-2203-F84D-81EE-628E480C3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" y="740207"/>
            <a:ext cx="9788552" cy="5125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50FB9B-12E5-3D45-90AA-0839DDA0C536}"/>
              </a:ext>
            </a:extLst>
          </p:cNvPr>
          <p:cNvSpPr/>
          <p:nvPr/>
        </p:nvSpPr>
        <p:spPr>
          <a:xfrm>
            <a:off x="146037" y="5944165"/>
            <a:ext cx="970567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spectra of  kinetic turbulence as functions of frequency in points A,B and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rgbClr val="0033CC"/>
                </a:solidFill>
              </a:rPr>
              <a:t>Noticeable lower-frequency turbulence </a:t>
            </a:r>
            <a:r>
              <a:rPr lang="en-GB" sz="2000" dirty="0">
                <a:solidFill>
                  <a:srgbClr val="0033CC"/>
                </a:solidFill>
              </a:rPr>
              <a:t> </a:t>
            </a:r>
            <a:r>
              <a:rPr lang="en-GB" sz="2000" dirty="0"/>
              <a:t>occurring at lower hybrid frequency </a:t>
            </a:r>
            <a:r>
              <a:rPr lang="en-GB" sz="2000" dirty="0">
                <a:sym typeface="Wingdings" pitchFamily="2" charset="2"/>
              </a:rPr>
              <a:t> oblique whistler waves (?)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High-frequency fluctuations </a:t>
            </a:r>
            <a:r>
              <a:rPr lang="en-GB" sz="2000" dirty="0"/>
              <a:t>of perpendicular electric field, or upper hybrid waves, to occur in vicinity of or not far away from  X-</a:t>
            </a:r>
            <a:r>
              <a:rPr lang="en-GB" sz="2000" dirty="0" err="1"/>
              <a:t>nullpoints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696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3104319" y="-123782"/>
            <a:ext cx="3230280" cy="717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400" dirty="0">
                <a:solidFill>
                  <a:schemeClr val="tx2"/>
                </a:solidFill>
                <a:latin typeface="Arial"/>
                <a:ea typeface="ＭＳ Ｐゴシック"/>
              </a:rPr>
              <a:t>Conclusions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301620" y="700988"/>
            <a:ext cx="9477383" cy="65647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In order to suppress substantial kink turbulence </a:t>
            </a:r>
            <a:r>
              <a:rPr lang="en-GB" dirty="0"/>
              <a:t>in the off-plane direction,  </a:t>
            </a:r>
            <a:r>
              <a:rPr lang="en-GB" dirty="0">
                <a:solidFill>
                  <a:srgbClr val="C00000"/>
                </a:solidFill>
              </a:rPr>
              <a:t>a strong guiding field approach </a:t>
            </a:r>
            <a:r>
              <a:rPr lang="en-GB" dirty="0"/>
              <a:t>is used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leading to a significant polarisation electric field generated across the current sheet by separated particles with the opposite charges</a:t>
            </a:r>
            <a:r>
              <a:rPr lang="en-GB" sz="2000" dirty="0"/>
              <a:t>.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0033CC"/>
                </a:solidFill>
              </a:rPr>
              <a:t>Particles of the same charge (transit and bounced) </a:t>
            </a:r>
            <a:r>
              <a:rPr lang="en-GB" dirty="0"/>
              <a:t>accelerated in 3D current sheets </a:t>
            </a:r>
            <a:r>
              <a:rPr lang="en-GB" u="sng" dirty="0"/>
              <a:t>form the `bump-on-tail' velocity distributions</a:t>
            </a:r>
            <a:r>
              <a:rPr lang="en-GB" dirty="0"/>
              <a:t> in different locations of RCS and </a:t>
            </a:r>
            <a:r>
              <a:rPr lang="en-GB" dirty="0">
                <a:solidFill>
                  <a:srgbClr val="0033CC"/>
                </a:solidFill>
              </a:rPr>
              <a:t>generate plasma turbulence </a:t>
            </a:r>
            <a:r>
              <a:rPr lang="en-GB" dirty="0"/>
              <a:t>owing to two beam instabilities.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C00000"/>
                </a:solidFill>
              </a:rPr>
              <a:t>Turbulence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From the phase space </a:t>
            </a:r>
            <a:r>
              <a:rPr lang="en-GB" dirty="0">
                <a:solidFill>
                  <a:srgbClr val="C00000"/>
                </a:solidFill>
              </a:rPr>
              <a:t>analysis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kinetic turbulence is mainly generated by accelerated particle beams, which are found to evolve later into a phase-space hole indicating the beam  breakage:  at a distance of ~7d_i for electron and 12d_i for proton beams (</a:t>
            </a:r>
            <a:r>
              <a:rPr lang="en-GB" dirty="0" err="1"/>
              <a:t>d_i</a:t>
            </a:r>
            <a:r>
              <a:rPr lang="en-GB" dirty="0"/>
              <a:t> is a proton inertial length). 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In a wavenumber space </a:t>
            </a:r>
            <a:r>
              <a:rPr lang="en-GB" dirty="0"/>
              <a:t>the spectral index of the turbulent magnetic field near the ion inertial length is found to be -2.7 that is consistent with other estimations and measurements.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From the frequency spectra </a:t>
            </a:r>
            <a:r>
              <a:rPr lang="en-GB" dirty="0"/>
              <a:t>of electric and magnetic field of kinetic turbulence  it was found that the </a:t>
            </a:r>
            <a:r>
              <a:rPr lang="en-GB" dirty="0">
                <a:solidFill>
                  <a:srgbClr val="C00000"/>
                </a:solidFill>
              </a:rPr>
              <a:t>high-frequency fluctuations of perpendicular electric field</a:t>
            </a:r>
            <a:r>
              <a:rPr lang="en-GB" dirty="0"/>
              <a:t>, or upper hybrid waves, to occur in vicinity of or not far away from  X-</a:t>
            </a:r>
            <a:r>
              <a:rPr lang="en-GB" dirty="0" err="1"/>
              <a:t>nullpoints</a:t>
            </a:r>
            <a:endParaRPr lang="en-GB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Turbulent fluctuations near X-</a:t>
            </a:r>
            <a:r>
              <a:rPr lang="en-GB" u="sng" dirty="0" err="1">
                <a:solidFill>
                  <a:srgbClr val="C00000"/>
                </a:solidFill>
              </a:rPr>
              <a:t>nullp</a:t>
            </a:r>
            <a:r>
              <a:rPr lang="en-GB" dirty="0" err="1">
                <a:solidFill>
                  <a:srgbClr val="C00000"/>
                </a:solidFill>
              </a:rPr>
              <a:t>oints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or on the edges of  magnetic islands are consistent with Langmuir or Bernstein waves generated by electrons when they move across the magnetic field lines.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The frequency spectra </a:t>
            </a:r>
            <a:r>
              <a:rPr lang="en-GB" dirty="0">
                <a:solidFill>
                  <a:srgbClr val="C00000"/>
                </a:solidFill>
              </a:rPr>
              <a:t>of turbulent waves </a:t>
            </a:r>
            <a:r>
              <a:rPr lang="en-GB" dirty="0"/>
              <a:t>generated in parallel and perpendicular directions to local magnetic field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u="sng" dirty="0">
                <a:solidFill>
                  <a:srgbClr val="0033CC"/>
                </a:solidFill>
              </a:rPr>
              <a:t>noticeable turbulence at lower hybrid frequency 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C00000"/>
                </a:solidFill>
              </a:rPr>
              <a:t>The lower-hybrid waves </a:t>
            </a:r>
            <a:r>
              <a:rPr lang="en-GB" dirty="0"/>
              <a:t>are seen in both frequency and wavelet analysis.  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dirty="0"/>
              <a:t>The fluctuations of </a:t>
            </a:r>
            <a:r>
              <a:rPr lang="en-GB" u="sng" dirty="0"/>
              <a:t>the perpendicular electric field component </a:t>
            </a:r>
            <a:r>
              <a:rPr lang="en-GB" dirty="0"/>
              <a:t>of turbulence is consistent with a generation of </a:t>
            </a:r>
            <a:r>
              <a:rPr lang="en-GB" u="sng" dirty="0"/>
              <a:t>oblique whistler waves </a:t>
            </a:r>
            <a:r>
              <a:rPr lang="en-GB" dirty="0"/>
              <a:t>on density fluctuations of accelerated particles.</a:t>
            </a:r>
          </a:p>
        </p:txBody>
      </p:sp>
    </p:spTree>
    <p:extLst>
      <p:ext uri="{BB962C8B-B14F-4D97-AF65-F5344CB8AC3E}">
        <p14:creationId xmlns:p14="http://schemas.microsoft.com/office/powerpoint/2010/main" val="2108029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32000" y="208080"/>
            <a:ext cx="9431280" cy="9290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dirty="0">
                <a:solidFill>
                  <a:srgbClr val="FF3333"/>
                </a:solidFill>
                <a:latin typeface="Impact"/>
                <a:ea typeface="Impact"/>
              </a:rPr>
              <a:t>Physical model of reconnection current sheet</a:t>
            </a:r>
          </a:p>
          <a:p>
            <a:pPr algn="ctr">
              <a:lnSpc>
                <a:spcPct val="100000"/>
              </a:lnSpc>
            </a:pPr>
            <a:r>
              <a:rPr lang="en-GB" sz="2800" dirty="0">
                <a:solidFill>
                  <a:schemeClr val="tx2"/>
                </a:solidFill>
                <a:latin typeface="Impact"/>
              </a:rPr>
              <a:t>PIC simulations (2.5D - XOOPIC, 3D -VPIC)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356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23158"/>
            <a:ext cx="4191990" cy="4320482"/>
          </a:xfrm>
          <a:prstGeom prst="rect">
            <a:avLst/>
          </a:prstGeom>
          <a:ln>
            <a:noFill/>
          </a:ln>
        </p:spPr>
      </p:pic>
      <p:pic>
        <p:nvPicPr>
          <p:cNvPr id="35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465122" y="1439999"/>
            <a:ext cx="2992582" cy="3892021"/>
          </a:xfrm>
          <a:prstGeom prst="rect">
            <a:avLst/>
          </a:prstGeom>
          <a:ln>
            <a:noFill/>
          </a:ln>
        </p:spPr>
      </p:pic>
      <p:sp>
        <p:nvSpPr>
          <p:cNvPr id="358" name="CustomShape 2"/>
          <p:cNvSpPr/>
          <p:nvPr/>
        </p:nvSpPr>
        <p:spPr>
          <a:xfrm>
            <a:off x="7594000" y="2097209"/>
            <a:ext cx="2120016" cy="3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A single X-null</a:t>
            </a:r>
            <a:endParaRPr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7341180" y="3913400"/>
            <a:ext cx="2269280" cy="70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33CC"/>
                </a:solidFill>
                <a:latin typeface="Arial"/>
                <a:ea typeface="DejaVu Sans"/>
              </a:rPr>
              <a:t>O-type</a:t>
            </a:r>
          </a:p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33CC"/>
                </a:solidFill>
                <a:latin typeface="Arial"/>
                <a:ea typeface="DejaVu Sans"/>
              </a:rPr>
              <a:t> (magnetic island)</a:t>
            </a:r>
            <a:endParaRPr sz="2000" dirty="0">
              <a:solidFill>
                <a:srgbClr val="0033C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3366B6-3649-FC46-84E0-E2BB88037490}"/>
              </a:ext>
            </a:extLst>
          </p:cNvPr>
          <p:cNvSpPr/>
          <p:nvPr/>
        </p:nvSpPr>
        <p:spPr>
          <a:xfrm>
            <a:off x="863194" y="5534215"/>
            <a:ext cx="7612626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Siversky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 and </a:t>
            </a: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Zarkova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, 2009, JPP, 75,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Zharkova and </a:t>
            </a: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Khabarova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, 2012, </a:t>
            </a: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ApJ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, 752, 35;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				2015, Ann Geo, 33, 457;</a:t>
            </a:r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Khabarova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 et al, 2020, </a:t>
            </a: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ApJL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, 894, L12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Xia and Zharkova, 2018, 2020, 2021a,b, A&amp;A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520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473" y="208241"/>
            <a:ext cx="7438931" cy="59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16757" y="6320728"/>
            <a:ext cx="9127608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84"/>
              <a:t>				ZA 2009, JPP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408636" y="104121"/>
            <a:ext cx="3533403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984" dirty="0"/>
              <a:t>   </a:t>
            </a:r>
            <a:r>
              <a:rPr lang="en-GB" sz="3527" b="1" dirty="0" err="1">
                <a:solidFill>
                  <a:srgbClr val="FFC000"/>
                </a:solidFill>
              </a:rPr>
              <a:t>dN</a:t>
            </a:r>
            <a:r>
              <a:rPr lang="en-GB" sz="3527" b="1" dirty="0">
                <a:solidFill>
                  <a:srgbClr val="FFC000"/>
                </a:solidFill>
              </a:rPr>
              <a:t>/d </a:t>
            </a:r>
            <a:r>
              <a:rPr lang="el-GR" sz="3527" b="1" dirty="0">
                <a:solidFill>
                  <a:srgbClr val="FFC000"/>
                </a:solidFill>
              </a:rPr>
              <a:t>ε</a:t>
            </a:r>
            <a:r>
              <a:rPr lang="en-GB" sz="3527" b="1" dirty="0">
                <a:solidFill>
                  <a:srgbClr val="FFC000"/>
                </a:solidFill>
              </a:rPr>
              <a:t> </a:t>
            </a:r>
            <a:r>
              <a:rPr lang="en-US" sz="3527" b="1" dirty="0">
                <a:solidFill>
                  <a:srgbClr val="FFC000"/>
                </a:solidFill>
              </a:rPr>
              <a:t>~</a:t>
            </a:r>
            <a:r>
              <a:rPr lang="en-GB" sz="3527" b="1" dirty="0">
                <a:solidFill>
                  <a:srgbClr val="FFC000"/>
                </a:solidFill>
              </a:rPr>
              <a:t> A </a:t>
            </a:r>
            <a:r>
              <a:rPr lang="el-GR" sz="3527" b="1" dirty="0">
                <a:solidFill>
                  <a:srgbClr val="FFC000"/>
                </a:solidFill>
              </a:rPr>
              <a:t>ε</a:t>
            </a:r>
            <a:r>
              <a:rPr lang="en-GB" sz="3527" b="1" baseline="30000" dirty="0">
                <a:solidFill>
                  <a:srgbClr val="FFC000"/>
                </a:solidFill>
              </a:rPr>
              <a:t>-1.5</a:t>
            </a:r>
            <a:r>
              <a:rPr lang="en-GB" sz="3527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520879" y="635110"/>
            <a:ext cx="3308919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527" b="1">
                <a:solidFill>
                  <a:srgbClr val="FF99FF"/>
                </a:solidFill>
              </a:rPr>
              <a:t>dN/d </a:t>
            </a:r>
            <a:r>
              <a:rPr lang="el-GR" sz="3527" b="1">
                <a:solidFill>
                  <a:srgbClr val="FF99FF"/>
                </a:solidFill>
              </a:rPr>
              <a:t>ε</a:t>
            </a:r>
            <a:r>
              <a:rPr lang="en-GB" sz="3527" b="1">
                <a:solidFill>
                  <a:srgbClr val="FF99FF"/>
                </a:solidFill>
              </a:rPr>
              <a:t> </a:t>
            </a:r>
            <a:r>
              <a:rPr lang="en-US" sz="3527" b="1">
                <a:solidFill>
                  <a:srgbClr val="FF99FF"/>
                </a:solidFill>
              </a:rPr>
              <a:t>~</a:t>
            </a:r>
            <a:r>
              <a:rPr lang="en-GB" sz="3527" b="1">
                <a:solidFill>
                  <a:srgbClr val="FF99FF"/>
                </a:solidFill>
              </a:rPr>
              <a:t> B </a:t>
            </a:r>
            <a:r>
              <a:rPr lang="el-GR" sz="3527" b="1">
                <a:solidFill>
                  <a:srgbClr val="FF99FF"/>
                </a:solidFill>
              </a:rPr>
              <a:t>ε</a:t>
            </a:r>
            <a:r>
              <a:rPr lang="en-GB" sz="3527" b="1" baseline="30000">
                <a:solidFill>
                  <a:srgbClr val="FF99FF"/>
                </a:solidFill>
              </a:rPr>
              <a:t>-2.0</a:t>
            </a:r>
            <a:r>
              <a:rPr lang="en-GB" sz="2205" i="1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59116-96BE-D548-A6DA-DD1F6EA66955}"/>
              </a:ext>
            </a:extLst>
          </p:cNvPr>
          <p:cNvSpPr/>
          <p:nvPr/>
        </p:nvSpPr>
        <p:spPr>
          <a:xfrm>
            <a:off x="2173078" y="6528551"/>
            <a:ext cx="6575326" cy="64633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TP: Zharkova &amp; </a:t>
            </a:r>
            <a:r>
              <a:rPr lang="en-GB" dirty="0" err="1">
                <a:solidFill>
                  <a:srgbClr val="0033CC"/>
                </a:solidFill>
              </a:rPr>
              <a:t>Gordovskyy</a:t>
            </a:r>
            <a:r>
              <a:rPr lang="en-GB" dirty="0">
                <a:solidFill>
                  <a:srgbClr val="0033CC"/>
                </a:solidFill>
              </a:rPr>
              <a:t>, 2004, </a:t>
            </a:r>
            <a:r>
              <a:rPr lang="en-GB" dirty="0" err="1">
                <a:solidFill>
                  <a:srgbClr val="0033CC"/>
                </a:solidFill>
              </a:rPr>
              <a:t>Apj</a:t>
            </a:r>
            <a:r>
              <a:rPr lang="en-GB" dirty="0">
                <a:solidFill>
                  <a:srgbClr val="0033CC"/>
                </a:solidFill>
              </a:rPr>
              <a:t>; 2005, MNRAS, </a:t>
            </a:r>
            <a:r>
              <a:rPr lang="en-GB" dirty="0" err="1">
                <a:solidFill>
                  <a:srgbClr val="0033CC"/>
                </a:solidFill>
              </a:rPr>
              <a:t>SSRv</a:t>
            </a:r>
            <a:r>
              <a:rPr lang="en-GB" dirty="0">
                <a:solidFill>
                  <a:srgbClr val="0033CC"/>
                </a:solidFill>
              </a:rPr>
              <a:t>, </a:t>
            </a:r>
          </a:p>
          <a:p>
            <a:r>
              <a:rPr lang="en-GB" dirty="0">
                <a:solidFill>
                  <a:srgbClr val="0033CC"/>
                </a:solidFill>
              </a:rPr>
              <a:t>Zharkova and </a:t>
            </a:r>
            <a:r>
              <a:rPr lang="en-GB" dirty="0" err="1">
                <a:solidFill>
                  <a:srgbClr val="0033CC"/>
                </a:solidFill>
              </a:rPr>
              <a:t>Agapitov</a:t>
            </a:r>
            <a:r>
              <a:rPr lang="en-GB" dirty="0">
                <a:solidFill>
                  <a:srgbClr val="0033CC"/>
                </a:solidFill>
              </a:rPr>
              <a:t>, 2009, JPP</a:t>
            </a:r>
          </a:p>
        </p:txBody>
      </p:sp>
      <p:pic>
        <p:nvPicPr>
          <p:cNvPr id="1026" name="Picture 2" descr="Charged Particle in Uniform Magnetic Field - YouTube">
            <a:extLst>
              <a:ext uri="{FF2B5EF4-FFF2-40B4-BE49-F238E27FC236}">
                <a16:creationId xmlns:a16="http://schemas.microsoft.com/office/drawing/2014/main" id="{6FA2D105-E3DA-CF45-B533-E3E03292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63"/>
            <a:ext cx="1008062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483" y="367484"/>
            <a:ext cx="7767917" cy="59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9" y="-1"/>
            <a:ext cx="10079567" cy="499496"/>
          </a:xfrm>
          <a:prstGeom prst="rect">
            <a:avLst/>
          </a:prstGeom>
          <a:solidFill>
            <a:srgbClr val="D1DE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46">
                <a:solidFill>
                  <a:srgbClr val="FF0000"/>
                </a:solidFill>
              </a:rPr>
              <a:t>Trajectories of protons and electrons in PIC model of HCS</a:t>
            </a:r>
            <a:endParaRPr lang="ru-RU" sz="2646">
              <a:solidFill>
                <a:srgbClr val="FF0000"/>
              </a:solidFill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60" y="6399475"/>
            <a:ext cx="2792880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3215141" y="6399476"/>
            <a:ext cx="3176113" cy="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08" tIns="51588" rIns="99208" bIns="5158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984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sz="1984">
                <a:effectLst>
                  <a:outerShdw blurRad="38100" dist="38100" dir="2700000" algn="tl">
                    <a:srgbClr val="000000"/>
                  </a:outerShdw>
                </a:effectLst>
              </a:rPr>
              <a:t>full separation</a:t>
            </a:r>
            <a:endParaRPr lang="en-US" sz="1984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10" y="6875454"/>
            <a:ext cx="1111202" cy="4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026" y="3987245"/>
            <a:ext cx="4444809" cy="3412353"/>
            <a:chOff x="748" y="618"/>
            <a:chExt cx="4264" cy="3412"/>
          </a:xfrm>
        </p:grpSpPr>
        <p:pic>
          <p:nvPicPr>
            <p:cNvPr id="17426" name="Picture 3" descr="elec_pol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" y="618"/>
              <a:ext cx="4264" cy="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8" y="709"/>
              <a:ext cx="1042" cy="6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9208" tIns="51588" rIns="99208" bIns="5158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764">
                  <a:effectLst>
                    <a:outerShdw blurRad="38100" dist="38100" dir="2700000" algn="tl">
                      <a:srgbClr val="DDDDDD"/>
                    </a:outerShdw>
                  </a:effectLst>
                  <a:sym typeface="Symbol" charset="2"/>
                </a:rPr>
                <a:t></a:t>
              </a:r>
              <a:r>
                <a:rPr lang="en-US" sz="1764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10 V/km</a:t>
              </a:r>
              <a:endParaRPr lang="ru-RU" sz="1764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40312" y="6210100"/>
            <a:ext cx="4245317" cy="11255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1984" i="1" dirty="0">
                <a:solidFill>
                  <a:schemeClr val="tx2"/>
                </a:solidFill>
              </a:rPr>
              <a:t>Polarisation</a:t>
            </a:r>
            <a:r>
              <a:rPr lang="ru-RU" sz="1984" i="1" dirty="0">
                <a:solidFill>
                  <a:schemeClr val="tx2"/>
                </a:solidFill>
              </a:rPr>
              <a:t> </a:t>
            </a:r>
            <a:r>
              <a:rPr lang="en-US" sz="1984" i="1" dirty="0">
                <a:solidFill>
                  <a:schemeClr val="tx2"/>
                </a:solidFill>
              </a:rPr>
              <a:t>(</a:t>
            </a:r>
            <a:r>
              <a:rPr lang="en-GB" sz="1984" i="1" dirty="0">
                <a:solidFill>
                  <a:schemeClr val="tx2"/>
                </a:solidFill>
              </a:rPr>
              <a:t>Hall’s</a:t>
            </a:r>
            <a:r>
              <a:rPr lang="en-US" sz="1984" i="1" dirty="0">
                <a:solidFill>
                  <a:schemeClr val="tx2"/>
                </a:solidFill>
              </a:rPr>
              <a:t>)</a:t>
            </a:r>
            <a:r>
              <a:rPr lang="ru-RU" sz="1984" i="1" dirty="0">
                <a:solidFill>
                  <a:schemeClr val="tx2"/>
                </a:solidFill>
              </a:rPr>
              <a:t> </a:t>
            </a:r>
            <a:r>
              <a:rPr lang="en-GB" sz="1984" i="1" dirty="0">
                <a:solidFill>
                  <a:schemeClr val="tx2"/>
                </a:solidFill>
              </a:rPr>
              <a:t>electric field potential  induced by separation </a:t>
            </a:r>
            <a:r>
              <a:rPr lang="en-GB" sz="1984" i="1" dirty="0"/>
              <a:t>of electrons from ions (</a:t>
            </a:r>
            <a:r>
              <a:rPr lang="en-GB" sz="1984" i="1" dirty="0" err="1"/>
              <a:t>Zharkova</a:t>
            </a:r>
            <a:r>
              <a:rPr lang="en-GB" sz="1984" i="1" dirty="0"/>
              <a:t> and </a:t>
            </a:r>
            <a:r>
              <a:rPr lang="en-GB" sz="1984" i="1" dirty="0" err="1"/>
              <a:t>Agapitov</a:t>
            </a:r>
            <a:r>
              <a:rPr lang="en-GB" sz="1984" i="1" dirty="0"/>
              <a:t>, 2009, JPP)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2940403" y="503978"/>
            <a:ext cx="4056110" cy="7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984" i="1" dirty="0" err="1"/>
              <a:t>Siversky</a:t>
            </a:r>
            <a:r>
              <a:rPr lang="en-GB" sz="1984" i="1" dirty="0"/>
              <a:t> &amp; Zharkova, 2009, JPP</a:t>
            </a:r>
          </a:p>
          <a:p>
            <a:r>
              <a:rPr lang="en-GB" sz="1984" i="1" dirty="0"/>
              <a:t>Zharkova &amp; </a:t>
            </a:r>
            <a:r>
              <a:rPr lang="en-GB" sz="1984" i="1" dirty="0" err="1"/>
              <a:t>Khabarova</a:t>
            </a:r>
            <a:r>
              <a:rPr lang="en-GB" sz="1984" i="1" dirty="0"/>
              <a:t>, 2012, </a:t>
            </a:r>
            <a:r>
              <a:rPr lang="en-GB" sz="1984" i="1" dirty="0" err="1"/>
              <a:t>ApJ</a:t>
            </a:r>
            <a:endParaRPr lang="en-US" sz="1984" dirty="0"/>
          </a:p>
        </p:txBody>
      </p:sp>
      <p:sp>
        <p:nvSpPr>
          <p:cNvPr id="13" name="Rectangle 12"/>
          <p:cNvSpPr/>
          <p:nvPr/>
        </p:nvSpPr>
        <p:spPr>
          <a:xfrm>
            <a:off x="8148178" y="1091953"/>
            <a:ext cx="1468672" cy="1619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 </a:t>
            </a:r>
            <a:r>
              <a:rPr lang="en-GB" sz="1984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GB" sz="1984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1984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defRPr/>
            </a:pPr>
            <a:endParaRPr lang="en-GB" sz="1984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Bounced </a:t>
            </a:r>
            <a:r>
              <a:rPr lang="en-GB" sz="1984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984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880276" y="1175949"/>
            <a:ext cx="2267903" cy="167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300258" y="2603887"/>
            <a:ext cx="2015913" cy="755968"/>
          </a:xfrm>
          <a:prstGeom prst="straightConnector1">
            <a:avLst/>
          </a:prstGeom>
          <a:ln>
            <a:solidFill>
              <a:srgbClr val="D1DE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8521" y="1343942"/>
            <a:ext cx="1511935" cy="16190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984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 </a:t>
            </a:r>
            <a:r>
              <a:rPr lang="en-GB" sz="1984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GB" sz="1984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1984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defRPr/>
            </a:pPr>
            <a:endParaRPr lang="en-GB" sz="1984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Bounced </a:t>
            </a:r>
            <a:r>
              <a:rPr lang="en-GB" sz="1984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US" sz="1984" dirty="0">
              <a:solidFill>
                <a:srgbClr val="8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28468" y="2771880"/>
            <a:ext cx="2687884" cy="671971"/>
          </a:xfrm>
          <a:prstGeom prst="straightConnector1">
            <a:avLst/>
          </a:prstGeom>
          <a:ln>
            <a:solidFill>
              <a:srgbClr val="D1DE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28467" y="1679927"/>
            <a:ext cx="4283816" cy="184792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512464" y="2351898"/>
            <a:ext cx="1931917" cy="419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82947" name="Picture 4" descr="vzx_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12" y="3859213"/>
            <a:ext cx="4290346" cy="3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10" descr="vzx_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6428" y="3827139"/>
            <a:ext cx="4429572" cy="326883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82949" name="Picture 5" descr="vz_x_in_lown05c_e1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3067" y="549151"/>
            <a:ext cx="4652933" cy="314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2" descr="vz_x_in_lown05c_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811" y="473990"/>
            <a:ext cx="4412415" cy="31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Box 6"/>
          <p:cNvSpPr txBox="1">
            <a:spLocks noChangeArrowheads="1"/>
          </p:cNvSpPr>
          <p:nvPr/>
        </p:nvSpPr>
        <p:spPr bwMode="auto">
          <a:xfrm>
            <a:off x="3024399" y="587975"/>
            <a:ext cx="2015913" cy="16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84" dirty="0">
                <a:solidFill>
                  <a:schemeClr val="bg2"/>
                </a:solidFill>
              </a:rPr>
              <a:t>P, x=+-10m</a:t>
            </a:r>
          </a:p>
          <a:p>
            <a:r>
              <a:rPr lang="en-US" sz="1984" dirty="0">
                <a:solidFill>
                  <a:schemeClr val="bg2"/>
                </a:solidFill>
              </a:rPr>
              <a:t>Vx=0</a:t>
            </a:r>
          </a:p>
          <a:p>
            <a:r>
              <a:rPr lang="en-US" sz="1984" dirty="0">
                <a:solidFill>
                  <a:schemeClr val="bg2"/>
                </a:solidFill>
              </a:rPr>
              <a:t>N=10</a:t>
            </a:r>
            <a:r>
              <a:rPr lang="en-US" sz="1984" baseline="30000" dirty="0">
                <a:solidFill>
                  <a:schemeClr val="bg2"/>
                </a:solidFill>
              </a:rPr>
              <a:t>4 </a:t>
            </a:r>
            <a:r>
              <a:rPr lang="en-US" sz="1984" dirty="0">
                <a:solidFill>
                  <a:schemeClr val="bg2"/>
                </a:solidFill>
              </a:rPr>
              <a:t>cm</a:t>
            </a:r>
            <a:r>
              <a:rPr lang="en-US" sz="1984" baseline="30000" dirty="0">
                <a:solidFill>
                  <a:schemeClr val="bg2"/>
                </a:solidFill>
              </a:rPr>
              <a:t>-3</a:t>
            </a:r>
          </a:p>
          <a:p>
            <a:endParaRPr lang="en-US" sz="1984" dirty="0">
              <a:solidFill>
                <a:schemeClr val="bg2"/>
              </a:solidFill>
            </a:endParaRPr>
          </a:p>
          <a:p>
            <a:endParaRPr lang="en-US" sz="1984" dirty="0">
              <a:solidFill>
                <a:schemeClr val="bg2"/>
              </a:solidFill>
            </a:endParaRPr>
          </a:p>
        </p:txBody>
      </p:sp>
      <p:sp>
        <p:nvSpPr>
          <p:cNvPr id="82952" name="TextBox 7"/>
          <p:cNvSpPr txBox="1">
            <a:spLocks noChangeArrowheads="1"/>
          </p:cNvSpPr>
          <p:nvPr/>
        </p:nvSpPr>
        <p:spPr bwMode="auto">
          <a:xfrm>
            <a:off x="7812193" y="503979"/>
            <a:ext cx="1990648" cy="100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84" dirty="0">
                <a:solidFill>
                  <a:schemeClr val="bg2"/>
                </a:solidFill>
              </a:rPr>
              <a:t>e, x=-10m</a:t>
            </a:r>
          </a:p>
          <a:p>
            <a:r>
              <a:rPr lang="en-US" sz="1984" dirty="0" err="1">
                <a:solidFill>
                  <a:schemeClr val="bg2"/>
                </a:solidFill>
              </a:rPr>
              <a:t>Vx</a:t>
            </a:r>
            <a:r>
              <a:rPr lang="en-US" sz="1984" dirty="0">
                <a:solidFill>
                  <a:schemeClr val="bg2"/>
                </a:solidFill>
              </a:rPr>
              <a:t>=-5x10</a:t>
            </a:r>
            <a:r>
              <a:rPr lang="en-US" sz="1984" baseline="30000" dirty="0">
                <a:solidFill>
                  <a:schemeClr val="bg2"/>
                </a:solidFill>
              </a:rPr>
              <a:t>6</a:t>
            </a:r>
          </a:p>
          <a:p>
            <a:r>
              <a:rPr lang="en-US" sz="1984" dirty="0">
                <a:solidFill>
                  <a:schemeClr val="bg2"/>
                </a:solidFill>
              </a:rPr>
              <a:t>N=10</a:t>
            </a:r>
            <a:r>
              <a:rPr lang="en-US" sz="1984" baseline="30000" dirty="0">
                <a:solidFill>
                  <a:schemeClr val="bg2"/>
                </a:solidFill>
              </a:rPr>
              <a:t>4</a:t>
            </a:r>
            <a:r>
              <a:rPr lang="en-US" sz="1984" dirty="0">
                <a:solidFill>
                  <a:schemeClr val="bg2"/>
                </a:solidFill>
              </a:rPr>
              <a:t> cm</a:t>
            </a:r>
            <a:r>
              <a:rPr lang="en-US" sz="1984" baseline="30000" dirty="0">
                <a:solidFill>
                  <a:schemeClr val="bg2"/>
                </a:solidFill>
              </a:rPr>
              <a:t>-3</a:t>
            </a:r>
          </a:p>
        </p:txBody>
      </p:sp>
      <p:sp>
        <p:nvSpPr>
          <p:cNvPr id="82953" name="TextBox 8"/>
          <p:cNvSpPr txBox="1">
            <a:spLocks noChangeArrowheads="1"/>
          </p:cNvSpPr>
          <p:nvPr/>
        </p:nvSpPr>
        <p:spPr bwMode="auto">
          <a:xfrm>
            <a:off x="2772409" y="4115823"/>
            <a:ext cx="1679928" cy="9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84" dirty="0">
                <a:solidFill>
                  <a:schemeClr val="bg2"/>
                </a:solidFill>
              </a:rPr>
              <a:t>e, x=10m</a:t>
            </a:r>
          </a:p>
          <a:p>
            <a:r>
              <a:rPr lang="en-US" sz="1984" dirty="0" err="1">
                <a:solidFill>
                  <a:schemeClr val="bg2"/>
                </a:solidFill>
              </a:rPr>
              <a:t>Vx</a:t>
            </a:r>
            <a:r>
              <a:rPr lang="en-US" sz="1984" dirty="0">
                <a:solidFill>
                  <a:schemeClr val="bg2"/>
                </a:solidFill>
              </a:rPr>
              <a:t>=-1x10</a:t>
            </a:r>
            <a:r>
              <a:rPr lang="en-US" sz="1984" baseline="30000" dirty="0">
                <a:solidFill>
                  <a:schemeClr val="bg2"/>
                </a:solidFill>
              </a:rPr>
              <a:t>7</a:t>
            </a:r>
          </a:p>
          <a:p>
            <a:endParaRPr lang="en-US" sz="1984" baseline="30000" dirty="0">
              <a:solidFill>
                <a:schemeClr val="bg2"/>
              </a:solidFill>
            </a:endParaRPr>
          </a:p>
        </p:txBody>
      </p:sp>
      <p:sp>
        <p:nvSpPr>
          <p:cNvPr id="82954" name="TextBox 9"/>
          <p:cNvSpPr txBox="1">
            <a:spLocks noChangeArrowheads="1"/>
          </p:cNvSpPr>
          <p:nvPr/>
        </p:nvSpPr>
        <p:spPr bwMode="auto">
          <a:xfrm>
            <a:off x="8064182" y="3859213"/>
            <a:ext cx="2015913" cy="100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84" dirty="0">
                <a:solidFill>
                  <a:schemeClr val="bg2"/>
                </a:solidFill>
              </a:rPr>
              <a:t>e, x=-10m</a:t>
            </a:r>
          </a:p>
          <a:p>
            <a:r>
              <a:rPr lang="en-US" sz="1984" dirty="0" err="1">
                <a:solidFill>
                  <a:schemeClr val="bg2"/>
                </a:solidFill>
              </a:rPr>
              <a:t>Vx</a:t>
            </a:r>
            <a:r>
              <a:rPr lang="en-US" sz="1984" dirty="0">
                <a:solidFill>
                  <a:schemeClr val="bg2"/>
                </a:solidFill>
              </a:rPr>
              <a:t>=-5x10^6</a:t>
            </a:r>
          </a:p>
          <a:p>
            <a:r>
              <a:rPr lang="en-US" sz="1984" dirty="0">
                <a:solidFill>
                  <a:schemeClr val="bg2"/>
                </a:solidFill>
              </a:rPr>
              <a:t>N=10</a:t>
            </a:r>
            <a:r>
              <a:rPr lang="en-US" sz="1984" baseline="30000" dirty="0">
                <a:solidFill>
                  <a:schemeClr val="bg2"/>
                </a:solidFill>
              </a:rPr>
              <a:t>6</a:t>
            </a:r>
            <a:r>
              <a:rPr lang="en-US" sz="1984" dirty="0">
                <a:solidFill>
                  <a:schemeClr val="bg2"/>
                </a:solidFill>
              </a:rPr>
              <a:t> cm</a:t>
            </a:r>
            <a:r>
              <a:rPr lang="en-US" sz="1984" baseline="30000" dirty="0">
                <a:solidFill>
                  <a:schemeClr val="bg2"/>
                </a:solidFill>
              </a:rPr>
              <a:t>-3</a:t>
            </a:r>
          </a:p>
        </p:txBody>
      </p:sp>
      <p:sp>
        <p:nvSpPr>
          <p:cNvPr id="82955" name="Rectangle 10"/>
          <p:cNvSpPr>
            <a:spLocks noChangeArrowheads="1"/>
          </p:cNvSpPr>
          <p:nvPr/>
        </p:nvSpPr>
        <p:spPr bwMode="auto">
          <a:xfrm>
            <a:off x="2772409" y="4787794"/>
            <a:ext cx="1430200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84">
                <a:solidFill>
                  <a:schemeClr val="bg2"/>
                </a:solidFill>
              </a:rPr>
              <a:t>N=10</a:t>
            </a:r>
            <a:r>
              <a:rPr lang="en-US" sz="1984" baseline="30000">
                <a:solidFill>
                  <a:schemeClr val="bg2"/>
                </a:solidFill>
              </a:rPr>
              <a:t>4 </a:t>
            </a:r>
            <a:r>
              <a:rPr lang="en-US" sz="1984">
                <a:solidFill>
                  <a:schemeClr val="bg2"/>
                </a:solidFill>
              </a:rPr>
              <a:t>cm</a:t>
            </a:r>
            <a:r>
              <a:rPr lang="en-US" sz="1984" baseline="30000">
                <a:solidFill>
                  <a:schemeClr val="bg2"/>
                </a:solidFill>
              </a:rPr>
              <a:t>-3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12" y="-218179"/>
            <a:ext cx="960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Trajectories of protons and electrons (both bounced and transit) in PIC model (solar corona) </a:t>
            </a:r>
            <a:r>
              <a:rPr lang="en-GB" sz="2400" b="1" dirty="0">
                <a:solidFill>
                  <a:srgbClr val="0033CC"/>
                </a:solidFill>
              </a:rPr>
              <a:t>top source: electron clouds 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5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503" y="895194"/>
            <a:ext cx="6705712" cy="64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6289084" y="6664481"/>
            <a:ext cx="3809586" cy="703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984" dirty="0">
                <a:latin typeface="Times New Roman" charset="0"/>
              </a:rPr>
              <a:t>Flare 23 July 2002, RHESSI, </a:t>
            </a:r>
          </a:p>
          <a:p>
            <a:r>
              <a:rPr lang="en-GB" sz="1984" dirty="0">
                <a:latin typeface="Times New Roman" charset="0"/>
              </a:rPr>
              <a:t>Lin et al (2003)</a:t>
            </a:r>
            <a:endParaRPr lang="en-GB" sz="1984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D27943-5B0E-E84C-9EB5-591CDE9F87AC}"/>
              </a:ext>
            </a:extLst>
          </p:cNvPr>
          <p:cNvSpPr/>
          <p:nvPr/>
        </p:nvSpPr>
        <p:spPr>
          <a:xfrm>
            <a:off x="201811" y="371974"/>
            <a:ext cx="928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</a:rPr>
              <a:t>Separation of HXR (blue) and Gamma-ray (red) emission</a:t>
            </a:r>
          </a:p>
        </p:txBody>
      </p:sp>
    </p:spTree>
    <p:extLst>
      <p:ext uri="{BB962C8B-B14F-4D97-AF65-F5344CB8AC3E}">
        <p14:creationId xmlns:p14="http://schemas.microsoft.com/office/powerpoint/2010/main" val="63796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7"/>
          <p:cNvSpPr>
            <a:spLocks noChangeArrowheads="1" noChangeShapeType="1" noTextEdit="1"/>
          </p:cNvSpPr>
          <p:nvPr/>
        </p:nvSpPr>
        <p:spPr bwMode="auto">
          <a:xfrm>
            <a:off x="277017" y="0"/>
            <a:ext cx="9605338" cy="762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05" b="1" i="1" kern="10" spc="441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46662" dir="3284183" algn="ctr" rotWithShape="0">
                    <a:srgbClr val="4D4D4D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Electron PADs and ion velocities </a:t>
            </a:r>
          </a:p>
          <a:p>
            <a:pPr algn="ctr"/>
            <a:r>
              <a:rPr lang="en-US" sz="2205" b="1" i="1" kern="10" spc="441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46662" dir="3284183" algn="ctr" rotWithShape="0">
                    <a:srgbClr val="4D4D4D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Heliospheric</a:t>
            </a:r>
            <a:r>
              <a:rPr lang="en-US" sz="2205" b="1" i="1" kern="10" spc="441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46662" dir="3284183" algn="ctr" rotWithShape="0">
                    <a:srgbClr val="4D4D4D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 current sheet</a:t>
            </a:r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198272" y="5764252"/>
            <a:ext cx="5398518" cy="1788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5" dirty="0"/>
              <a:t>T. </a:t>
            </a:r>
            <a:r>
              <a:rPr lang="en-US" sz="2205" dirty="0" err="1"/>
              <a:t>Siversky</a:t>
            </a:r>
            <a:r>
              <a:rPr lang="en-US" sz="2205" dirty="0"/>
              <a:t>, </a:t>
            </a:r>
            <a:r>
              <a:rPr lang="en-US" sz="2205" dirty="0" err="1"/>
              <a:t>V.Zharkova</a:t>
            </a:r>
            <a:r>
              <a:rPr lang="en-US" sz="2205" dirty="0"/>
              <a:t>, 2009, JPP, 75, 5</a:t>
            </a:r>
          </a:p>
          <a:p>
            <a:pPr>
              <a:spcBef>
                <a:spcPct val="50000"/>
              </a:spcBef>
            </a:pPr>
            <a:r>
              <a:rPr lang="en-US" sz="2205" dirty="0"/>
              <a:t>V. </a:t>
            </a:r>
            <a:r>
              <a:rPr lang="en-US" sz="2205" dirty="0" err="1"/>
              <a:t>Zharkova</a:t>
            </a:r>
            <a:r>
              <a:rPr lang="en-US" sz="2205" dirty="0"/>
              <a:t> et al, 2011, </a:t>
            </a:r>
            <a:r>
              <a:rPr lang="en-US" sz="2205" dirty="0" err="1"/>
              <a:t>SSRv</a:t>
            </a:r>
            <a:r>
              <a:rPr lang="en-US" sz="2205" dirty="0"/>
              <a:t>, 157, 359</a:t>
            </a:r>
          </a:p>
          <a:p>
            <a:pPr>
              <a:spcBef>
                <a:spcPct val="50000"/>
              </a:spcBef>
            </a:pPr>
            <a:r>
              <a:rPr lang="en-US" sz="2205" dirty="0" err="1"/>
              <a:t>V.Zharkova</a:t>
            </a:r>
            <a:r>
              <a:rPr lang="en-US" sz="2205" dirty="0"/>
              <a:t>, O. Khabarova,2012,  </a:t>
            </a:r>
            <a:r>
              <a:rPr lang="en-US" sz="2205" dirty="0" err="1"/>
              <a:t>ApJ</a:t>
            </a:r>
            <a:r>
              <a:rPr lang="en-US" sz="2205" dirty="0"/>
              <a:t>, 752, 35</a:t>
            </a:r>
            <a:endParaRPr lang="ru-RU" sz="2205" dirty="0"/>
          </a:p>
        </p:txBody>
      </p:sp>
      <p:pic>
        <p:nvPicPr>
          <p:cNvPr id="15365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14" y="762967"/>
            <a:ext cx="5239275" cy="496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6048269" y="4891040"/>
            <a:ext cx="4031827" cy="2552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984" dirty="0">
                <a:solidFill>
                  <a:srgbClr val="0000FF"/>
                </a:solidFill>
              </a:rPr>
              <a:t>Quasi-continuous reconnection in the HCS </a:t>
            </a:r>
            <a:r>
              <a:rPr lang="en-GB" sz="2205" dirty="0">
                <a:solidFill>
                  <a:srgbClr val="0000FF"/>
                </a:solidFill>
              </a:rPr>
              <a:t>can explain a few KEY puzzles in the observations of the dynamics of  ions and electrons in the solar wind (see UKSP nugget 29)</a:t>
            </a:r>
            <a:r>
              <a:rPr lang="en-US" sz="2205" dirty="0">
                <a:solidFill>
                  <a:srgbClr val="0000FF"/>
                </a:solidFill>
              </a:rPr>
              <a:t>  </a:t>
            </a:r>
            <a:endParaRPr lang="en-GB" sz="2205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984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283" y="4199819"/>
            <a:ext cx="4031827" cy="301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07" y="923961"/>
            <a:ext cx="4920788" cy="34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6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252518" y="251989"/>
            <a:ext cx="9323599" cy="1175949"/>
          </a:xfrm>
        </p:spPr>
        <p:txBody>
          <a:bodyPr/>
          <a:lstStyle/>
          <a:p>
            <a:pPr eaLnBrk="1" hangingPunct="1"/>
            <a:r>
              <a:rPr lang="en-US" sz="3527" dirty="0">
                <a:solidFill>
                  <a:srgbClr val="0000FF"/>
                </a:solidFill>
              </a:rPr>
              <a:t>Electron energy distributions (X-</a:t>
            </a:r>
            <a:r>
              <a:rPr lang="en-US" sz="3527" dirty="0" err="1">
                <a:solidFill>
                  <a:srgbClr val="0000FF"/>
                </a:solidFill>
              </a:rPr>
              <a:t>nullpoint</a:t>
            </a:r>
            <a:r>
              <a:rPr lang="en-US" sz="3527" dirty="0">
                <a:solidFill>
                  <a:srgbClr val="0000FF"/>
                </a:solidFill>
              </a:rPr>
              <a:t>):</a:t>
            </a:r>
            <a:br>
              <a:rPr lang="en-US" sz="3527" dirty="0">
                <a:solidFill>
                  <a:srgbClr val="0000FF"/>
                </a:solidFill>
              </a:rPr>
            </a:br>
            <a:r>
              <a:rPr lang="en-US" sz="3527" dirty="0">
                <a:solidFill>
                  <a:srgbClr val="0000FF"/>
                </a:solidFill>
              </a:rPr>
              <a:t>main max – bounced, secondary max - transit</a:t>
            </a:r>
          </a:p>
        </p:txBody>
      </p:sp>
      <p:pic>
        <p:nvPicPr>
          <p:cNvPr id="95235" name="Picture 2" descr="fvz_side_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18" y="2416099"/>
            <a:ext cx="9477593" cy="40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1"/>
          <p:cNvSpPr/>
          <p:nvPr/>
        </p:nvSpPr>
        <p:spPr bwMode="auto">
          <a:xfrm rot="10800000">
            <a:off x="3849680" y="4815000"/>
            <a:ext cx="317502" cy="47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6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335579" y="4338747"/>
            <a:ext cx="317502" cy="47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6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4051" y="5866527"/>
            <a:ext cx="1825636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4" dirty="0"/>
              <a:t>Bounced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4" y="3662414"/>
            <a:ext cx="16668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4" dirty="0"/>
              <a:t>Transit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9711B-C09E-7C4F-8627-2D558FBF936E}"/>
              </a:ext>
            </a:extLst>
          </p:cNvPr>
          <p:cNvSpPr txBox="1"/>
          <p:nvPr/>
        </p:nvSpPr>
        <p:spPr>
          <a:xfrm>
            <a:off x="1221966" y="7084928"/>
            <a:ext cx="7359707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5" dirty="0">
                <a:solidFill>
                  <a:srgbClr val="0000FF"/>
                </a:solidFill>
              </a:rPr>
              <a:t> PIC: electron distribution in RCS with a single X-</a:t>
            </a:r>
            <a:r>
              <a:rPr lang="en-US" sz="2205" dirty="0" err="1">
                <a:solidFill>
                  <a:srgbClr val="0000FF"/>
                </a:solidFill>
              </a:rPr>
              <a:t>nullpoint</a:t>
            </a:r>
            <a:endParaRPr lang="en-US" sz="2205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3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57D6-6D94-C646-9A93-9E908FA3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Electric and magnetic fields induced by accelerated particles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21316-59A4-9F42-A9AB-9687AAED7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" y="1778248"/>
            <a:ext cx="9525000" cy="508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8D7C56-D1F7-5A4F-A13E-8862F4E3A203}"/>
              </a:ext>
            </a:extLst>
          </p:cNvPr>
          <p:cNvSpPr/>
          <p:nvPr/>
        </p:nvSpPr>
        <p:spPr>
          <a:xfrm>
            <a:off x="2614724" y="177824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6389E-80DF-8842-875D-27AF6234D0FD}"/>
              </a:ext>
            </a:extLst>
          </p:cNvPr>
          <p:cNvSpPr/>
          <p:nvPr/>
        </p:nvSpPr>
        <p:spPr>
          <a:xfrm>
            <a:off x="6567228" y="179360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3694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34480</TotalTime>
  <Words>1333</Words>
  <Application>Microsoft Macintosh PowerPoint</Application>
  <PresentationFormat>Custom</PresentationFormat>
  <Paragraphs>125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AdvminionSymbols</vt:lpstr>
      <vt:lpstr>AdvOT3e5a32a2.I</vt:lpstr>
      <vt:lpstr>AdvOT7d6df7ab.I+03</vt:lpstr>
      <vt:lpstr>AdvOTd86a71d2</vt:lpstr>
      <vt:lpstr>Arial</vt:lpstr>
      <vt:lpstr>Calibri</vt:lpstr>
      <vt:lpstr>Cambria Math</vt:lpstr>
      <vt:lpstr>CMMI12</vt:lpstr>
      <vt:lpstr>CMMI7</vt:lpstr>
      <vt:lpstr>CMMI9</vt:lpstr>
      <vt:lpstr>CMR12</vt:lpstr>
      <vt:lpstr>CMR9</vt:lpstr>
      <vt:lpstr>CMSY9</vt:lpstr>
      <vt:lpstr>Impact</vt:lpstr>
      <vt:lpstr>NimbusRomNo9L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energy distributions (X-nullpoint): main max – bounced, secondary max - transit</vt:lpstr>
      <vt:lpstr>Electric and magnetic fields induced by accelerated particles</vt:lpstr>
      <vt:lpstr>PIC simulation of 3D RCS  with MIs</vt:lpstr>
      <vt:lpstr>Strong guiding field suppresses kink instability along By direction</vt:lpstr>
      <vt:lpstr>Turbulence spectrum vs wavenumbers</vt:lpstr>
      <vt:lpstr>RCS with X and O-nullpoints</vt:lpstr>
      <vt:lpstr>Wavelet power spectrum</vt:lpstr>
      <vt:lpstr> Frequency analysis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 Xia</dc:creator>
  <cp:lastModifiedBy>Valentina Zharkova</cp:lastModifiedBy>
  <cp:revision>103</cp:revision>
  <cp:lastPrinted>2019-06-19T15:08:40Z</cp:lastPrinted>
  <dcterms:modified xsi:type="dcterms:W3CDTF">2023-08-01T02:42:31Z</dcterms:modified>
</cp:coreProperties>
</file>