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13" r:id="rId4"/>
    <p:sldMasterId id="2147483739" r:id="rId5"/>
  </p:sldMasterIdLst>
  <p:notesMasterIdLst>
    <p:notesMasterId r:id="rId22"/>
  </p:notesMasterIdLst>
  <p:handoutMasterIdLst>
    <p:handoutMasterId r:id="rId23"/>
  </p:handoutMasterIdLst>
  <p:sldIdLst>
    <p:sldId id="489" r:id="rId6"/>
    <p:sldId id="262" r:id="rId7"/>
    <p:sldId id="263" r:id="rId8"/>
    <p:sldId id="390" r:id="rId9"/>
    <p:sldId id="436" r:id="rId10"/>
    <p:sldId id="438" r:id="rId11"/>
    <p:sldId id="267" r:id="rId12"/>
    <p:sldId id="268" r:id="rId13"/>
    <p:sldId id="499" r:id="rId14"/>
    <p:sldId id="280" r:id="rId15"/>
    <p:sldId id="270" r:id="rId16"/>
    <p:sldId id="492" r:id="rId17"/>
    <p:sldId id="493" r:id="rId18"/>
    <p:sldId id="497" r:id="rId19"/>
    <p:sldId id="498" r:id="rId20"/>
    <p:sldId id="501" r:id="rId21"/>
  </p:sldIdLst>
  <p:sldSz cx="10080625" cy="7559675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217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r">
              <a:defRPr sz="1100"/>
            </a:lvl1pPr>
          </a:lstStyle>
          <a:p>
            <a:fld id="{CC421DAB-B2FE-4578-B5F4-5FED2D89020E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217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r">
              <a:defRPr sz="1100"/>
            </a:lvl1pPr>
          </a:lstStyle>
          <a:p>
            <a:fld id="{A6FCD4CC-6E78-4B2D-977C-44E16F7F3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4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8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300">
                <a:latin typeface="Times New Roman"/>
              </a:rPr>
              <a:t>&lt;header&gt;</a:t>
            </a:r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300">
                <a:latin typeface="Times New Roman"/>
              </a:rPr>
              <a:t>&lt;date/time&gt;</a:t>
            </a:r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300">
                <a:latin typeface="Times New Roman"/>
              </a:rPr>
              <a:t>&lt;footer&gt;</a:t>
            </a:r>
            <a:endParaRPr/>
          </a:p>
        </p:txBody>
      </p:sp>
      <p:sp>
        <p:nvSpPr>
          <p:cNvPr id="301" name="PlaceHolder 5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F3CCDAF-D948-412C-8301-EFD08AFB2A43}" type="slidenum">
              <a:rPr lang="en-GB" sz="13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907877" y="4721854"/>
            <a:ext cx="4992029" cy="447215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900">
                <a:latin typeface="Arial"/>
              </a:rPr>
              <a:t>Tracking the plasma inflow</a:t>
            </a:r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3858479" y="9443709"/>
            <a:ext cx="2949305" cy="495716"/>
          </a:xfrm>
          <a:prstGeom prst="rect">
            <a:avLst/>
          </a:prstGeom>
          <a:noFill/>
          <a:ln>
            <a:noFill/>
          </a:ln>
        </p:spPr>
        <p:txBody>
          <a:bodyPr lIns="82593" tIns="41297" rIns="82593" bIns="41297" anchor="b"/>
          <a:lstStyle/>
          <a:p>
            <a:pPr>
              <a:lnSpc>
                <a:spcPct val="100000"/>
              </a:lnSpc>
            </a:pPr>
            <a:fld id="{70AB75EF-9606-4F83-AA5E-72FBC4CD9157}" type="slidenum">
              <a:rPr lang="en-GB" sz="11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74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E2BBA-9FD9-4B43-8832-21CD585534E8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858155" y="9443709"/>
            <a:ext cx="2949629" cy="496386"/>
          </a:xfrm>
          <a:prstGeom prst="rect">
            <a:avLst/>
          </a:prstGeom>
          <a:noFill/>
          <a:ln>
            <a:noFill/>
          </a:ln>
        </p:spPr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7C38DA6E-B383-4EB0-88BB-7C552167E557}" type="slidenum">
              <a:rPr lang="en-GB" sz="1100">
                <a:latin typeface="Times New Roman"/>
              </a:rPr>
              <a:t>7</a:t>
            </a:fld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0584" y="4721854"/>
            <a:ext cx="5446292" cy="438814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3858155" y="9443709"/>
            <a:ext cx="2949629" cy="496386"/>
          </a:xfrm>
          <a:prstGeom prst="rect">
            <a:avLst/>
          </a:prstGeom>
          <a:noFill/>
          <a:ln>
            <a:noFill/>
          </a:ln>
        </p:spPr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A631FBF-281E-482D-96F4-9E929253A815}" type="slidenum">
              <a:rPr lang="en-GB" sz="1100">
                <a:latin typeface="Times New Roman"/>
              </a:rPr>
              <a:t>8</a:t>
            </a:fld>
            <a:endParaRPr/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0584" y="4721854"/>
            <a:ext cx="5446292" cy="438814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C32C5-5DF2-2C48-8062-8205A84084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35FC-7917-834C-AE9B-32D283DC5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7394B-EE4B-BC4A-AEBA-BBB441476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C5EE-9DEF-544F-A03B-C7BC4A3C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55C6-86F6-304C-98A2-CA52E6C36E82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1D3BC-E4A4-D140-95F9-94B3E5D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37F4B-BC8F-2B40-9937-8CAADD23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373-DB53-BE4D-BC2E-5DD9927D5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A50A-F8EA-D243-8017-2D02CA74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3BE1-D274-1E47-ADF7-7377AC88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2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6" name="Picture 14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A50A-F8EA-D243-8017-2D02CA74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3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21" name="Picture 22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22" name="Picture 22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95" name="Picture 29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96" name="Picture 29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52" r:id="rId13"/>
    <p:sldLayoutId id="21474837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-671760"/>
            <a:ext cx="10080000" cy="8230680"/>
          </a:xfrm>
          <a:prstGeom prst="rect">
            <a:avLst/>
          </a:prstGeom>
          <a:ln w="936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56000" y="168120"/>
            <a:ext cx="856800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-671760"/>
            <a:ext cx="10078560" cy="8230320"/>
          </a:xfrm>
          <a:prstGeom prst="rect">
            <a:avLst/>
          </a:prstGeom>
          <a:ln w="936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56000" y="168120"/>
            <a:ext cx="856800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56000" y="1595880"/>
            <a:ext cx="4180680" cy="5123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46560" y="1595880"/>
            <a:ext cx="4180680" cy="5123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-671760"/>
            <a:ext cx="10080000" cy="8230680"/>
          </a:xfrm>
          <a:prstGeom prst="rect">
            <a:avLst/>
          </a:prstGeom>
          <a:ln w="936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E764-D7CD-DF4D-AEF5-29285AB1E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37" y="1539139"/>
            <a:ext cx="9259351" cy="238377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222EF4"/>
                </a:solidFill>
                <a:effectLst/>
                <a:latin typeface="TimesNewRomanPSMT"/>
              </a:rPr>
              <a:t>Pitch-angle distribution of accelerated electrons in 3D current sheets with magnetic islands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9A2A1-F3E4-2D42-A9D8-A5DD0F7E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129" y="4456588"/>
            <a:ext cx="7560469" cy="136902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222EF4"/>
                </a:solidFill>
              </a:rPr>
              <a:t>V. Zharkova</a:t>
            </a:r>
            <a:r>
              <a:rPr lang="en-GB" sz="2400" dirty="0">
                <a:solidFill>
                  <a:srgbClr val="222EF4"/>
                </a:solidFill>
              </a:rPr>
              <a:t>-1,2, Q. Xia-3</a:t>
            </a:r>
          </a:p>
          <a:p>
            <a:r>
              <a:rPr lang="en-GB" sz="2400" dirty="0">
                <a:solidFill>
                  <a:srgbClr val="92D050"/>
                </a:solidFill>
              </a:rPr>
              <a:t>1 – Northumbria University, UK; 2 – ZVS Research Enterprise Ltd, UK; 3 – </a:t>
            </a:r>
            <a:r>
              <a:rPr lang="en-GB" sz="2400" dirty="0" err="1">
                <a:solidFill>
                  <a:srgbClr val="92D050"/>
                </a:solidFill>
              </a:rPr>
              <a:t>Culham</a:t>
            </a:r>
            <a:r>
              <a:rPr lang="en-GB" sz="2400">
                <a:solidFill>
                  <a:srgbClr val="92D050"/>
                </a:solidFill>
              </a:rPr>
              <a:t> Fusion Centre, </a:t>
            </a:r>
            <a:r>
              <a:rPr lang="en-GB" sz="2400" dirty="0">
                <a:solidFill>
                  <a:srgbClr val="92D050"/>
                </a:solidFill>
              </a:rPr>
              <a:t>Abingdon, UK</a:t>
            </a:r>
          </a:p>
          <a:p>
            <a:r>
              <a:rPr lang="en-GB" sz="2400" dirty="0"/>
              <a:t> </a:t>
            </a:r>
            <a:endParaRPr lang="en-US" sz="2400" dirty="0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95FDF206-C515-FF41-BA7C-5956ED60C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989" y="-623529"/>
            <a:ext cx="2618280" cy="100476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22C0DF8-E6ED-057F-E9C1-00C93C837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7" y="-623529"/>
            <a:ext cx="1604879" cy="12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3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07" y="-377164"/>
            <a:ext cx="9802312" cy="7543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Merging magnetic islands in HCS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CA50A-F8EA-D243-8017-2D02CA74B7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5" y="763568"/>
            <a:ext cx="8360229" cy="6572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5" y="972056"/>
            <a:ext cx="8205317" cy="63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CustomShape 2"/>
          <p:cNvSpPr/>
          <p:nvPr/>
        </p:nvSpPr>
        <p:spPr>
          <a:xfrm>
            <a:off x="504000" y="1768680"/>
            <a:ext cx="907056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CustomShape 3"/>
          <p:cNvSpPr/>
          <p:nvPr/>
        </p:nvSpPr>
        <p:spPr>
          <a:xfrm>
            <a:off x="624157" y="307440"/>
            <a:ext cx="8950403" cy="9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en-GB" sz="4000" dirty="0">
                <a:solidFill>
                  <a:schemeClr val="tx2"/>
                </a:solidFill>
                <a:latin typeface="Arial"/>
                <a:ea typeface="DejaVu Sans"/>
              </a:rPr>
              <a:t>Coalescent Mis: density, energy, PADs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412" name="Picture 41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1272600"/>
            <a:ext cx="10080000" cy="2687040"/>
          </a:xfrm>
          <a:prstGeom prst="rect">
            <a:avLst/>
          </a:prstGeom>
          <a:ln>
            <a:noFill/>
          </a:ln>
        </p:spPr>
      </p:pic>
      <p:pic>
        <p:nvPicPr>
          <p:cNvPr id="413" name="Picture 412"/>
          <p:cNvPicPr/>
          <p:nvPr/>
        </p:nvPicPr>
        <p:blipFill>
          <a:blip r:embed="rId3"/>
          <a:stretch>
            <a:fillRect/>
          </a:stretch>
        </p:blipFill>
        <p:spPr>
          <a:xfrm>
            <a:off x="625" y="4930920"/>
            <a:ext cx="10080000" cy="1470600"/>
          </a:xfrm>
          <a:prstGeom prst="rect">
            <a:avLst/>
          </a:prstGeom>
          <a:ln>
            <a:noFill/>
          </a:ln>
        </p:spPr>
      </p:pic>
      <p:sp>
        <p:nvSpPr>
          <p:cNvPr id="2" name="Frame 1"/>
          <p:cNvSpPr/>
          <p:nvPr/>
        </p:nvSpPr>
        <p:spPr>
          <a:xfrm>
            <a:off x="3606800" y="2641600"/>
            <a:ext cx="482600" cy="1318040"/>
          </a:xfrm>
          <a:prstGeom prst="frame">
            <a:avLst>
              <a:gd name="adj1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1900" y="3959640"/>
            <a:ext cx="152400" cy="7520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1A67F42D-9126-6143-8E73-52DCC6D3E9AD}"/>
              </a:ext>
            </a:extLst>
          </p:cNvPr>
          <p:cNvSpPr/>
          <p:nvPr/>
        </p:nvSpPr>
        <p:spPr>
          <a:xfrm>
            <a:off x="4709520" y="2304000"/>
            <a:ext cx="546120" cy="65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 dirty="0">
                <a:solidFill>
                  <a:srgbClr val="FF3333"/>
                </a:solidFill>
                <a:latin typeface="Arial"/>
                <a:ea typeface="DejaVu Sans"/>
              </a:rPr>
              <a:t>C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BE094-A4FE-C448-B380-12A9FF4962F1}"/>
              </a:ext>
            </a:extLst>
          </p:cNvPr>
          <p:cNvSpPr txBox="1"/>
          <p:nvPr/>
        </p:nvSpPr>
        <p:spPr>
          <a:xfrm>
            <a:off x="137677" y="6620740"/>
            <a:ext cx="395172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Polarization electric field Ex</a:t>
            </a:r>
          </a:p>
        </p:txBody>
      </p:sp>
      <p:pic>
        <p:nvPicPr>
          <p:cNvPr id="8193" name="Picture 1" descr="page10image9244592">
            <a:extLst>
              <a:ext uri="{FF2B5EF4-FFF2-40B4-BE49-F238E27FC236}">
                <a16:creationId xmlns:a16="http://schemas.microsoft.com/office/drawing/2014/main" id="{FFC776A0-C409-284D-9B4C-7E13CCC7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55" y="1170744"/>
            <a:ext cx="57658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58F552-4BB5-AF4B-9ABF-CE50F0CB553D}"/>
              </a:ext>
            </a:extLst>
          </p:cNvPr>
          <p:cNvSpPr txBox="1"/>
          <p:nvPr/>
        </p:nvSpPr>
        <p:spPr>
          <a:xfrm>
            <a:off x="4537955" y="6456527"/>
            <a:ext cx="549586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PADs of transit and bounced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BBCE-465C-D84D-BF67-439C80D6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7" y="-460680"/>
            <a:ext cx="9072000" cy="1262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85CF0-96C2-1D47-840E-1CAFE162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-617781"/>
            <a:ext cx="6858000" cy="378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F0028-9441-634D-8C76-9A073887B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93" y="3373395"/>
            <a:ext cx="6858000" cy="3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62FB-111F-AD4F-AC2C-119268BF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605AB-679B-D94C-8A59-3D28B155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308"/>
            <a:ext cx="6858000" cy="3923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5444E-B593-8B49-A45D-D97B69BC7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3237470"/>
            <a:ext cx="6858000" cy="39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4DCF-8181-8A45-8093-93903610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12" y="352125"/>
            <a:ext cx="9072000" cy="1262160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PAD three top panels (right column):</a:t>
            </a:r>
            <a:br>
              <a:rPr lang="en-GB" sz="3200" dirty="0">
                <a:solidFill>
                  <a:srgbClr val="0033CC"/>
                </a:solidFill>
              </a:rPr>
            </a:br>
            <a:r>
              <a:rPr lang="en-GB" sz="3200" dirty="0">
                <a:solidFill>
                  <a:srgbClr val="0033CC"/>
                </a:solidFill>
              </a:rPr>
              <a:t> 650.7, 246.6, and 73-194 eV energy channels </a:t>
            </a:r>
            <a:br>
              <a:rPr lang="en-GB" sz="3200" dirty="0">
                <a:solidFill>
                  <a:srgbClr val="0033CC"/>
                </a:solidFill>
              </a:rPr>
            </a:br>
            <a:r>
              <a:rPr lang="en-GB" sz="3200" dirty="0">
                <a:solidFill>
                  <a:srgbClr val="0033CC"/>
                </a:solidFill>
              </a:rPr>
              <a:t>from STEREO A (a) and STEREO B (b). </a:t>
            </a:r>
            <a:br>
              <a:rPr lang="en-GB" sz="3200" dirty="0">
                <a:solidFill>
                  <a:srgbClr val="0033CC"/>
                </a:solidFill>
              </a:rPr>
            </a:b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" name="Picture 1" descr="page9image11311392">
            <a:extLst>
              <a:ext uri="{FF2B5EF4-FFF2-40B4-BE49-F238E27FC236}">
                <a16:creationId xmlns:a16="http://schemas.microsoft.com/office/drawing/2014/main" id="{EFD7E855-35B3-2B42-A2B6-D919CB8E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1754116"/>
            <a:ext cx="5322277" cy="5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ge4image5083664">
            <a:extLst>
              <a:ext uri="{FF2B5EF4-FFF2-40B4-BE49-F238E27FC236}">
                <a16:creationId xmlns:a16="http://schemas.microsoft.com/office/drawing/2014/main" id="{2146F3B7-AD64-BE4F-AA30-B87050AA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2" y="1754116"/>
            <a:ext cx="4303590" cy="55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F34AB-A46C-6949-9122-4125B3F95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2" y="1754116"/>
            <a:ext cx="4539727" cy="5548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EEBA97-889C-A74D-8496-7726FB389146}"/>
              </a:ext>
            </a:extLst>
          </p:cNvPr>
          <p:cNvSpPr/>
          <p:nvPr/>
        </p:nvSpPr>
        <p:spPr>
          <a:xfrm>
            <a:off x="304800" y="6779010"/>
            <a:ext cx="930637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IDFont+F3"/>
              </a:rPr>
              <a:t>The highest-energy 650.7 eV STEREO PAD is completely different from the other PADs. It shows signatures of intermittent bi- directionality, following the location of MIs and CSs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5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887-33A2-8849-919D-98B5C3A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38" y="160207"/>
            <a:ext cx="9306370" cy="126216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Electron PADs observed by WIND (left) </a:t>
            </a:r>
            <a:br>
              <a:rPr lang="en-US" sz="3600" dirty="0">
                <a:solidFill>
                  <a:srgbClr val="0033CC"/>
                </a:solidFill>
              </a:rPr>
            </a:br>
            <a:r>
              <a:rPr lang="en-US" sz="3600" dirty="0">
                <a:solidFill>
                  <a:srgbClr val="0033CC"/>
                </a:solidFill>
              </a:rPr>
              <a:t>and simulated by PIC (right)</a:t>
            </a:r>
          </a:p>
        </p:txBody>
      </p:sp>
      <p:pic>
        <p:nvPicPr>
          <p:cNvPr id="4099" name="Picture 3" descr="page7image7168608">
            <a:extLst>
              <a:ext uri="{FF2B5EF4-FFF2-40B4-BE49-F238E27FC236}">
                <a16:creationId xmlns:a16="http://schemas.microsoft.com/office/drawing/2014/main" id="{1F7A5702-D207-0945-A0B4-DDAFDA62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" y="1528311"/>
            <a:ext cx="4659130" cy="56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71812B-7008-9F4F-8880-7C7EDA7D40B1}"/>
              </a:ext>
            </a:extLst>
          </p:cNvPr>
          <p:cNvSpPr/>
          <p:nvPr/>
        </p:nvSpPr>
        <p:spPr>
          <a:xfrm>
            <a:off x="48175" y="6101898"/>
            <a:ext cx="4511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IDFont+F3"/>
              </a:rPr>
              <a:t>Electrons of different energies, the IMF, and the density in the region filled with MIs as observed by the WIND spacecraft on 2007, May, 29. </a:t>
            </a:r>
            <a:endParaRPr lang="en-GB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2FDC4-DDD2-1E46-96B6-2366E708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23" y="1528310"/>
            <a:ext cx="4946162" cy="56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3240243" y="-238553"/>
            <a:ext cx="3230280" cy="717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400" dirty="0">
                <a:solidFill>
                  <a:schemeClr val="tx2"/>
                </a:solidFill>
                <a:latin typeface="Arial"/>
                <a:ea typeface="ＭＳ Ｐゴシック"/>
              </a:rPr>
              <a:t>Conclusions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247383" y="680448"/>
            <a:ext cx="9216000" cy="6742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Strong guiding field leads to </a:t>
            </a:r>
            <a:r>
              <a:rPr lang="en-GB" sz="2000" dirty="0">
                <a:solidFill>
                  <a:srgbClr val="C00000"/>
                </a:solidFill>
                <a:latin typeface="Arial"/>
                <a:ea typeface="ＭＳ Ｐゴシック"/>
              </a:rPr>
              <a:t>the separation of electrons from protons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 with respect to the midplane of a current sheet (CS)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Separated particles generate a polarization electric field across the current sheet which is higher than reconnection electric field by 2 orders of magnitude</a:t>
            </a:r>
            <a:endParaRPr sz="2000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Magnetic field imposes its signatures on pitch-angle and energy distributions on particles entering a current sheet from the opposite (</a:t>
            </a:r>
            <a:r>
              <a:rPr lang="en-GB" sz="2000" dirty="0">
                <a:solidFill>
                  <a:srgbClr val="C00000"/>
                </a:solidFill>
                <a:latin typeface="Arial"/>
                <a:ea typeface="ＭＳ Ｐゴシック"/>
              </a:rPr>
              <a:t>transit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) and the same side (</a:t>
            </a:r>
            <a:r>
              <a:rPr lang="en-GB" sz="2000" dirty="0">
                <a:solidFill>
                  <a:srgbClr val="C00000"/>
                </a:solidFill>
                <a:latin typeface="Arial"/>
                <a:ea typeface="ＭＳ Ｐゴシック"/>
              </a:rPr>
              <a:t>bounced particles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</a:p>
          <a:p>
            <a:pPr>
              <a:lnSpc>
                <a:spcPct val="80000"/>
              </a:lnSpc>
            </a:pPr>
            <a:endParaRPr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Electrons can be accelerated to sub-relativistic energies in </a:t>
            </a:r>
            <a:r>
              <a:rPr lang="en-GB" sz="2000" dirty="0">
                <a:solidFill>
                  <a:srgbClr val="000000"/>
                </a:solidFill>
                <a:ea typeface="ＭＳ Ｐゴシック"/>
              </a:rPr>
              <a:t>neighbouring X-</a:t>
            </a:r>
            <a:r>
              <a:rPr lang="en-GB" sz="2000" dirty="0" err="1">
                <a:solidFill>
                  <a:srgbClr val="000000"/>
                </a:solidFill>
                <a:ea typeface="ＭＳ Ｐゴシック"/>
              </a:rPr>
              <a:t>nullpoints</a:t>
            </a:r>
            <a:r>
              <a:rPr lang="en-GB" sz="2000" dirty="0">
                <a:solidFill>
                  <a:srgbClr val="000000"/>
                </a:solidFill>
                <a:ea typeface="ＭＳ Ｐゴシック"/>
              </a:rPr>
              <a:t> of a 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single magnetic  island. </a:t>
            </a:r>
            <a:endParaRPr sz="2000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Protons and ions passing through CSs follow the direction of polarisation electric field induced by accelerated particles </a:t>
            </a:r>
            <a:r>
              <a:rPr lang="en-GB" sz="2000" dirty="0">
                <a:sym typeface="Wingdings" pitchFamily="2" charset="2"/>
              </a:rPr>
              <a:t> hence, observed strange paths in the IMF reflect crossing current sheets</a:t>
            </a:r>
            <a:endParaRPr sz="20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PADs of transit and bounced electrons are essentially different because of their different acceleration paths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ＭＳ Ｐゴシック"/>
              </a:rPr>
              <a:t>PADs of accelerated electrons are shown to reflect magnetic topology of current sheets and can be compared with in-situ observations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ＭＳ Ｐゴシック"/>
              </a:rPr>
              <a:t>PADs of transit 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(high energy) electrons are consistent with high-energy </a:t>
            </a:r>
            <a:r>
              <a:rPr lang="en-GB" sz="2000" dirty="0" err="1">
                <a:solidFill>
                  <a:srgbClr val="000000"/>
                </a:solidFill>
                <a:latin typeface="Arial"/>
                <a:ea typeface="ＭＳ Ｐゴシック"/>
              </a:rPr>
              <a:t>strahls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ＭＳ Ｐゴシック"/>
              </a:rPr>
              <a:t> while PADs of low energy electrons are often diffusive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32000" y="208080"/>
            <a:ext cx="7871741" cy="420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dirty="0">
                <a:solidFill>
                  <a:srgbClr val="FF3333"/>
                </a:solidFill>
                <a:latin typeface="Impact"/>
                <a:ea typeface="Impact"/>
              </a:rPr>
              <a:t>Physical model of reconnection current sheet</a:t>
            </a:r>
            <a:endParaRPr dirty="0"/>
          </a:p>
        </p:txBody>
      </p:sp>
      <p:pic>
        <p:nvPicPr>
          <p:cNvPr id="356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23158"/>
            <a:ext cx="4191990" cy="4320482"/>
          </a:xfrm>
          <a:prstGeom prst="rect">
            <a:avLst/>
          </a:prstGeom>
          <a:ln>
            <a:noFill/>
          </a:ln>
        </p:spPr>
      </p:pic>
      <p:pic>
        <p:nvPicPr>
          <p:cNvPr id="35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65122" y="1439999"/>
            <a:ext cx="2992582" cy="3892021"/>
          </a:xfrm>
          <a:prstGeom prst="rect">
            <a:avLst/>
          </a:prstGeom>
          <a:ln>
            <a:noFill/>
          </a:ln>
        </p:spPr>
      </p:pic>
      <p:sp>
        <p:nvSpPr>
          <p:cNvPr id="358" name="CustomShape 2"/>
          <p:cNvSpPr/>
          <p:nvPr/>
        </p:nvSpPr>
        <p:spPr>
          <a:xfrm>
            <a:off x="7594000" y="2097209"/>
            <a:ext cx="2120016" cy="3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A single X-null</a:t>
            </a:r>
            <a:endParaRPr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7341180" y="3913400"/>
            <a:ext cx="2269280" cy="7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33CC"/>
                </a:solidFill>
                <a:latin typeface="Arial"/>
                <a:ea typeface="DejaVu Sans"/>
              </a:rPr>
              <a:t>O-type</a:t>
            </a:r>
          </a:p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33CC"/>
                </a:solidFill>
                <a:latin typeface="Arial"/>
                <a:ea typeface="DejaVu Sans"/>
              </a:rPr>
              <a:t> (magnetic island)</a:t>
            </a:r>
            <a:endParaRPr sz="2000" dirty="0">
              <a:solidFill>
                <a:srgbClr val="0033C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3366B6-3649-FC46-84E0-E2BB88037490}"/>
              </a:ext>
            </a:extLst>
          </p:cNvPr>
          <p:cNvSpPr/>
          <p:nvPr/>
        </p:nvSpPr>
        <p:spPr>
          <a:xfrm>
            <a:off x="851436" y="6031913"/>
            <a:ext cx="6742564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Zharkova and </a:t>
            </a: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Khabarova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2012, 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FF"/>
                </a:solidFill>
                <a:ea typeface="ＭＳ Ｐゴシック"/>
              </a:rPr>
              <a:t>ApJ</a:t>
            </a: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, 752, 35; 2015, Ann Geo, 33, 457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ea typeface="ＭＳ Ｐゴシック"/>
              </a:rPr>
              <a:t>Xia and Zharkova, 2018, 2020, 2021, A&amp;A</a:t>
            </a:r>
            <a:endParaRPr lang="en-US" sz="2400"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B62C1C2-F1D9-8FC6-C9B9-0DFE55A8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7" y="-623529"/>
            <a:ext cx="1604879" cy="12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8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911780" y="5037660"/>
            <a:ext cx="5392080" cy="90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Where the full electric and magnetic field, , and ,</a:t>
            </a:r>
            <a:endParaRPr/>
          </a:p>
        </p:txBody>
      </p:sp>
      <p:sp>
        <p:nvSpPr>
          <p:cNvPr id="361" name="CustomShape 2"/>
          <p:cNvSpPr/>
          <p:nvPr/>
        </p:nvSpPr>
        <p:spPr>
          <a:xfrm>
            <a:off x="1792639" y="4879170"/>
            <a:ext cx="6257066" cy="12259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dirty="0"/>
          </a:p>
        </p:txBody>
      </p:sp>
      <p:sp>
        <p:nvSpPr>
          <p:cNvPr id="362" name="CustomShape 3"/>
          <p:cNvSpPr/>
          <p:nvPr/>
        </p:nvSpPr>
        <p:spPr>
          <a:xfrm>
            <a:off x="661140" y="163652"/>
            <a:ext cx="7893360" cy="71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400" dirty="0">
                <a:solidFill>
                  <a:srgbClr val="FF3333"/>
                </a:solidFill>
                <a:latin typeface="Arial"/>
                <a:ea typeface="DejaVu Sans"/>
              </a:rPr>
              <a:t>Particle-in-cell Approach</a:t>
            </a:r>
            <a:endParaRPr dirty="0"/>
          </a:p>
        </p:txBody>
      </p:sp>
      <p:sp>
        <p:nvSpPr>
          <p:cNvPr id="363" name="CustomShape 4"/>
          <p:cNvSpPr/>
          <p:nvPr/>
        </p:nvSpPr>
        <p:spPr>
          <a:xfrm>
            <a:off x="1368000" y="1242720"/>
            <a:ext cx="6479640" cy="988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Static fields come from MHD scale,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Consider plasma feedback to presence of accelerated particles – induced electric and magnetic fields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64" name="Picture 243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40" y="2784960"/>
            <a:ext cx="3887640" cy="1727640"/>
          </a:xfrm>
          <a:prstGeom prst="rect">
            <a:avLst/>
          </a:prstGeom>
          <a:ln>
            <a:noFill/>
          </a:ln>
        </p:spPr>
      </p:pic>
      <p:sp>
        <p:nvSpPr>
          <p:cNvPr id="365" name="CustomShape 5"/>
          <p:cNvSpPr/>
          <p:nvPr/>
        </p:nvSpPr>
        <p:spPr>
          <a:xfrm>
            <a:off x="4752000" y="3433320"/>
            <a:ext cx="574920" cy="574920"/>
          </a:xfrm>
          <a:prstGeom prst="plus">
            <a:avLst>
              <a:gd name="adj" fmla="val 3807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</p:sp>
      <p:pic>
        <p:nvPicPr>
          <p:cNvPr id="366" name="Picture 245"/>
          <p:cNvPicPr/>
          <p:nvPr/>
        </p:nvPicPr>
        <p:blipFill>
          <a:blip r:embed="rId4"/>
          <a:stretch>
            <a:fillRect/>
          </a:stretch>
        </p:blipFill>
        <p:spPr>
          <a:xfrm>
            <a:off x="72000" y="2784600"/>
            <a:ext cx="4303800" cy="1751040"/>
          </a:xfrm>
          <a:prstGeom prst="rect">
            <a:avLst/>
          </a:prstGeom>
          <a:ln>
            <a:noFill/>
          </a:ln>
        </p:spPr>
      </p:pic>
      <p:sp>
        <p:nvSpPr>
          <p:cNvPr id="367" name="CustomShape 6"/>
          <p:cNvSpPr/>
          <p:nvPr/>
        </p:nvSpPr>
        <p:spPr>
          <a:xfrm>
            <a:off x="-1" y="6768000"/>
            <a:ext cx="7069016" cy="776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latin typeface="Arial"/>
                <a:ea typeface="ＭＳ Ｐゴシック"/>
              </a:rPr>
              <a:t>J.P. </a:t>
            </a:r>
            <a:r>
              <a:rPr lang="en-GB" sz="2400" dirty="0" err="1">
                <a:solidFill>
                  <a:srgbClr val="0000FF"/>
                </a:solidFill>
                <a:latin typeface="Arial"/>
                <a:ea typeface="ＭＳ Ｐゴシック"/>
              </a:rPr>
              <a:t>Verboncoeur</a:t>
            </a:r>
            <a:r>
              <a:rPr lang="en-GB" sz="2400" dirty="0">
                <a:solidFill>
                  <a:srgbClr val="0000FF"/>
                </a:solidFill>
                <a:latin typeface="Arial"/>
                <a:ea typeface="ＭＳ Ｐゴシック"/>
              </a:rPr>
              <a:t>, et al 1995 – 2.5D XOOPIC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FF"/>
                </a:solidFill>
                <a:latin typeface="Arial"/>
                <a:ea typeface="ＭＳ Ｐゴシック"/>
              </a:rPr>
              <a:t>Bower et al, 2008 – 3D VPIC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3C0578-4544-B3C8-A19A-0374774F0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6" y="-631993"/>
            <a:ext cx="1604879" cy="12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2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473" y="208241"/>
            <a:ext cx="7438931" cy="59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16757" y="6320728"/>
            <a:ext cx="9127608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84"/>
              <a:t>				ZA 2009, JPP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880277" y="0"/>
            <a:ext cx="3533403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984" dirty="0"/>
              <a:t>   </a:t>
            </a:r>
            <a:r>
              <a:rPr lang="en-GB" sz="3527" b="1" dirty="0" err="1">
                <a:solidFill>
                  <a:srgbClr val="FF0000"/>
                </a:solidFill>
              </a:rPr>
              <a:t>dN</a:t>
            </a:r>
            <a:r>
              <a:rPr lang="en-GB" sz="3527" b="1" dirty="0">
                <a:solidFill>
                  <a:srgbClr val="FF0000"/>
                </a:solidFill>
              </a:rPr>
              <a:t>/d </a:t>
            </a:r>
            <a:r>
              <a:rPr lang="el-GR" sz="3527" b="1" dirty="0">
                <a:solidFill>
                  <a:srgbClr val="FF0000"/>
                </a:solidFill>
              </a:rPr>
              <a:t>ε</a:t>
            </a:r>
            <a:r>
              <a:rPr lang="en-GB" sz="3527" b="1" dirty="0">
                <a:solidFill>
                  <a:srgbClr val="FF0000"/>
                </a:solidFill>
              </a:rPr>
              <a:t> </a:t>
            </a:r>
            <a:r>
              <a:rPr lang="en-US" sz="3527" b="1" dirty="0">
                <a:solidFill>
                  <a:srgbClr val="FF0000"/>
                </a:solidFill>
              </a:rPr>
              <a:t>~</a:t>
            </a:r>
            <a:r>
              <a:rPr lang="en-GB" sz="3527" b="1" dirty="0">
                <a:solidFill>
                  <a:srgbClr val="FF0000"/>
                </a:solidFill>
              </a:rPr>
              <a:t> A </a:t>
            </a:r>
            <a:r>
              <a:rPr lang="el-GR" sz="3527" b="1" dirty="0">
                <a:solidFill>
                  <a:srgbClr val="FF0000"/>
                </a:solidFill>
              </a:rPr>
              <a:t>ε</a:t>
            </a:r>
            <a:r>
              <a:rPr lang="en-GB" sz="3527" b="1" baseline="30000" dirty="0">
                <a:solidFill>
                  <a:srgbClr val="FF0000"/>
                </a:solidFill>
              </a:rPr>
              <a:t>-1.5</a:t>
            </a:r>
            <a:r>
              <a:rPr lang="en-GB" sz="352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132266" y="671971"/>
            <a:ext cx="3308919" cy="6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527" b="1" dirty="0" err="1">
                <a:solidFill>
                  <a:srgbClr val="0033CC"/>
                </a:solidFill>
              </a:rPr>
              <a:t>dN</a:t>
            </a:r>
            <a:r>
              <a:rPr lang="en-GB" sz="3527" b="1" dirty="0">
                <a:solidFill>
                  <a:srgbClr val="0033CC"/>
                </a:solidFill>
              </a:rPr>
              <a:t>/d </a:t>
            </a:r>
            <a:r>
              <a:rPr lang="el-GR" sz="3527" b="1" dirty="0">
                <a:solidFill>
                  <a:srgbClr val="0033CC"/>
                </a:solidFill>
              </a:rPr>
              <a:t>ε</a:t>
            </a:r>
            <a:r>
              <a:rPr lang="en-GB" sz="3527" b="1" dirty="0">
                <a:solidFill>
                  <a:srgbClr val="0033CC"/>
                </a:solidFill>
              </a:rPr>
              <a:t> </a:t>
            </a:r>
            <a:r>
              <a:rPr lang="en-US" sz="3527" b="1" dirty="0">
                <a:solidFill>
                  <a:srgbClr val="0033CC"/>
                </a:solidFill>
              </a:rPr>
              <a:t>~</a:t>
            </a:r>
            <a:r>
              <a:rPr lang="en-GB" sz="3527" b="1" dirty="0">
                <a:solidFill>
                  <a:srgbClr val="0033CC"/>
                </a:solidFill>
              </a:rPr>
              <a:t> B </a:t>
            </a:r>
            <a:r>
              <a:rPr lang="el-GR" sz="3527" b="1" dirty="0">
                <a:solidFill>
                  <a:srgbClr val="0033CC"/>
                </a:solidFill>
              </a:rPr>
              <a:t>ε</a:t>
            </a:r>
            <a:r>
              <a:rPr lang="en-GB" sz="3527" b="1" baseline="30000" dirty="0">
                <a:solidFill>
                  <a:srgbClr val="0033CC"/>
                </a:solidFill>
              </a:rPr>
              <a:t>-2.0</a:t>
            </a:r>
            <a:r>
              <a:rPr lang="en-GB" sz="2205" i="1" dirty="0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460" y="6803707"/>
            <a:ext cx="8483635" cy="3976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984" cap="all" dirty="0">
                <a:solidFill>
                  <a:srgbClr val="FF0000"/>
                </a:solidFill>
              </a:rPr>
              <a:t>Myth 1 –charge neutrality </a:t>
            </a:r>
            <a:r>
              <a:rPr lang="en-US" sz="1984" cap="all" dirty="0" err="1">
                <a:solidFill>
                  <a:srgbClr val="FF0000"/>
                </a:solidFill>
              </a:rPr>
              <a:t>oR</a:t>
            </a:r>
            <a:r>
              <a:rPr lang="en-US" sz="1984" cap="all" dirty="0">
                <a:solidFill>
                  <a:srgbClr val="FF0000"/>
                </a:solidFill>
              </a:rPr>
              <a:t> separation? </a:t>
            </a:r>
          </a:p>
        </p:txBody>
      </p:sp>
    </p:spTree>
    <p:extLst>
      <p:ext uri="{BB962C8B-B14F-4D97-AF65-F5344CB8AC3E}">
        <p14:creationId xmlns:p14="http://schemas.microsoft.com/office/powerpoint/2010/main" val="343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83" y="367484"/>
            <a:ext cx="7767917" cy="59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9" y="-1"/>
            <a:ext cx="10079567" cy="499496"/>
          </a:xfrm>
          <a:prstGeom prst="rect">
            <a:avLst/>
          </a:prstGeom>
          <a:solidFill>
            <a:srgbClr val="D1DE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46">
                <a:solidFill>
                  <a:srgbClr val="FF0000"/>
                </a:solidFill>
              </a:rPr>
              <a:t>Trajectories of protons and electrons in PIC model of HCS</a:t>
            </a:r>
            <a:endParaRPr lang="ru-RU" sz="2646">
              <a:solidFill>
                <a:srgbClr val="FF0000"/>
              </a:solidFill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60" y="6399475"/>
            <a:ext cx="2792880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3215141" y="6399476"/>
            <a:ext cx="3176113" cy="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08" tIns="51588" rIns="99208" bIns="5158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984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sz="1984">
                <a:effectLst>
                  <a:outerShdw blurRad="38100" dist="38100" dir="2700000" algn="tl">
                    <a:srgbClr val="000000"/>
                  </a:outerShdw>
                </a:effectLst>
              </a:rPr>
              <a:t>full separation</a:t>
            </a:r>
            <a:endParaRPr lang="en-US" sz="1984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10" y="6875454"/>
            <a:ext cx="1111202" cy="4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026" y="3987245"/>
            <a:ext cx="4444809" cy="3412353"/>
            <a:chOff x="748" y="618"/>
            <a:chExt cx="4264" cy="3412"/>
          </a:xfrm>
        </p:grpSpPr>
        <p:pic>
          <p:nvPicPr>
            <p:cNvPr id="17426" name="Picture 3" descr="elec_pol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" y="618"/>
              <a:ext cx="4264" cy="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8" y="709"/>
              <a:ext cx="1042" cy="6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9208" tIns="51588" rIns="99208" bIns="5158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764">
                  <a:effectLst>
                    <a:outerShdw blurRad="38100" dist="38100" dir="2700000" algn="tl">
                      <a:srgbClr val="DDDDDD"/>
                    </a:outerShdw>
                  </a:effectLst>
                  <a:sym typeface="Symbol" charset="2"/>
                </a:rPr>
                <a:t></a:t>
              </a:r>
              <a:r>
                <a:rPr lang="en-US" sz="1764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10 V/km</a:t>
              </a:r>
              <a:endParaRPr lang="ru-RU" sz="1764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40312" y="6210100"/>
            <a:ext cx="4245317" cy="11255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1984" i="1" dirty="0">
                <a:solidFill>
                  <a:schemeClr val="tx2"/>
                </a:solidFill>
              </a:rPr>
              <a:t>Polarisation</a:t>
            </a:r>
            <a:r>
              <a:rPr lang="ru-RU" sz="1984" i="1" dirty="0">
                <a:solidFill>
                  <a:schemeClr val="tx2"/>
                </a:solidFill>
              </a:rPr>
              <a:t> </a:t>
            </a:r>
            <a:r>
              <a:rPr lang="en-US" sz="1984" i="1" dirty="0">
                <a:solidFill>
                  <a:schemeClr val="tx2"/>
                </a:solidFill>
              </a:rPr>
              <a:t>(</a:t>
            </a:r>
            <a:r>
              <a:rPr lang="en-GB" sz="1984" i="1" dirty="0">
                <a:solidFill>
                  <a:schemeClr val="tx2"/>
                </a:solidFill>
              </a:rPr>
              <a:t>Hall’s</a:t>
            </a:r>
            <a:r>
              <a:rPr lang="en-US" sz="1984" i="1" dirty="0">
                <a:solidFill>
                  <a:schemeClr val="tx2"/>
                </a:solidFill>
              </a:rPr>
              <a:t>)</a:t>
            </a:r>
            <a:r>
              <a:rPr lang="ru-RU" sz="1984" i="1" dirty="0">
                <a:solidFill>
                  <a:schemeClr val="tx2"/>
                </a:solidFill>
              </a:rPr>
              <a:t> </a:t>
            </a:r>
            <a:r>
              <a:rPr lang="en-GB" sz="1984" i="1" dirty="0">
                <a:solidFill>
                  <a:schemeClr val="tx2"/>
                </a:solidFill>
              </a:rPr>
              <a:t>electric field potential  induced by separation </a:t>
            </a:r>
            <a:r>
              <a:rPr lang="en-GB" sz="1984" i="1" dirty="0"/>
              <a:t>of electrons from ions (</a:t>
            </a:r>
            <a:r>
              <a:rPr lang="en-GB" sz="1984" i="1" dirty="0" err="1"/>
              <a:t>Zharkova</a:t>
            </a:r>
            <a:r>
              <a:rPr lang="en-GB" sz="1984" i="1" dirty="0"/>
              <a:t> and </a:t>
            </a:r>
            <a:r>
              <a:rPr lang="en-GB" sz="1984" i="1" dirty="0" err="1"/>
              <a:t>Agapitov</a:t>
            </a:r>
            <a:r>
              <a:rPr lang="en-GB" sz="1984" i="1" dirty="0"/>
              <a:t>, 2009, JPP)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2940403" y="503978"/>
            <a:ext cx="4309385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984" i="1"/>
              <a:t>Zharkova and Khabarova, 2012, ApJ</a:t>
            </a:r>
            <a:endParaRPr lang="en-US" sz="1984"/>
          </a:p>
        </p:txBody>
      </p:sp>
      <p:sp>
        <p:nvSpPr>
          <p:cNvPr id="13" name="Rectangle 12"/>
          <p:cNvSpPr/>
          <p:nvPr/>
        </p:nvSpPr>
        <p:spPr>
          <a:xfrm>
            <a:off x="8148178" y="1091953"/>
            <a:ext cx="1468672" cy="1619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 </a:t>
            </a:r>
            <a:r>
              <a:rPr lang="en-GB" sz="1984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defRPr/>
            </a:pPr>
            <a:endParaRPr lang="en-GB" sz="1984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Bounced </a:t>
            </a:r>
            <a:r>
              <a:rPr lang="en-GB" sz="1984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GB" sz="1984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984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880276" y="1175949"/>
            <a:ext cx="2267903" cy="167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300258" y="2603887"/>
            <a:ext cx="2015913" cy="755968"/>
          </a:xfrm>
          <a:prstGeom prst="straightConnector1">
            <a:avLst/>
          </a:prstGeom>
          <a:ln>
            <a:solidFill>
              <a:srgbClr val="D1DE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8521" y="1343942"/>
            <a:ext cx="1511935" cy="16190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 </a:t>
            </a:r>
            <a:r>
              <a:rPr lang="en-GB" sz="1984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defRPr/>
            </a:pPr>
            <a:endParaRPr lang="en-GB" sz="1984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1984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Bounced </a:t>
            </a:r>
            <a:r>
              <a:rPr lang="en-GB" sz="1984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US" sz="1984" dirty="0">
              <a:solidFill>
                <a:srgbClr val="8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28468" y="2771880"/>
            <a:ext cx="2687884" cy="671971"/>
          </a:xfrm>
          <a:prstGeom prst="straightConnector1">
            <a:avLst/>
          </a:prstGeom>
          <a:ln>
            <a:solidFill>
              <a:srgbClr val="D1DE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28467" y="1679927"/>
            <a:ext cx="4283816" cy="184792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512464" y="2351898"/>
            <a:ext cx="1931917" cy="41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111648" y="6048695"/>
            <a:ext cx="559800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T. </a:t>
            </a:r>
            <a:r>
              <a:rPr lang="en-US" sz="2000" dirty="0" err="1"/>
              <a:t>Siversky</a:t>
            </a:r>
            <a:r>
              <a:rPr lang="en-US" sz="2000" dirty="0"/>
              <a:t>, </a:t>
            </a:r>
            <a:r>
              <a:rPr lang="en-US" sz="2000" dirty="0" err="1"/>
              <a:t>V.Zharkova</a:t>
            </a:r>
            <a:r>
              <a:rPr lang="en-US" sz="2000" dirty="0"/>
              <a:t>, 2009, JPP, 75, 5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V. </a:t>
            </a:r>
            <a:r>
              <a:rPr lang="en-US" sz="2000" dirty="0" err="1"/>
              <a:t>Zharkova</a:t>
            </a:r>
            <a:r>
              <a:rPr lang="en-US" sz="2000" dirty="0"/>
              <a:t> et al, 2011, </a:t>
            </a:r>
            <a:r>
              <a:rPr lang="en-US" sz="2000" dirty="0" err="1"/>
              <a:t>SSRv</a:t>
            </a:r>
            <a:r>
              <a:rPr lang="en-US" sz="2000" dirty="0"/>
              <a:t>, 157, 359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V.Zharkova</a:t>
            </a:r>
            <a:r>
              <a:rPr lang="en-US" sz="2000" dirty="0"/>
              <a:t>, O. Khabarova,2012,  </a:t>
            </a:r>
            <a:r>
              <a:rPr lang="en-US" sz="2000" dirty="0" err="1"/>
              <a:t>ApJ</a:t>
            </a:r>
            <a:r>
              <a:rPr lang="en-US" sz="2000" dirty="0"/>
              <a:t>, 752, 35</a:t>
            </a:r>
            <a:endParaRPr lang="ru-RU" sz="2000" dirty="0"/>
          </a:p>
        </p:txBody>
      </p:sp>
      <p:pic>
        <p:nvPicPr>
          <p:cNvPr id="1536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14" y="762967"/>
            <a:ext cx="4918821" cy="49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6048269" y="4891040"/>
            <a:ext cx="4031827" cy="25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984" dirty="0">
                <a:solidFill>
                  <a:srgbClr val="0000FF"/>
                </a:solidFill>
              </a:rPr>
              <a:t>Quasi-continuous reconnection in the HCS </a:t>
            </a:r>
            <a:r>
              <a:rPr lang="en-GB" sz="2205" dirty="0">
                <a:solidFill>
                  <a:srgbClr val="0000FF"/>
                </a:solidFill>
              </a:rPr>
              <a:t>can explain a few KEY puzzles in the observations of the dynamics of  ions and electrons in the solar wind (see UKSP nugget 29)</a:t>
            </a:r>
            <a:r>
              <a:rPr lang="en-US" sz="2205" dirty="0">
                <a:solidFill>
                  <a:srgbClr val="0000FF"/>
                </a:solidFill>
              </a:rPr>
              <a:t>  </a:t>
            </a:r>
            <a:endParaRPr lang="en-GB" sz="2205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984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528" y="4578987"/>
            <a:ext cx="4031827" cy="301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2259" y="756590"/>
            <a:ext cx="4468344" cy="34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A6349-BB06-A28F-ABE5-576B78E1045B}"/>
              </a:ext>
            </a:extLst>
          </p:cNvPr>
          <p:cNvSpPr txBox="1"/>
          <p:nvPr/>
        </p:nvSpPr>
        <p:spPr>
          <a:xfrm>
            <a:off x="6145746" y="340535"/>
            <a:ext cx="3385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</a:rPr>
              <a:t>Polarization electric field E</a:t>
            </a:r>
            <a:r>
              <a:rPr lang="en-GB" b="1" baseline="-25000" dirty="0"/>
              <a:t>x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834B6-5BF3-8994-CF09-DC3AF7277F27}"/>
              </a:ext>
            </a:extLst>
          </p:cNvPr>
          <p:cNvSpPr txBox="1"/>
          <p:nvPr/>
        </p:nvSpPr>
        <p:spPr>
          <a:xfrm>
            <a:off x="224519" y="-13408"/>
            <a:ext cx="5598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33CC"/>
                </a:solidFill>
              </a:rPr>
              <a:t>PADs of electrons (black) and protons (blue) plus observed PADS for electrons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0B461-D9A7-060A-2483-CA4B8753D723}"/>
              </a:ext>
            </a:extLst>
          </p:cNvPr>
          <p:cNvSpPr txBox="1"/>
          <p:nvPr/>
        </p:nvSpPr>
        <p:spPr>
          <a:xfrm>
            <a:off x="5756033" y="4242441"/>
            <a:ext cx="412457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33CC"/>
                </a:solidFill>
              </a:rPr>
              <a:t>Ion velocities across the HCS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1366200" y="124200"/>
            <a:ext cx="6769440" cy="73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GB" sz="4000" dirty="0">
                <a:solidFill>
                  <a:srgbClr val="FF3333"/>
                </a:solidFill>
                <a:latin typeface="Arial"/>
                <a:ea typeface="DejaVu Sans"/>
              </a:rPr>
              <a:t>Effect of the guiding field, B</a:t>
            </a:r>
            <a:r>
              <a:rPr lang="en-GB" sz="4000" baseline="-25000" dirty="0">
                <a:solidFill>
                  <a:srgbClr val="FF3333"/>
                </a:solidFill>
                <a:latin typeface="Arial"/>
                <a:ea typeface="DejaVu Sans"/>
              </a:rPr>
              <a:t>g</a:t>
            </a:r>
            <a:endParaRPr baseline="-25000" dirty="0"/>
          </a:p>
        </p:txBody>
      </p:sp>
      <p:sp>
        <p:nvSpPr>
          <p:cNvPr id="396" name="CustomShape 2"/>
          <p:cNvSpPr/>
          <p:nvPr/>
        </p:nvSpPr>
        <p:spPr>
          <a:xfrm>
            <a:off x="469557" y="6192000"/>
            <a:ext cx="8314083" cy="11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Asymmetric pitch-angle distributions with respect to the current sheet midplane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222EF4"/>
                </a:solidFill>
                <a:latin typeface="Arial"/>
              </a:rPr>
              <a:t>Xia and Zharkova, 2020, A&amp;A</a:t>
            </a:r>
            <a:endParaRPr sz="2000" dirty="0">
              <a:solidFill>
                <a:srgbClr val="222EF4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97" name="Picture 396"/>
          <p:cNvPicPr/>
          <p:nvPr/>
        </p:nvPicPr>
        <p:blipFill>
          <a:blip r:embed="rId3"/>
          <a:stretch>
            <a:fillRect/>
          </a:stretch>
        </p:blipFill>
        <p:spPr>
          <a:xfrm>
            <a:off x="16200" y="1008000"/>
            <a:ext cx="10080000" cy="46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69558" y="17904"/>
            <a:ext cx="9094572" cy="73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GB" sz="4000" dirty="0">
                <a:solidFill>
                  <a:srgbClr val="FF3333"/>
                </a:solidFill>
                <a:latin typeface="Arial"/>
                <a:ea typeface="DejaVu Sans"/>
              </a:rPr>
              <a:t>Effect of the guiding </a:t>
            </a:r>
            <a:r>
              <a:rPr lang="en-GB" sz="4000" dirty="0">
                <a:solidFill>
                  <a:srgbClr val="FF3333"/>
                </a:solidFill>
              </a:rPr>
              <a:t>field B</a:t>
            </a:r>
            <a:r>
              <a:rPr lang="en-GB" sz="4000" baseline="-25000" dirty="0">
                <a:solidFill>
                  <a:srgbClr val="FF3333"/>
                </a:solidFill>
              </a:rPr>
              <a:t>g</a:t>
            </a:r>
            <a:r>
              <a:rPr lang="en-GB" sz="4000" dirty="0">
                <a:solidFill>
                  <a:srgbClr val="FF3333"/>
                </a:solidFill>
                <a:latin typeface="Arial"/>
                <a:ea typeface="DejaVu Sans"/>
              </a:rPr>
              <a:t> on PADs</a:t>
            </a:r>
            <a:endParaRPr baseline="-25000" dirty="0"/>
          </a:p>
        </p:txBody>
      </p:sp>
      <p:sp>
        <p:nvSpPr>
          <p:cNvPr id="399" name="CustomShape 2"/>
          <p:cNvSpPr/>
          <p:nvPr/>
        </p:nvSpPr>
        <p:spPr>
          <a:xfrm>
            <a:off x="144000" y="936000"/>
            <a:ext cx="8207640" cy="35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Arial"/>
                <a:ea typeface="DejaVu Sans"/>
              </a:rPr>
              <a:t>Asymmetric pitch-angle distribution with respect to the current sheet midplane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00" name="Picture 399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1440000"/>
            <a:ext cx="4859640" cy="5255640"/>
          </a:xfrm>
          <a:prstGeom prst="rect">
            <a:avLst/>
          </a:prstGeom>
          <a:ln>
            <a:noFill/>
          </a:ln>
        </p:spPr>
      </p:pic>
      <p:pic>
        <p:nvPicPr>
          <p:cNvPr id="40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760000" y="3024000"/>
            <a:ext cx="4103640" cy="3671640"/>
          </a:xfrm>
          <a:prstGeom prst="rect">
            <a:avLst/>
          </a:prstGeom>
          <a:ln w="9360">
            <a:noFill/>
          </a:ln>
        </p:spPr>
      </p:pic>
      <p:sp>
        <p:nvSpPr>
          <p:cNvPr id="402" name="CustomShape 3"/>
          <p:cNvSpPr/>
          <p:nvPr/>
        </p:nvSpPr>
        <p:spPr>
          <a:xfrm>
            <a:off x="5436972" y="6695639"/>
            <a:ext cx="4444667" cy="8118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3CC"/>
                </a:solidFill>
                <a:latin typeface="Arial"/>
                <a:ea typeface="ＭＳ Ｐゴシック"/>
              </a:rPr>
              <a:t>Zharkova and </a:t>
            </a:r>
            <a:r>
              <a:rPr lang="en-GB" sz="2400" dirty="0" err="1">
                <a:solidFill>
                  <a:srgbClr val="0033CC"/>
                </a:solidFill>
                <a:latin typeface="Arial"/>
                <a:ea typeface="ＭＳ Ｐゴシック"/>
              </a:rPr>
              <a:t>Khabarova</a:t>
            </a:r>
            <a:r>
              <a:rPr lang="en-GB" sz="2400" dirty="0">
                <a:solidFill>
                  <a:srgbClr val="0033CC"/>
                </a:solidFill>
                <a:latin typeface="Arial"/>
                <a:ea typeface="ＭＳ Ｐゴシック"/>
              </a:rPr>
              <a:t>, 2012, Xia et al, 2021</a:t>
            </a:r>
            <a:endParaRPr dirty="0">
              <a:solidFill>
                <a:srgbClr val="0033CC"/>
              </a:solidFill>
            </a:endParaRPr>
          </a:p>
        </p:txBody>
      </p:sp>
      <p:pic>
        <p:nvPicPr>
          <p:cNvPr id="403" name="Picture 402"/>
          <p:cNvPicPr/>
          <p:nvPr/>
        </p:nvPicPr>
        <p:blipFill>
          <a:blip r:embed="rId5"/>
          <a:stretch>
            <a:fillRect/>
          </a:stretch>
        </p:blipFill>
        <p:spPr>
          <a:xfrm>
            <a:off x="5760000" y="1368000"/>
            <a:ext cx="4121640" cy="323964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4ADB7-4FDB-17F0-F811-D1A87D4A7436}"/>
              </a:ext>
            </a:extLst>
          </p:cNvPr>
          <p:cNvSpPr txBox="1"/>
          <p:nvPr/>
        </p:nvSpPr>
        <p:spPr>
          <a:xfrm>
            <a:off x="65620" y="6778391"/>
            <a:ext cx="50415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C00000"/>
                </a:solidFill>
                <a:effectLst/>
                <a:latin typeface="NimbusRomNo9L"/>
              </a:rPr>
              <a:t>B</a:t>
            </a:r>
            <a:r>
              <a:rPr lang="en-GB" sz="800" dirty="0">
                <a:solidFill>
                  <a:srgbClr val="C00000"/>
                </a:solidFill>
                <a:effectLst/>
                <a:latin typeface="rtxmi"/>
              </a:rPr>
              <a:t>y</a:t>
            </a:r>
            <a:r>
              <a:rPr lang="en-GB" sz="1800" dirty="0">
                <a:solidFill>
                  <a:srgbClr val="C00000"/>
                </a:solidFill>
                <a:effectLst/>
                <a:latin typeface="rtxmi"/>
              </a:rPr>
              <a:t>/</a:t>
            </a:r>
            <a:r>
              <a:rPr lang="en-GB" sz="1800" i="1" dirty="0">
                <a:solidFill>
                  <a:srgbClr val="C00000"/>
                </a:solidFill>
                <a:effectLst/>
                <a:latin typeface="NimbusRomNo9L"/>
              </a:rPr>
              <a:t>B</a:t>
            </a:r>
            <a:r>
              <a:rPr lang="en-GB" sz="800" dirty="0">
                <a:solidFill>
                  <a:srgbClr val="C00000"/>
                </a:solidFill>
                <a:effectLst/>
                <a:latin typeface="NimbusRomNo9L"/>
              </a:rPr>
              <a:t>0 </a:t>
            </a:r>
            <a:r>
              <a:rPr lang="en-GB" sz="1800" dirty="0">
                <a:solidFill>
                  <a:srgbClr val="C00000"/>
                </a:solidFill>
                <a:effectLst/>
                <a:latin typeface="rtxr"/>
              </a:rPr>
              <a:t>= 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0 </a:t>
            </a:r>
            <a:r>
              <a:rPr lang="en-GB" sz="1800" dirty="0">
                <a:effectLst/>
                <a:latin typeface="NimbusRomNo9L"/>
              </a:rPr>
              <a:t>(</a:t>
            </a:r>
            <a:r>
              <a:rPr lang="en-GB" sz="1800" i="1" dirty="0">
                <a:effectLst/>
                <a:latin typeface="NimbusRomNo9L"/>
              </a:rPr>
              <a:t>a-first row</a:t>
            </a:r>
            <a:r>
              <a:rPr lang="en-GB" sz="1800" dirty="0">
                <a:effectLst/>
                <a:latin typeface="NimbusRomNo9L"/>
              </a:rPr>
              <a:t>), 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0</a:t>
            </a:r>
            <a:r>
              <a:rPr lang="en-GB" sz="1800" dirty="0">
                <a:solidFill>
                  <a:srgbClr val="C00000"/>
                </a:solidFill>
                <a:effectLst/>
                <a:latin typeface="rtxmi"/>
              </a:rPr>
              <a:t>.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1 </a:t>
            </a:r>
            <a:r>
              <a:rPr lang="en-GB" sz="1800" dirty="0">
                <a:effectLst/>
                <a:latin typeface="NimbusRomNo9L"/>
              </a:rPr>
              <a:t>(</a:t>
            </a:r>
            <a:r>
              <a:rPr lang="en-GB" sz="1800" i="1" dirty="0">
                <a:effectLst/>
                <a:latin typeface="NimbusRomNo9L"/>
              </a:rPr>
              <a:t>b-second row</a:t>
            </a:r>
            <a:r>
              <a:rPr lang="en-GB" sz="1800" dirty="0">
                <a:effectLst/>
                <a:latin typeface="NimbusRomNo9L"/>
              </a:rPr>
              <a:t>), 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1</a:t>
            </a:r>
            <a:r>
              <a:rPr lang="en-GB" sz="1800" dirty="0">
                <a:solidFill>
                  <a:srgbClr val="C00000"/>
                </a:solidFill>
                <a:effectLst/>
                <a:latin typeface="rtxmi"/>
              </a:rPr>
              <a:t>.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0 </a:t>
            </a:r>
            <a:r>
              <a:rPr lang="en-GB" sz="1800" dirty="0">
                <a:effectLst/>
                <a:latin typeface="NimbusRomNo9L"/>
              </a:rPr>
              <a:t>(</a:t>
            </a:r>
            <a:r>
              <a:rPr lang="en-GB" sz="1800" i="1" dirty="0">
                <a:effectLst/>
                <a:latin typeface="NimbusRomNo9L"/>
              </a:rPr>
              <a:t>c-third row</a:t>
            </a:r>
            <a:r>
              <a:rPr lang="en-GB" sz="1800" dirty="0">
                <a:effectLst/>
                <a:latin typeface="NimbusRomNo9L"/>
              </a:rPr>
              <a:t>), and 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1</a:t>
            </a:r>
            <a:r>
              <a:rPr lang="en-GB" sz="1800" dirty="0">
                <a:solidFill>
                  <a:srgbClr val="C00000"/>
                </a:solidFill>
                <a:effectLst/>
                <a:latin typeface="rtxmi"/>
              </a:rPr>
              <a:t>.</a:t>
            </a:r>
            <a:r>
              <a:rPr lang="en-GB" sz="1800" dirty="0">
                <a:solidFill>
                  <a:srgbClr val="C00000"/>
                </a:solidFill>
                <a:effectLst/>
                <a:latin typeface="NimbusRomNo9L"/>
              </a:rPr>
              <a:t>0</a:t>
            </a:r>
            <a:r>
              <a:rPr lang="en-GB" sz="1800" dirty="0">
                <a:effectLst/>
                <a:latin typeface="NimbusRomNo9L"/>
              </a:rPr>
              <a:t> with </a:t>
            </a:r>
            <a:r>
              <a:rPr lang="en-GB" sz="1800" i="1" dirty="0">
                <a:effectLst/>
                <a:latin typeface="NimbusRomNo9L"/>
              </a:rPr>
              <a:t>d </a:t>
            </a:r>
            <a:r>
              <a:rPr lang="en-GB" sz="1800" dirty="0">
                <a:effectLst/>
                <a:latin typeface="rtxr"/>
              </a:rPr>
              <a:t>= </a:t>
            </a:r>
            <a:r>
              <a:rPr lang="en-GB" sz="1800" dirty="0">
                <a:effectLst/>
                <a:latin typeface="NimbusRomNo9L"/>
              </a:rPr>
              <a:t>10 (</a:t>
            </a:r>
            <a:r>
              <a:rPr lang="en-GB" sz="1800" i="1" dirty="0">
                <a:effectLst/>
                <a:latin typeface="NimbusRomNo9L"/>
              </a:rPr>
              <a:t>d-fourth row</a:t>
            </a:r>
            <a:r>
              <a:rPr lang="en-GB" sz="1800" dirty="0">
                <a:effectLst/>
                <a:latin typeface="NimbusRomNo9L"/>
              </a:rPr>
              <a:t>):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71C3-DCF7-8940-9924-F852523C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46" y="-378619"/>
            <a:ext cx="9072000" cy="1262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71DB5-9ED4-934D-84AA-C065E719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8" y="-90256"/>
            <a:ext cx="9144000" cy="3212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BA8C3-0CC6-FA4D-95C6-9BBB48F92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" y="4138332"/>
            <a:ext cx="9548683" cy="3212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DF72F-643F-3549-9DA6-154101B8CC05}"/>
              </a:ext>
            </a:extLst>
          </p:cNvPr>
          <p:cNvSpPr/>
          <p:nvPr/>
        </p:nvSpPr>
        <p:spPr>
          <a:xfrm>
            <a:off x="3674243" y="4043973"/>
            <a:ext cx="191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Simulated PADs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6BC51-5048-7745-9FCF-EFE8DC025B7F}"/>
              </a:ext>
            </a:extLst>
          </p:cNvPr>
          <p:cNvSpPr/>
          <p:nvPr/>
        </p:nvSpPr>
        <p:spPr>
          <a:xfrm>
            <a:off x="5073043" y="-116871"/>
            <a:ext cx="306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Parker’s probe observations</a:t>
            </a:r>
          </a:p>
        </p:txBody>
      </p:sp>
      <p:pic>
        <p:nvPicPr>
          <p:cNvPr id="3074" name="Picture 2" descr="page9image1825792">
            <a:extLst>
              <a:ext uri="{FF2B5EF4-FFF2-40B4-BE49-F238E27FC236}">
                <a16:creationId xmlns:a16="http://schemas.microsoft.com/office/drawing/2014/main" id="{C58266AC-348C-D742-8C8A-89C7A733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7" y="3093928"/>
            <a:ext cx="8510009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266D4-FF0D-6644-8AD9-164325C8E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6" y="-378619"/>
            <a:ext cx="9144000" cy="35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754</Words>
  <Application>Microsoft Macintosh PowerPoint</Application>
  <PresentationFormat>Custom</PresentationFormat>
  <Paragraphs>89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CIDFont+F3</vt:lpstr>
      <vt:lpstr>Impact</vt:lpstr>
      <vt:lpstr>NimbusRomNo9L</vt:lpstr>
      <vt:lpstr>rtxmi</vt:lpstr>
      <vt:lpstr>rtxr</vt:lpstr>
      <vt:lpstr>StarSymbol</vt:lpstr>
      <vt:lpstr>Times New Roman</vt:lpstr>
      <vt:lpstr>TimesNewRomanPSMT</vt:lpstr>
      <vt:lpstr>Wingdings</vt:lpstr>
      <vt:lpstr>Office Theme</vt:lpstr>
      <vt:lpstr>Office Theme</vt:lpstr>
      <vt:lpstr>Office Theme</vt:lpstr>
      <vt:lpstr>Office Theme</vt:lpstr>
      <vt:lpstr>Office Theme</vt:lpstr>
      <vt:lpstr>Pitch-angle distribution of accelerated electrons in 3D current sheets with magnetic islands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Merging magnetic islands in HCS</vt:lpstr>
      <vt:lpstr>PowerPoint Presentation</vt:lpstr>
      <vt:lpstr>PowerPoint Presentation</vt:lpstr>
      <vt:lpstr>PowerPoint Presentation</vt:lpstr>
      <vt:lpstr>PAD three top panels (right column):  650.7, 246.6, and 73-194 eV energy channels  from STEREO A (a) and STEREO B (b).  </vt:lpstr>
      <vt:lpstr>Electron PADs observed by WIND (left)  and simulated by PIC (right)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 Xia</dc:creator>
  <cp:lastModifiedBy>Valentina Zharkova</cp:lastModifiedBy>
  <cp:revision>52</cp:revision>
  <cp:lastPrinted>2023-07-03T20:25:09Z</cp:lastPrinted>
  <dcterms:modified xsi:type="dcterms:W3CDTF">2023-07-06T09:09:32Z</dcterms:modified>
</cp:coreProperties>
</file>