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00" r:id="rId1"/>
  </p:sldMasterIdLst>
  <p:notesMasterIdLst>
    <p:notesMasterId r:id="rId18"/>
  </p:notesMasterIdLst>
  <p:sldIdLst>
    <p:sldId id="1102" r:id="rId2"/>
    <p:sldId id="1052" r:id="rId3"/>
    <p:sldId id="4507" r:id="rId4"/>
    <p:sldId id="1006" r:id="rId5"/>
    <p:sldId id="4501" r:id="rId6"/>
    <p:sldId id="4518" r:id="rId7"/>
    <p:sldId id="4522" r:id="rId8"/>
    <p:sldId id="1104" r:id="rId9"/>
    <p:sldId id="1107" r:id="rId10"/>
    <p:sldId id="4521" r:id="rId11"/>
    <p:sldId id="4491" r:id="rId12"/>
    <p:sldId id="4492" r:id="rId13"/>
    <p:sldId id="4489" r:id="rId14"/>
    <p:sldId id="4490" r:id="rId15"/>
    <p:sldId id="4505" r:id="rId16"/>
    <p:sldId id="1069" r:id="rId17"/>
  </p:sldIdLst>
  <p:sldSz cx="12192000" cy="6858000"/>
  <p:notesSz cx="7559675" cy="10691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2E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603" autoAdjust="0"/>
    <p:restoredTop sz="87710"/>
  </p:normalViewPr>
  <p:slideViewPr>
    <p:cSldViewPr snapToGrid="0">
      <p:cViewPr varScale="1">
        <p:scale>
          <a:sx n="69" d="100"/>
          <a:sy n="69" d="100"/>
        </p:scale>
        <p:origin x="224" y="8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040D16-BACE-C645-8E6C-30CCF90E7EFF}" type="datetimeFigureOut">
              <a:rPr lang="en-US" smtClean="0"/>
              <a:t>8/2/23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4C35B7-136D-EA40-BE23-74822FFB4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044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 eaLnBrk="0" hangingPunct="0"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15988" eaLnBrk="0" hangingPunct="0"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BD03209-6B69-5843-8999-5AC36E9E01AF}" type="slidenum">
              <a:rPr lang="en-US" sz="1200" b="0">
                <a:solidFill>
                  <a:schemeClr val="tx1"/>
                </a:solidFill>
              </a:rPr>
              <a:pPr eaLnBrk="1" hangingPunct="1"/>
              <a:t>16</a:t>
            </a:fld>
            <a:endParaRPr 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068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72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6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69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0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72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7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3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4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72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7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7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178" name="Picture 177"/>
          <p:cNvPicPr/>
          <p:nvPr/>
        </p:nvPicPr>
        <p:blipFill>
          <a:blip r:embed="rId2"/>
          <a:stretch>
            <a:fillRect/>
          </a:stretch>
        </p:blipFill>
        <p:spPr>
          <a:xfrm>
            <a:off x="3603240" y="1604160"/>
            <a:ext cx="4984200" cy="3976920"/>
          </a:xfrm>
          <a:prstGeom prst="rect">
            <a:avLst/>
          </a:prstGeom>
          <a:ln>
            <a:noFill/>
          </a:ln>
        </p:spPr>
      </p:pic>
      <p:pic>
        <p:nvPicPr>
          <p:cNvPr id="179" name="Picture 178"/>
          <p:cNvPicPr/>
          <p:nvPr/>
        </p:nvPicPr>
        <p:blipFill>
          <a:blip r:embed="rId2"/>
          <a:stretch>
            <a:fillRect/>
          </a:stretch>
        </p:blipFill>
        <p:spPr>
          <a:xfrm>
            <a:off x="3603240" y="1604160"/>
            <a:ext cx="4984200" cy="3976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6505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95AE8-ACAF-A140-9614-301E8A361E1B}" type="datetimeFigureOut">
              <a:rPr lang="en-US" smtClean="0"/>
              <a:t>8/2/23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5203A1EE-F06F-8C4D-A637-4B5B6194F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1747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1E9D2-76F6-8B4C-BC66-01B0E6617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4F2ACF-3D0B-E74F-B31D-CA45EF21D6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05BF05-8366-CE49-A8C2-643E34546A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529AA0-BE52-6D47-9661-AB08ECD59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97F56-0E58-1640-8B0B-BFB1163A66DA}" type="datetimeFigureOut">
              <a:rPr lang="en-US" smtClean="0"/>
              <a:t>8/2/23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3CA8B5-117C-524D-A82F-D59C790BD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052DB9-017D-3C47-9332-9B1B1054A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B95D9-CE49-D142-B1E4-2E4B0121F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8199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533400"/>
            <a:ext cx="10261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0" y="1905000"/>
            <a:ext cx="50292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248400" y="1905000"/>
            <a:ext cx="5029200" cy="1943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248400" y="4000500"/>
            <a:ext cx="5029200" cy="1943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DE25F3-9B28-DD4B-85DF-54D3EFB5FDA2}" type="datetime1">
              <a:rPr lang="en-US"/>
              <a:pPr/>
              <a:t>8/2/23</a:t>
            </a:fld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ST22, AOGS12, 13-17 Aug 12, Singapore</a:t>
            </a:r>
            <a:endParaRPr lang="en-GB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EE37DB-1554-3947-8F49-C57A4C84BD8D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0685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72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4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08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72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4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72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5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6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5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6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72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1720" cy="53082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72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5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57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58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6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72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6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6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6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62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72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6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6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6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0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>
                <a:latin typeface="Arial"/>
              </a:rPr>
              <a:t>Click to edit the title text format</a:t>
            </a:r>
            <a:endParaRPr/>
          </a:p>
        </p:txBody>
      </p:sp>
      <p:sp>
        <p:nvSpPr>
          <p:cNvPr id="14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en-GB" sz="3200"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GB" sz="2800"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GB" sz="2400"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GB" sz="2000"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GB" sz="2000"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GB" sz="2000">
                <a:latin typeface="Arial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GB" sz="2000">
                <a:latin typeface="Arial"/>
              </a:rPr>
              <a:t>Seventh Outline Level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27" r:id="rId13"/>
    <p:sldLayoutId id="2147483728" r:id="rId14"/>
    <p:sldLayoutId id="2147483734" r:id="rId15"/>
    <p:sldLayoutId id="2147483735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solargsm.com/publications/" TargetMode="External"/><Relationship Id="rId2" Type="http://schemas.openxmlformats.org/officeDocument/2006/relationships/hyperlink" Target="https://solargsm.com/solar-activity/" TargetMode="Externa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g"/><Relationship Id="rId4" Type="http://schemas.openxmlformats.org/officeDocument/2006/relationships/hyperlink" Target="https://www.scirp.org/journal/paperinformation.aspx?paperid=124007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arxiv.org/pdf/2008.00439.pdf,Zharkova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27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7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articles/srep15689" TargetMode="External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image" Target="../media/image1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jpg"/><Relationship Id="rId4" Type="http://schemas.openxmlformats.org/officeDocument/2006/relationships/image" Target="../media/image1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solargsm.com/solar-activity/" TargetMode="External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www.nature.com/articles/srep15689" TargetMode="External"/><Relationship Id="rId4" Type="http://schemas.openxmlformats.org/officeDocument/2006/relationships/hyperlink" Target="https://www.nature.com/articles/s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0D6C6-1DA2-BC48-BDEB-3B9C93234B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3330" y="1363959"/>
            <a:ext cx="10242740" cy="2262781"/>
          </a:xfrm>
        </p:spPr>
        <p:txBody>
          <a:bodyPr>
            <a:normAutofit/>
          </a:bodyPr>
          <a:lstStyle/>
          <a:p>
            <a:pPr algn="ctr"/>
            <a:r>
              <a:rPr lang="en-GB" sz="4000" b="1" dirty="0">
                <a:solidFill>
                  <a:srgbClr val="FF0000"/>
                </a:solidFill>
                <a:effectLst/>
                <a:latin typeface="TimesNewRomanPSMT"/>
              </a:rPr>
              <a:t>Joint effects of solar activity and solar orbital motion on terrestrial atmosphere</a:t>
            </a:r>
            <a:br>
              <a:rPr lang="en-GB" dirty="0">
                <a:solidFill>
                  <a:srgbClr val="C00000"/>
                </a:solidFill>
              </a:rPr>
            </a:br>
            <a:endParaRPr lang="en-GB" sz="4000" dirty="0">
              <a:solidFill>
                <a:srgbClr val="222EF4"/>
              </a:solidFill>
              <a:effectLst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03A7B16-6AF8-AD46-B100-F916F517BA0E}"/>
              </a:ext>
            </a:extLst>
          </p:cNvPr>
          <p:cNvSpPr/>
          <p:nvPr/>
        </p:nvSpPr>
        <p:spPr>
          <a:xfrm>
            <a:off x="1789283" y="3736826"/>
            <a:ext cx="10369296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>
                <a:solidFill>
                  <a:srgbClr val="C00000"/>
                </a:solidFill>
              </a:rPr>
              <a:t>V. Zharkova</a:t>
            </a:r>
            <a:r>
              <a:rPr lang="en-US" sz="2800" baseline="30000" dirty="0">
                <a:solidFill>
                  <a:srgbClr val="C00000"/>
                </a:solidFill>
              </a:rPr>
              <a:t>1,2</a:t>
            </a:r>
            <a:r>
              <a:rPr lang="en-US" sz="2800" dirty="0">
                <a:solidFill>
                  <a:srgbClr val="C00000"/>
                </a:solidFill>
              </a:rPr>
              <a:t>, I.Vasilieva</a:t>
            </a:r>
            <a:r>
              <a:rPr lang="en-US" sz="2800" baseline="30000" dirty="0">
                <a:solidFill>
                  <a:srgbClr val="C00000"/>
                </a:solidFill>
              </a:rPr>
              <a:t>2,3</a:t>
            </a:r>
            <a:r>
              <a:rPr lang="en-US" sz="2800" dirty="0">
                <a:solidFill>
                  <a:srgbClr val="C00000"/>
                </a:solidFill>
              </a:rPr>
              <a:t>, S.Shepherd</a:t>
            </a:r>
            <a:r>
              <a:rPr lang="en-US" sz="2800" baseline="30000" dirty="0">
                <a:solidFill>
                  <a:srgbClr val="C00000"/>
                </a:solidFill>
              </a:rPr>
              <a:t>4</a:t>
            </a:r>
            <a:r>
              <a:rPr lang="en-US" sz="2800" dirty="0">
                <a:solidFill>
                  <a:srgbClr val="C00000"/>
                </a:solidFill>
              </a:rPr>
              <a:t> and E.Popova</a:t>
            </a:r>
            <a:r>
              <a:rPr lang="en-US" sz="2800" baseline="30000" dirty="0">
                <a:solidFill>
                  <a:srgbClr val="C00000"/>
                </a:solidFill>
              </a:rPr>
              <a:t>2,5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</a:p>
          <a:p>
            <a:endParaRPr lang="en-US" dirty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1 – MPEE, University of </a:t>
            </a:r>
            <a:r>
              <a:rPr lang="en-US" dirty="0" err="1">
                <a:solidFill>
                  <a:srgbClr val="0070C0"/>
                </a:solidFill>
              </a:rPr>
              <a:t>Northumbria</a:t>
            </a:r>
            <a:r>
              <a:rPr lang="en-US" dirty="0">
                <a:solidFill>
                  <a:srgbClr val="0070C0"/>
                </a:solidFill>
              </a:rPr>
              <a:t>, Newcastle upon Tyne, UK</a:t>
            </a:r>
          </a:p>
          <a:p>
            <a:r>
              <a:rPr lang="en-US" dirty="0">
                <a:solidFill>
                  <a:srgbClr val="0070C0"/>
                </a:solidFill>
              </a:rPr>
              <a:t>2 - ZVS Research Enterprise Ltd., London, UK</a:t>
            </a:r>
          </a:p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3 – Solar Physics Dept., </a:t>
            </a:r>
            <a:r>
              <a:rPr lang="en-GB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Helvetica" pitchFamily="2" charset="0"/>
              </a:rPr>
              <a:t>Main Astronomical Observatory, Kyiv,  Ukraine</a:t>
            </a:r>
          </a:p>
          <a:p>
            <a:r>
              <a:rPr lang="en-GB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" pitchFamily="2" charset="0"/>
              </a:rPr>
              <a:t>4 - </a:t>
            </a:r>
            <a:r>
              <a:rPr lang="en-GB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Helvetica" pitchFamily="2" charset="0"/>
              </a:rPr>
              <a:t>PRIMAL Research Group, Sorbonne </a:t>
            </a:r>
            <a:r>
              <a:rPr lang="en-GB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Helvetica" pitchFamily="2" charset="0"/>
              </a:rPr>
              <a:t>Universite</a:t>
            </a:r>
            <a:r>
              <a:rPr lang="en-GB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Helvetica" pitchFamily="2" charset="0"/>
              </a:rPr>
              <a:t>, Paris,  France</a:t>
            </a:r>
          </a:p>
          <a:p>
            <a:r>
              <a:rPr lang="en-GB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Helvetica" pitchFamily="2" charset="0"/>
              </a:rPr>
              <a:t>5 - Centro de </a:t>
            </a:r>
            <a:r>
              <a:rPr lang="en-GB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Helvetica" pitchFamily="2" charset="0"/>
              </a:rPr>
              <a:t>Investigación</a:t>
            </a:r>
            <a:r>
              <a:rPr lang="en-GB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Helvetica" pitchFamily="2" charset="0"/>
              </a:rPr>
              <a:t> </a:t>
            </a:r>
            <a:r>
              <a:rPr lang="en-GB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Helvetica" pitchFamily="2" charset="0"/>
              </a:rPr>
              <a:t>en</a:t>
            </a:r>
            <a:r>
              <a:rPr lang="en-GB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Helvetica" pitchFamily="2" charset="0"/>
              </a:rPr>
              <a:t> </a:t>
            </a:r>
            <a:r>
              <a:rPr lang="en-GB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Helvetica" pitchFamily="2" charset="0"/>
              </a:rPr>
              <a:t>Astronomía</a:t>
            </a:r>
            <a:r>
              <a:rPr lang="en-GB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Helvetica" pitchFamily="2" charset="0"/>
              </a:rPr>
              <a:t>, Universidad Bernardo O’Higgins, Santiago, Chile </a:t>
            </a:r>
          </a:p>
          <a:p>
            <a:endParaRPr lang="en-GB" sz="2000" dirty="0">
              <a:solidFill>
                <a:schemeClr val="tx2">
                  <a:lumMod val="60000"/>
                  <a:lumOff val="40000"/>
                </a:schemeClr>
              </a:solidFill>
              <a:effectLst/>
              <a:latin typeface="Helvetica" pitchFamily="2" charset="0"/>
            </a:endParaRPr>
          </a:p>
          <a:p>
            <a:endParaRPr lang="en-GB" sz="2000" dirty="0">
              <a:solidFill>
                <a:schemeClr val="tx2">
                  <a:lumMod val="60000"/>
                  <a:lumOff val="40000"/>
                </a:schemeClr>
              </a:solidFill>
              <a:latin typeface="Helvetica" pitchFamily="2" charset="0"/>
            </a:endParaRPr>
          </a:p>
          <a:p>
            <a:endParaRPr lang="en-GB" sz="2000" dirty="0">
              <a:solidFill>
                <a:schemeClr val="tx2">
                  <a:lumMod val="60000"/>
                  <a:lumOff val="40000"/>
                </a:schemeClr>
              </a:solidFill>
              <a:effectLst/>
              <a:latin typeface="Helvetica" pitchFamily="2" charset="0"/>
            </a:endParaRPr>
          </a:p>
          <a:p>
            <a:endParaRPr lang="en-US" sz="2000" dirty="0">
              <a:solidFill>
                <a:srgbClr val="0070C0"/>
              </a:solidFill>
            </a:endParaRPr>
          </a:p>
          <a:p>
            <a:pPr algn="ctr">
              <a:spcBef>
                <a:spcPct val="50000"/>
              </a:spcBef>
            </a:pP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FB2431-41AF-8746-9D94-7E8D2DFBCA75}"/>
              </a:ext>
            </a:extLst>
          </p:cNvPr>
          <p:cNvSpPr/>
          <p:nvPr/>
        </p:nvSpPr>
        <p:spPr>
          <a:xfrm>
            <a:off x="3109691" y="3137286"/>
            <a:ext cx="57278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https://solargsm.com/solar-activity</a:t>
            </a:r>
            <a:r>
              <a:rPr lang="en-US" dirty="0">
                <a:solidFill>
                  <a:schemeClr val="accent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en-US" dirty="0">
                <a:solidFill>
                  <a:srgbClr val="0000FF"/>
                </a:solidFill>
              </a:rPr>
              <a:t> 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8948183-85A4-5D41-8D2F-56A1090C91A2}"/>
              </a:ext>
            </a:extLst>
          </p:cNvPr>
          <p:cNvSpPr/>
          <p:nvPr/>
        </p:nvSpPr>
        <p:spPr>
          <a:xfrm>
            <a:off x="33421" y="5935212"/>
            <a:ext cx="128069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solidFill>
                  <a:srgbClr val="0000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https://www.scirp.org/journal/paperinformation.aspx?paperid=124007</a:t>
            </a:r>
          </a:p>
          <a:p>
            <a:pPr algn="ctr"/>
            <a:r>
              <a:rPr lang="en-GB" sz="2400" dirty="0">
                <a:solidFill>
                  <a:srgbClr val="C0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https://solargsm.com/publications/</a:t>
            </a:r>
            <a:r>
              <a:rPr lang="en-GB" sz="2400" dirty="0">
                <a:solidFill>
                  <a:srgbClr val="C00000"/>
                </a:solidFill>
              </a:rPr>
              <a:t> </a:t>
            </a:r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7" name="Picture 27">
            <a:extLst>
              <a:ext uri="{FF2B5EF4-FFF2-40B4-BE49-F238E27FC236}">
                <a16:creationId xmlns:a16="http://schemas.microsoft.com/office/drawing/2014/main" id="{8FE6CAD4-0746-1447-B842-8E9466221004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3421" y="90207"/>
            <a:ext cx="2618280" cy="1004760"/>
          </a:xfrm>
          <a:prstGeom prst="rect">
            <a:avLst/>
          </a:prstGeom>
          <a:ln>
            <a:noFill/>
          </a:ln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3E99E4C7-1307-6487-805C-4CDE945496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700" y="-10113"/>
            <a:ext cx="1604879" cy="1263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3680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5959D-1F47-E722-09BA-C93967271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screenshot, colorfulness, graphic design&#10;&#10;Description automatically generated">
            <a:extLst>
              <a:ext uri="{FF2B5EF4-FFF2-40B4-BE49-F238E27FC236}">
                <a16:creationId xmlns:a16="http://schemas.microsoft.com/office/drawing/2014/main" id="{CFE59B59-2981-9CDE-4393-72407EB788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4874"/>
            <a:ext cx="5935844" cy="5248251"/>
          </a:xfrm>
        </p:spPr>
      </p:pic>
      <p:pic>
        <p:nvPicPr>
          <p:cNvPr id="7" name="Picture 6" descr="A picture containing screenshot, text, colorfulness, line&#10;&#10;Description automatically generated">
            <a:extLst>
              <a:ext uri="{FF2B5EF4-FFF2-40B4-BE49-F238E27FC236}">
                <a16:creationId xmlns:a16="http://schemas.microsoft.com/office/drawing/2014/main" id="{410A14D5-7295-F707-73EA-B1542C509A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645" y="1030962"/>
            <a:ext cx="6266402" cy="50943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32F662-962D-0D72-80F2-2A5B44CC070D}"/>
              </a:ext>
            </a:extLst>
          </p:cNvPr>
          <p:cNvSpPr txBox="1"/>
          <p:nvPr/>
        </p:nvSpPr>
        <p:spPr>
          <a:xfrm>
            <a:off x="206063" y="6130454"/>
            <a:ext cx="119859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Main periods – </a:t>
            </a:r>
            <a:r>
              <a:rPr lang="en-GB" sz="2800" b="1" dirty="0">
                <a:solidFill>
                  <a:srgbClr val="C00000"/>
                </a:solidFill>
                <a:latin typeface="Arial" charset="0"/>
                <a:ea typeface="ＭＳ Ｐゴシック" charset="0"/>
                <a:cs typeface="ＭＳ Ｐゴシック" charset="0"/>
              </a:rPr>
              <a:t>10.7, 216, 363  </a:t>
            </a:r>
            <a:r>
              <a:rPr lang="en-GB" sz="2800" b="1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and </a:t>
            </a:r>
            <a:r>
              <a:rPr lang="en-GB" sz="2800" b="1" dirty="0">
                <a:solidFill>
                  <a:srgbClr val="C00000"/>
                </a:solidFill>
                <a:latin typeface="Arial" charset="0"/>
                <a:ea typeface="ＭＳ Ｐゴシック" charset="0"/>
                <a:cs typeface="ＭＳ Ｐゴシック" charset="0"/>
              </a:rPr>
              <a:t>2243-2300</a:t>
            </a:r>
            <a:r>
              <a:rPr lang="en-GB" sz="2800" b="1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  years </a:t>
            </a:r>
            <a:r>
              <a:rPr lang="en-GB" sz="2800" b="1" dirty="0">
                <a:solidFill>
                  <a:srgbClr val="C00000"/>
                </a:solidFill>
                <a:latin typeface="Arial" charset="0"/>
                <a:ea typeface="ＭＳ Ｐゴシック" charset="0"/>
                <a:cs typeface="ＭＳ Ｐゴシック" charset="0"/>
              </a:rPr>
              <a:t>(Hallstatt’s cycle)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8BB1C6-9DC6-EC97-F09C-AF4FD268F1C2}"/>
              </a:ext>
            </a:extLst>
          </p:cNvPr>
          <p:cNvSpPr txBox="1"/>
          <p:nvPr/>
        </p:nvSpPr>
        <p:spPr>
          <a:xfrm>
            <a:off x="206063" y="76250"/>
            <a:ext cx="119459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C00000"/>
                </a:solidFill>
                <a:latin typeface="Arial" charset="0"/>
                <a:ea typeface="ＭＳ Ｐゴシック" charset="0"/>
                <a:cs typeface="ＭＳ Ｐゴシック" charset="0"/>
              </a:rPr>
              <a:t>Hallstatt’s cycle  - </a:t>
            </a:r>
            <a:r>
              <a:rPr lang="en-GB" sz="3200" b="1" dirty="0">
                <a:solidFill>
                  <a:srgbClr val="222EF4"/>
                </a:solidFill>
                <a:latin typeface="Arial" charset="0"/>
                <a:ea typeface="ＭＳ Ｐゴシック" charset="0"/>
                <a:cs typeface="ＭＳ Ｐゴシック" charset="0"/>
              </a:rPr>
              <a:t>Wavelet spectral analysis of TSI (</a:t>
            </a:r>
            <a:r>
              <a:rPr lang="en-GB" sz="2400" b="1" baseline="30000" dirty="0">
                <a:solidFill>
                  <a:srgbClr val="222EF4"/>
                </a:solidFill>
                <a:latin typeface="Arial" charset="0"/>
                <a:ea typeface="ＭＳ Ｐゴシック" charset="0"/>
                <a:cs typeface="ＭＳ Ｐゴシック" charset="0"/>
              </a:rPr>
              <a:t>14</a:t>
            </a:r>
            <a:r>
              <a:rPr lang="en-GB" sz="2400" b="1" dirty="0">
                <a:solidFill>
                  <a:srgbClr val="222EF4"/>
                </a:solidFill>
                <a:latin typeface="Arial" charset="0"/>
                <a:ea typeface="ＭＳ Ｐゴシック" charset="0"/>
                <a:cs typeface="ＭＳ Ｐゴシック" charset="0"/>
              </a:rPr>
              <a:t>C+</a:t>
            </a:r>
            <a:r>
              <a:rPr lang="en-GB" sz="2400" b="1" baseline="30000" dirty="0">
                <a:solidFill>
                  <a:srgbClr val="222EF4"/>
                </a:solidFill>
                <a:latin typeface="Arial" charset="0"/>
                <a:ea typeface="ＭＳ Ｐゴシック" charset="0"/>
                <a:cs typeface="ＭＳ Ｐゴシック" charset="0"/>
              </a:rPr>
              <a:t>10</a:t>
            </a:r>
            <a:r>
              <a:rPr lang="en-GB" sz="2400" b="1" dirty="0">
                <a:solidFill>
                  <a:srgbClr val="222EF4"/>
                </a:solidFill>
                <a:latin typeface="Arial" charset="0"/>
                <a:ea typeface="ＭＳ Ｐゴシック" charset="0"/>
                <a:cs typeface="ＭＳ Ｐゴシック" charset="0"/>
              </a:rPr>
              <a:t>Be)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1FBD3F-5799-564C-0772-0013589AE4BA}"/>
              </a:ext>
            </a:extLst>
          </p:cNvPr>
          <p:cNvSpPr txBox="1"/>
          <p:nvPr/>
        </p:nvSpPr>
        <p:spPr>
          <a:xfrm>
            <a:off x="746974" y="615161"/>
            <a:ext cx="97879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TSI by </a:t>
            </a:r>
            <a:r>
              <a:rPr lang="en-GB" sz="2400" b="1" dirty="0" err="1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Steinhilber</a:t>
            </a:r>
            <a:r>
              <a:rPr lang="en-GB" sz="2400" b="1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 et al, 2012                TSI  by Vieira et al, 2011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668096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230" y="605307"/>
            <a:ext cx="7340958" cy="120823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   </a:t>
            </a:r>
            <a:r>
              <a:rPr lang="en-US" sz="4000" dirty="0">
                <a:solidFill>
                  <a:srgbClr val="FF0000"/>
                </a:solidFill>
              </a:rPr>
              <a:t>Solar magnetic field (top) </a:t>
            </a:r>
            <a:r>
              <a:rPr lang="en-US" sz="4000" dirty="0">
                <a:solidFill>
                  <a:srgbClr val="C00000"/>
                </a:solidFill>
              </a:rPr>
              <a:t>and</a:t>
            </a:r>
            <a:r>
              <a:rPr lang="en-US" sz="4000" dirty="0"/>
              <a:t> </a:t>
            </a:r>
            <a:br>
              <a:rPr lang="en-US" sz="4000" dirty="0"/>
            </a:br>
            <a:r>
              <a:rPr lang="en-US" sz="4000" dirty="0" err="1"/>
              <a:t>M</a:t>
            </a:r>
            <a:r>
              <a:rPr lang="en-US" sz="4000" dirty="0" err="1">
                <a:solidFill>
                  <a:srgbClr val="0000FF"/>
                </a:solidFill>
              </a:rPr>
              <a:t>baseline</a:t>
            </a:r>
            <a:r>
              <a:rPr lang="en-US" sz="4000" dirty="0">
                <a:solidFill>
                  <a:srgbClr val="0000FF"/>
                </a:solidFill>
              </a:rPr>
              <a:t> oscillations (bottom) </a:t>
            </a:r>
            <a:br>
              <a:rPr lang="en-US" dirty="0">
                <a:solidFill>
                  <a:srgbClr val="0000FF"/>
                </a:solidFill>
              </a:rPr>
            </a:br>
            <a:r>
              <a:rPr lang="en-US" dirty="0">
                <a:solidFill>
                  <a:srgbClr val="0000FF"/>
                </a:solidFill>
              </a:rPr>
              <a:t>    </a:t>
            </a:r>
            <a:r>
              <a:rPr lang="en-US" sz="2800" dirty="0"/>
              <a:t>(</a:t>
            </a:r>
            <a:r>
              <a:rPr lang="en-US" sz="2800" dirty="0" err="1"/>
              <a:t>Zharkovl</a:t>
            </a:r>
            <a:r>
              <a:rPr lang="en-US" sz="2800" dirty="0" err="1">
                <a:solidFill>
                  <a:srgbClr val="222EF4"/>
                </a:solidFill>
              </a:rPr>
              <a:t>Zharkova</a:t>
            </a:r>
            <a:r>
              <a:rPr lang="en-US" sz="2800" dirty="0">
                <a:solidFill>
                  <a:srgbClr val="222EF4"/>
                </a:solidFill>
              </a:rPr>
              <a:t> et., 2019, 2021</a:t>
            </a:r>
            <a:r>
              <a:rPr lang="en-US" sz="2800" dirty="0"/>
              <a:t>al, 2018, 2019, 220 </a:t>
            </a:r>
            <a:br>
              <a:rPr lang="en-US" sz="2800" dirty="0"/>
            </a:br>
            <a:r>
              <a:rPr lang="en-US" sz="2800" dirty="0" err="1"/>
              <a:t>ture</a:t>
            </a:r>
            <a:r>
              <a:rPr lang="en-US" sz="2800" dirty="0"/>
              <a:t> SR)</a:t>
            </a:r>
          </a:p>
        </p:txBody>
      </p:sp>
      <p:pic>
        <p:nvPicPr>
          <p:cNvPr id="6" name="Picture 5" descr="LONG_TERM_CYCLE_1950YR_PERIO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" y="3544200"/>
            <a:ext cx="10515600" cy="3313801"/>
          </a:xfrm>
          <a:prstGeom prst="rect">
            <a:avLst/>
          </a:prstGeom>
        </p:spPr>
      </p:pic>
      <p:pic>
        <p:nvPicPr>
          <p:cNvPr id="4" name="Picture 3" descr="100000redlin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76" y="1628800"/>
            <a:ext cx="10189970" cy="18866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1618AD-345F-D143-9095-365EBF5993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641" y="0"/>
            <a:ext cx="5292080" cy="43924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5A521DE-284A-E54A-A664-E002FD0B64DC}"/>
              </a:ext>
            </a:extLst>
          </p:cNvPr>
          <p:cNvSpPr txBox="1"/>
          <p:nvPr/>
        </p:nvSpPr>
        <p:spPr>
          <a:xfrm>
            <a:off x="8955554" y="432356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Reames</a:t>
            </a:r>
            <a:r>
              <a:rPr lang="en-US" dirty="0"/>
              <a:t> et al, 2009</a:t>
            </a:r>
          </a:p>
          <a:p>
            <a:r>
              <a:rPr lang="en-US" baseline="30000" dirty="0"/>
              <a:t>14</a:t>
            </a:r>
            <a:r>
              <a:rPr lang="en-US" dirty="0"/>
              <a:t>C in trees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A5F412-73C1-87B7-40C7-151AEAD7BC14}"/>
              </a:ext>
            </a:extLst>
          </p:cNvPr>
          <p:cNvSpPr txBox="1"/>
          <p:nvPr/>
        </p:nvSpPr>
        <p:spPr>
          <a:xfrm>
            <a:off x="998113" y="3257674"/>
            <a:ext cx="25693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solidFill>
                  <a:srgbClr val="C00000"/>
                </a:solidFill>
                <a:latin typeface="Arial" charset="0"/>
                <a:ea typeface="ＭＳ Ｐゴシック" charset="0"/>
                <a:cs typeface="ＭＳ Ｐゴシック" charset="0"/>
              </a:rPr>
              <a:t>(Hallstatt’s cycle)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1606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744" y="115324"/>
            <a:ext cx="10954512" cy="1143000"/>
          </a:xfrm>
        </p:spPr>
        <p:txBody>
          <a:bodyPr>
            <a:normAutofit/>
          </a:bodyPr>
          <a:lstStyle/>
          <a:p>
            <a:r>
              <a:rPr lang="en-US" dirty="0"/>
              <a:t>    </a:t>
            </a:r>
            <a:r>
              <a:rPr lang="en-US" sz="3600" dirty="0">
                <a:solidFill>
                  <a:srgbClr val="FF0000"/>
                </a:solidFill>
              </a:rPr>
              <a:t>Modern Hallstatt’s cycle </a:t>
            </a:r>
            <a:r>
              <a:rPr lang="en-US" sz="2700" dirty="0">
                <a:solidFill>
                  <a:srgbClr val="222EF4"/>
                </a:solidFill>
              </a:rPr>
              <a:t>(Zharkova et al, 2019, 2020) </a:t>
            </a:r>
            <a:br>
              <a:rPr lang="en-US" sz="2800" dirty="0">
                <a:solidFill>
                  <a:srgbClr val="FF0000"/>
                </a:solidFill>
              </a:rPr>
            </a:br>
            <a:r>
              <a:rPr lang="en-US" sz="2800" dirty="0">
                <a:solidFill>
                  <a:srgbClr val="FF0000"/>
                </a:solidFill>
              </a:rPr>
              <a:t>       </a:t>
            </a:r>
            <a:r>
              <a:rPr lang="en-US" sz="2800" dirty="0">
                <a:solidFill>
                  <a:srgbClr val="0000FF"/>
                </a:solidFill>
              </a:rPr>
              <a:t>MF baseline </a:t>
            </a:r>
            <a:r>
              <a:rPr lang="en-GB" sz="2800" dirty="0">
                <a:solidFill>
                  <a:srgbClr val="800080"/>
                </a:solidFill>
              </a:rPr>
              <a:t>coincides with </a:t>
            </a:r>
            <a:r>
              <a:rPr lang="en-GB" sz="2800" dirty="0">
                <a:solidFill>
                  <a:srgbClr val="FF26BA"/>
                </a:solidFill>
              </a:rPr>
              <a:t>solar irradiance</a:t>
            </a:r>
            <a:r>
              <a:rPr lang="en-GB" sz="2800" dirty="0">
                <a:solidFill>
                  <a:srgbClr val="FF0000"/>
                </a:solidFill>
              </a:rPr>
              <a:t> </a:t>
            </a:r>
            <a:r>
              <a:rPr lang="en-GB" sz="2400" dirty="0">
                <a:solidFill>
                  <a:srgbClr val="0000FF"/>
                </a:solidFill>
              </a:rPr>
              <a:t>(</a:t>
            </a:r>
            <a:r>
              <a:rPr lang="en-GB" sz="2400" dirty="0" err="1">
                <a:solidFill>
                  <a:srgbClr val="0000FF"/>
                </a:solidFill>
              </a:rPr>
              <a:t>Vierra</a:t>
            </a:r>
            <a:r>
              <a:rPr lang="en-GB" sz="2400" dirty="0">
                <a:solidFill>
                  <a:srgbClr val="0000FF"/>
                </a:solidFill>
              </a:rPr>
              <a:t> et al, 2011) and T</a:t>
            </a:r>
            <a:endParaRPr lang="en-US" sz="2400" dirty="0">
              <a:solidFill>
                <a:srgbClr val="0000FF"/>
              </a:solidFill>
            </a:endParaRPr>
          </a:p>
        </p:txBody>
      </p:sp>
      <p:pic>
        <p:nvPicPr>
          <p:cNvPr id="6" name="Picture 5" descr="MODERN_1950YR_CYCL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331476"/>
            <a:ext cx="9144000" cy="3296017"/>
          </a:xfrm>
          <a:prstGeom prst="rect">
            <a:avLst/>
          </a:prstGeom>
        </p:spPr>
      </p:pic>
      <p:pic>
        <p:nvPicPr>
          <p:cNvPr id="8" name="Picture 7" descr="MODERN_1950YR_CYCLE_SOLANKI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480" y="1258324"/>
            <a:ext cx="9144000" cy="259245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DB30FD7-352E-7341-AD5A-B6CA369159B8}"/>
              </a:ext>
            </a:extLst>
          </p:cNvPr>
          <p:cNvSpPr/>
          <p:nvPr/>
        </p:nvSpPr>
        <p:spPr>
          <a:xfrm>
            <a:off x="7698807" y="6455688"/>
            <a:ext cx="30572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FF"/>
                </a:solidFill>
              </a:rPr>
              <a:t>Zharkova et al, 2019, 2020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37D7E5-B54D-B149-8526-EE2AAB1AC3AC}"/>
              </a:ext>
            </a:extLst>
          </p:cNvPr>
          <p:cNvSpPr/>
          <p:nvPr/>
        </p:nvSpPr>
        <p:spPr>
          <a:xfrm>
            <a:off x="1399434" y="6455688"/>
            <a:ext cx="17961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FF"/>
                </a:solidFill>
              </a:rPr>
              <a:t>(Akasofu, 2011)</a:t>
            </a:r>
            <a:endParaRPr lang="en-US" dirty="0"/>
          </a:p>
        </p:txBody>
      </p:sp>
      <p:pic>
        <p:nvPicPr>
          <p:cNvPr id="5" name="Picture 4" descr="A picture containing text, line, screenshot, plot&#10;&#10;Description automatically generated">
            <a:extLst>
              <a:ext uri="{FF2B5EF4-FFF2-40B4-BE49-F238E27FC236}">
                <a16:creationId xmlns:a16="http://schemas.microsoft.com/office/drawing/2014/main" id="{3F8FC49C-F683-505E-F081-178DDB06DA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3923935"/>
            <a:ext cx="7772400" cy="253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44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40279" y="967417"/>
            <a:ext cx="3778870" cy="39432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457200"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solidFill>
                  <a:srgbClr val="FEFFFF"/>
                </a:solidFill>
                <a:latin typeface="+mj-lt"/>
                <a:ea typeface="+mj-ea"/>
                <a:cs typeface="+mj-cs"/>
              </a:rPr>
              <a:t>SIM effects on the Earth via solar irradiance</a:t>
            </a:r>
          </a:p>
        </p:txBody>
      </p:sp>
      <p:pic>
        <p:nvPicPr>
          <p:cNvPr id="8" name="Picture 7" descr="Solar_system_barycenter.svg.png">
            <a:extLst>
              <a:ext uri="{FF2B5EF4-FFF2-40B4-BE49-F238E27FC236}">
                <a16:creationId xmlns:a16="http://schemas.microsoft.com/office/drawing/2014/main" id="{66BD11EB-760E-C24A-BCE0-8E37A86A48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78" y="3077129"/>
            <a:ext cx="2458954" cy="24366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966C35F-C586-6B40-AD93-AF7B301A9D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9812" y="3913632"/>
            <a:ext cx="3314321" cy="24857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089812" y="3650762"/>
            <a:ext cx="3713034" cy="221853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900" dirty="0">
                <a:solidFill>
                  <a:srgbClr val="FFFFFF"/>
                </a:solidFill>
              </a:rPr>
              <a:t>https://</a:t>
            </a:r>
            <a:r>
              <a:rPr lang="en-US" sz="900" dirty="0" err="1">
                <a:solidFill>
                  <a:srgbClr val="FFFFFF"/>
                </a:solidFill>
              </a:rPr>
              <a:t>youtu.be</a:t>
            </a:r>
            <a:r>
              <a:rPr lang="en-US" sz="900" dirty="0">
                <a:solidFill>
                  <a:srgbClr val="FFFFFF"/>
                </a:solidFill>
              </a:rPr>
              <a:t>/vDgUmTq4a2Q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83CDC70E-2538-C342-A04C-37B1307617AD}"/>
              </a:ext>
            </a:extLst>
          </p:cNvPr>
          <p:cNvSpPr/>
          <p:nvPr/>
        </p:nvSpPr>
        <p:spPr>
          <a:xfrm>
            <a:off x="711421" y="6154411"/>
            <a:ext cx="47731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>
                <a:solidFill>
                  <a:srgbClr val="0000FF"/>
                </a:solidFill>
              </a:rPr>
              <a:t>Charvatova</a:t>
            </a:r>
            <a:r>
              <a:rPr lang="en-GB" dirty="0">
                <a:solidFill>
                  <a:srgbClr val="0000FF"/>
                </a:solidFill>
              </a:rPr>
              <a:t>, 1988, </a:t>
            </a:r>
          </a:p>
          <a:p>
            <a:r>
              <a:rPr lang="en-GB" dirty="0" err="1">
                <a:solidFill>
                  <a:srgbClr val="0000FF"/>
                </a:solidFill>
              </a:rPr>
              <a:t>Palus</a:t>
            </a:r>
            <a:r>
              <a:rPr lang="en-GB" dirty="0">
                <a:solidFill>
                  <a:srgbClr val="0000FF"/>
                </a:solidFill>
              </a:rPr>
              <a:t> et al, 2007</a:t>
            </a:r>
            <a:endParaRPr lang="en-US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06C6F466-37F5-F348-8F0E-52FF0AEF3498}"/>
              </a:ext>
            </a:extLst>
          </p:cNvPr>
          <p:cNvSpPr/>
          <p:nvPr/>
        </p:nvSpPr>
        <p:spPr>
          <a:xfrm>
            <a:off x="8262453" y="6292910"/>
            <a:ext cx="35403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FF"/>
                </a:solidFill>
              </a:rPr>
              <a:t>Rice et al, PP comments #72, 96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80114F3-9640-0844-AA8C-567776451029}"/>
              </a:ext>
            </a:extLst>
          </p:cNvPr>
          <p:cNvSpPr/>
          <p:nvPr/>
        </p:nvSpPr>
        <p:spPr>
          <a:xfrm>
            <a:off x="324137" y="5554876"/>
            <a:ext cx="65197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tx2"/>
                </a:solidFill>
              </a:rPr>
              <a:t>S. </a:t>
            </a:r>
            <a:r>
              <a:rPr lang="en-GB" dirty="0" err="1">
                <a:solidFill>
                  <a:schemeClr val="tx2"/>
                </a:solidFill>
              </a:rPr>
              <a:t>Perminov</a:t>
            </a:r>
            <a:r>
              <a:rPr lang="en-GB" dirty="0">
                <a:solidFill>
                  <a:schemeClr val="tx2"/>
                </a:solidFill>
              </a:rPr>
              <a:t>, E.D. </a:t>
            </a:r>
            <a:r>
              <a:rPr lang="en-GB" dirty="0" err="1">
                <a:solidFill>
                  <a:schemeClr val="tx2"/>
                </a:solidFill>
              </a:rPr>
              <a:t>Kuznetsov</a:t>
            </a:r>
            <a:r>
              <a:rPr lang="en-GB" dirty="0">
                <a:solidFill>
                  <a:schemeClr val="tx2"/>
                </a:solidFill>
              </a:rPr>
              <a:t>, 2018</a:t>
            </a:r>
          </a:p>
          <a:p>
            <a:r>
              <a:rPr lang="en-GB" dirty="0">
                <a:solidFill>
                  <a:srgbClr val="C00000"/>
                </a:solidFill>
              </a:rPr>
              <a:t>SIM imposed by planets Jupiter, Saturn, Neptune and Uranus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1ADF9FC-8426-1746-977B-49222DA25008}"/>
              </a:ext>
            </a:extLst>
          </p:cNvPr>
          <p:cNvCxnSpPr>
            <a:cxnSpLocks/>
          </p:cNvCxnSpPr>
          <p:nvPr/>
        </p:nvCxnSpPr>
        <p:spPr>
          <a:xfrm>
            <a:off x="8262453" y="3459032"/>
            <a:ext cx="3540393" cy="2742175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3FB6FA2-8B12-5440-ADF2-7DD6A3A3407D}"/>
              </a:ext>
            </a:extLst>
          </p:cNvPr>
          <p:cNvCxnSpPr>
            <a:cxnSpLocks/>
          </p:cNvCxnSpPr>
          <p:nvPr/>
        </p:nvCxnSpPr>
        <p:spPr>
          <a:xfrm flipH="1">
            <a:off x="8262454" y="3429000"/>
            <a:ext cx="3540392" cy="2772207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EAEC856F-0305-6341-977C-7C17A35CED7A}"/>
              </a:ext>
            </a:extLst>
          </p:cNvPr>
          <p:cNvSpPr/>
          <p:nvPr/>
        </p:nvSpPr>
        <p:spPr>
          <a:xfrm>
            <a:off x="8211362" y="347734"/>
            <a:ext cx="3058851" cy="22467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rgbClr val="C00000"/>
                </a:solidFill>
              </a:rPr>
              <a:t>2020</a:t>
            </a:r>
          </a:p>
          <a:p>
            <a:r>
              <a:rPr lang="en-GB" sz="2000" dirty="0">
                <a:solidFill>
                  <a:schemeClr val="tx2"/>
                </a:solidFill>
              </a:rPr>
              <a:t>Aphelion </a:t>
            </a:r>
            <a:r>
              <a:rPr lang="en-GB" sz="2000" dirty="0">
                <a:solidFill>
                  <a:schemeClr val="tx2"/>
                </a:solidFill>
                <a:sym typeface="Wingdings" pitchFamily="2" charset="2"/>
              </a:rPr>
              <a:t>. </a:t>
            </a:r>
            <a:r>
              <a:rPr lang="en-GB" sz="2000" dirty="0">
                <a:solidFill>
                  <a:schemeClr val="tx2"/>
                </a:solidFill>
              </a:rPr>
              <a:t>5 July</a:t>
            </a:r>
          </a:p>
          <a:p>
            <a:r>
              <a:rPr lang="en-GB" sz="2000" dirty="0">
                <a:solidFill>
                  <a:srgbClr val="C00000"/>
                </a:solidFill>
              </a:rPr>
              <a:t>Perihelion  </a:t>
            </a:r>
            <a:r>
              <a:rPr lang="en-GB" sz="2000" dirty="0">
                <a:solidFill>
                  <a:srgbClr val="C00000"/>
                </a:solidFill>
                <a:sym typeface="Wingdings" pitchFamily="2" charset="2"/>
              </a:rPr>
              <a:t> 5 January</a:t>
            </a:r>
            <a:endParaRPr lang="en-GB" sz="2000" dirty="0">
              <a:solidFill>
                <a:srgbClr val="C00000"/>
              </a:solidFill>
            </a:endParaRPr>
          </a:p>
          <a:p>
            <a:endParaRPr lang="en-GB" sz="2000" dirty="0">
              <a:solidFill>
                <a:srgbClr val="C00000"/>
              </a:solidFill>
            </a:endParaRPr>
          </a:p>
          <a:p>
            <a:r>
              <a:rPr lang="en-GB" sz="2000" dirty="0">
                <a:solidFill>
                  <a:srgbClr val="C00000"/>
                </a:solidFill>
              </a:rPr>
              <a:t>2600</a:t>
            </a:r>
          </a:p>
          <a:p>
            <a:r>
              <a:rPr lang="en-GB" sz="2000" dirty="0">
                <a:solidFill>
                  <a:schemeClr val="tx2"/>
                </a:solidFill>
              </a:rPr>
              <a:t>Aphelion </a:t>
            </a:r>
            <a:r>
              <a:rPr lang="en-GB" sz="2000" dirty="0">
                <a:solidFill>
                  <a:schemeClr val="tx2"/>
                </a:solidFill>
                <a:sym typeface="Wingdings" pitchFamily="2" charset="2"/>
              </a:rPr>
              <a:t>. </a:t>
            </a:r>
            <a:r>
              <a:rPr lang="en-GB" sz="2000" dirty="0">
                <a:solidFill>
                  <a:schemeClr val="tx2"/>
                </a:solidFill>
              </a:rPr>
              <a:t>16 July</a:t>
            </a:r>
          </a:p>
          <a:p>
            <a:r>
              <a:rPr lang="en-GB" sz="2000" dirty="0">
                <a:solidFill>
                  <a:srgbClr val="C00000"/>
                </a:solidFill>
              </a:rPr>
              <a:t>Perihelion  </a:t>
            </a:r>
            <a:r>
              <a:rPr lang="en-GB" sz="2000" dirty="0">
                <a:solidFill>
                  <a:srgbClr val="C00000"/>
                </a:solidFill>
                <a:sym typeface="Wingdings" pitchFamily="2" charset="2"/>
              </a:rPr>
              <a:t> 16 January</a:t>
            </a:r>
            <a:endParaRPr lang="en-GB" sz="2000" dirty="0">
              <a:solidFill>
                <a:srgbClr val="C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9A5F11-3EE7-F25A-4A39-1C99EEAE5C14}"/>
              </a:ext>
            </a:extLst>
          </p:cNvPr>
          <p:cNvSpPr txBox="1"/>
          <p:nvPr/>
        </p:nvSpPr>
        <p:spPr>
          <a:xfrm>
            <a:off x="281579" y="163068"/>
            <a:ext cx="780823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Zharkova et al, 2023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>
                <a:solidFill>
                  <a:schemeClr val="accent1"/>
                </a:solidFill>
                <a:hlinkClick r:id="rId4"/>
              </a:rPr>
              <a:t>https://www.scirp.org/journal/paperinformation.aspx?paperid=124007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endParaRPr lang="en-US" dirty="0"/>
          </a:p>
        </p:txBody>
      </p:sp>
      <p:pic>
        <p:nvPicPr>
          <p:cNvPr id="11" name="Picture 10" descr="A diagram of a circle with lines and dots&#10;&#10;Description automatically generated">
            <a:extLst>
              <a:ext uri="{FF2B5EF4-FFF2-40B4-BE49-F238E27FC236}">
                <a16:creationId xmlns:a16="http://schemas.microsoft.com/office/drawing/2014/main" id="{C16C4171-E76E-9D51-FC1A-482D414B46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446" y="930687"/>
            <a:ext cx="3475449" cy="4624189"/>
          </a:xfrm>
          <a:prstGeom prst="rect">
            <a:avLst/>
          </a:prstGeom>
        </p:spPr>
      </p:pic>
      <p:sp>
        <p:nvSpPr>
          <p:cNvPr id="12" name="TextBox 11" descr="Sim demonstration">
            <a:extLst>
              <a:ext uri="{FF2B5EF4-FFF2-40B4-BE49-F238E27FC236}">
                <a16:creationId xmlns:a16="http://schemas.microsoft.com/office/drawing/2014/main" id="{EE2011B9-2818-67A7-1517-963B76B57519}"/>
              </a:ext>
            </a:extLst>
          </p:cNvPr>
          <p:cNvSpPr txBox="1"/>
          <p:nvPr/>
        </p:nvSpPr>
        <p:spPr>
          <a:xfrm>
            <a:off x="3115139" y="4607020"/>
            <a:ext cx="37287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Solar Inertial Motion</a:t>
            </a:r>
          </a:p>
        </p:txBody>
      </p:sp>
    </p:spTree>
    <p:extLst>
      <p:ext uri="{BB962C8B-B14F-4D97-AF65-F5344CB8AC3E}">
        <p14:creationId xmlns:p14="http://schemas.microsoft.com/office/powerpoint/2010/main" val="2013226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1" grpId="0"/>
      <p:bldP spid="10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CF861-D070-9847-BDF6-F0D0CD111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6" y="103953"/>
            <a:ext cx="9848199" cy="115207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Variations of the total annual TSI </a:t>
            </a:r>
            <a:br>
              <a:rPr lang="en-US" dirty="0"/>
            </a:br>
            <a:r>
              <a:rPr lang="en-US" dirty="0"/>
              <a:t>in M1 (600-1600) and M2 (1600-2600) taken from </a:t>
            </a:r>
            <a:br>
              <a:rPr lang="en-US"/>
            </a:br>
            <a:r>
              <a:rPr lang="en-US"/>
              <a:t>the TSI </a:t>
            </a:r>
            <a:r>
              <a:rPr lang="en-US" dirty="0"/>
              <a:t>averaged for each month (left) and daily TSI (right)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B97E71E-A489-6F43-8743-D6396BF277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513" y="1900194"/>
            <a:ext cx="4935372" cy="40790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BAF69C3-FC08-A04C-A3AD-5C229B908A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0272" y="1827415"/>
            <a:ext cx="5253054" cy="415182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43A7C93-8719-3B46-9204-E5F2285FFDC6}"/>
              </a:ext>
            </a:extLst>
          </p:cNvPr>
          <p:cNvSpPr/>
          <p:nvPr/>
        </p:nvSpPr>
        <p:spPr>
          <a:xfrm>
            <a:off x="3380116" y="125386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222EF4"/>
                </a:solidFill>
                <a:hlinkClick r:id="rId4"/>
              </a:rPr>
              <a:t>https://arxiv.org/pdf/2008.00439.pdf</a:t>
            </a:r>
            <a:br>
              <a:rPr lang="en-US" dirty="0">
                <a:solidFill>
                  <a:srgbClr val="222EF4"/>
                </a:solidFill>
                <a:hlinkClick r:id="rId4"/>
              </a:rPr>
            </a:br>
            <a:r>
              <a:rPr lang="en-US" dirty="0">
                <a:solidFill>
                  <a:srgbClr val="222EF4"/>
                </a:solidFill>
                <a:hlinkClick r:id="rId4"/>
              </a:rPr>
              <a:t>Zharkova et al, 2019, Zharkova</a:t>
            </a:r>
            <a:r>
              <a:rPr lang="en-US" dirty="0">
                <a:solidFill>
                  <a:srgbClr val="222EF4"/>
                </a:solidFill>
              </a:rPr>
              <a:t>, 2020 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672517F-22AB-D546-85E9-640CDA3879C3}"/>
              </a:ext>
            </a:extLst>
          </p:cNvPr>
          <p:cNvSpPr/>
          <p:nvPr/>
        </p:nvSpPr>
        <p:spPr>
          <a:xfrm>
            <a:off x="6814917" y="3232021"/>
            <a:ext cx="24416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Extra solar forcing</a:t>
            </a:r>
          </a:p>
          <a:p>
            <a:r>
              <a:rPr lang="en-US" dirty="0">
                <a:solidFill>
                  <a:srgbClr val="C00000"/>
                </a:solidFill>
              </a:rPr>
              <a:t>Not considered so far!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C63923D-4CE1-9E49-99EA-BA04B93F8191}"/>
              </a:ext>
            </a:extLst>
          </p:cNvPr>
          <p:cNvSpPr/>
          <p:nvPr/>
        </p:nvSpPr>
        <p:spPr>
          <a:xfrm rot="20203167">
            <a:off x="473522" y="2697603"/>
            <a:ext cx="113535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800" b="1" dirty="0">
                <a:solidFill>
                  <a:srgbClr val="CA003B"/>
                </a:solidFill>
              </a:rPr>
              <a:t>There is extra solar forcing caused by gravitation of planets, which is a likely reason of the main part of global warming</a:t>
            </a:r>
            <a:endParaRPr lang="en-US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C1D21A-9982-220F-95D7-DF109799034D}"/>
              </a:ext>
            </a:extLst>
          </p:cNvPr>
          <p:cNvSpPr txBox="1"/>
          <p:nvPr/>
        </p:nvSpPr>
        <p:spPr>
          <a:xfrm>
            <a:off x="156754" y="5937774"/>
            <a:ext cx="11396620" cy="8548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Aft>
                <a:spcPct val="30000"/>
              </a:spcAft>
            </a:pPr>
            <a:r>
              <a:rPr lang="en-US" altLang="en-US" b="1" dirty="0">
                <a:solidFill>
                  <a:srgbClr val="222EF4"/>
                </a:solidFill>
              </a:rPr>
              <a:t>E</a:t>
            </a:r>
            <a:r>
              <a:rPr lang="en-US" altLang="en-US" sz="1800" b="1" dirty="0">
                <a:solidFill>
                  <a:srgbClr val="222EF4"/>
                </a:solidFill>
              </a:rPr>
              <a:t>xtra 5 W/m</a:t>
            </a:r>
            <a:r>
              <a:rPr lang="en-US" altLang="en-US" sz="1800" b="1" baseline="30000" dirty="0">
                <a:solidFill>
                  <a:srgbClr val="222EF4"/>
                </a:solidFill>
              </a:rPr>
              <a:t>2</a:t>
            </a:r>
            <a:r>
              <a:rPr lang="en-US" altLang="en-US" sz="1800" b="1" dirty="0">
                <a:solidFill>
                  <a:srgbClr val="222EF4"/>
                </a:solidFill>
              </a:rPr>
              <a:t> of TSI, 60% warming comes to Sun, 40% - to green house gasses (</a:t>
            </a:r>
            <a:r>
              <a:rPr lang="en-US" altLang="en-US" sz="1800" b="1" dirty="0">
                <a:solidFill>
                  <a:srgbClr val="C00000"/>
                </a:solidFill>
              </a:rPr>
              <a:t>Hardy, 2017</a:t>
            </a:r>
            <a:r>
              <a:rPr lang="en-US" altLang="en-US" sz="1800" b="1" dirty="0">
                <a:solidFill>
                  <a:srgbClr val="222EF4"/>
                </a:solidFill>
              </a:rPr>
              <a:t>). </a:t>
            </a:r>
          </a:p>
          <a:p>
            <a:pPr algn="ctr">
              <a:lnSpc>
                <a:spcPct val="110000"/>
              </a:lnSpc>
              <a:spcAft>
                <a:spcPct val="30000"/>
              </a:spcAft>
            </a:pPr>
            <a:r>
              <a:rPr lang="en-US" altLang="en-US" sz="2400" b="1" dirty="0">
                <a:solidFill>
                  <a:srgbClr val="C00000"/>
                </a:solidFill>
              </a:rPr>
              <a:t>We have found extra TSI of 20 W/m</a:t>
            </a:r>
            <a:r>
              <a:rPr lang="en-US" altLang="en-US" sz="2400" b="1" baseline="30000" dirty="0">
                <a:solidFill>
                  <a:srgbClr val="C00000"/>
                </a:solidFill>
              </a:rPr>
              <a:t>2</a:t>
            </a:r>
            <a:r>
              <a:rPr lang="en-US" altLang="en-US" sz="2400" b="1" dirty="0">
                <a:solidFill>
                  <a:srgbClr val="C00000"/>
                </a:solidFill>
              </a:rPr>
              <a:t> in 2020! It will last until 2500!</a:t>
            </a:r>
          </a:p>
        </p:txBody>
      </p:sp>
    </p:spTree>
    <p:extLst>
      <p:ext uri="{BB962C8B-B14F-4D97-AF65-F5344CB8AC3E}">
        <p14:creationId xmlns:p14="http://schemas.microsoft.com/office/powerpoint/2010/main" val="1010111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ig3a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350" y="1467086"/>
            <a:ext cx="6817974" cy="19619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511126" y="146561"/>
            <a:ext cx="72907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Solar dynamo effects:</a:t>
            </a:r>
          </a:p>
          <a:p>
            <a:pPr algn="ctr"/>
            <a:r>
              <a:rPr lang="en-US" sz="2800" dirty="0">
                <a:solidFill>
                  <a:srgbClr val="222EF4"/>
                </a:solidFill>
              </a:rPr>
              <a:t>a)</a:t>
            </a:r>
            <a:r>
              <a:rPr lang="en-US" sz="2400" dirty="0">
                <a:solidFill>
                  <a:srgbClr val="222EF4"/>
                </a:solidFill>
              </a:rPr>
              <a:t> two double dynamo 11 year waves</a:t>
            </a:r>
          </a:p>
          <a:p>
            <a:pPr algn="ctr"/>
            <a:r>
              <a:rPr lang="en-US" sz="2400" dirty="0">
                <a:solidFill>
                  <a:srgbClr val="222EF4"/>
                </a:solidFill>
              </a:rPr>
              <a:t>b) grand solar cycles &amp; GSMs –wave beating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AA8619-22DE-7F45-A522-929576125D6B}"/>
              </a:ext>
            </a:extLst>
          </p:cNvPr>
          <p:cNvSpPr/>
          <p:nvPr/>
        </p:nvSpPr>
        <p:spPr>
          <a:xfrm>
            <a:off x="133174" y="6110819"/>
            <a:ext cx="61548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222EF4"/>
                </a:solidFill>
                <a:sym typeface="Wingdings" pitchFamily="2" charset="2"/>
              </a:rPr>
              <a:t>During GSMs: a decrease of temperature up to 1C</a:t>
            </a:r>
            <a:endParaRPr lang="en-US" sz="2000" dirty="0">
              <a:solidFill>
                <a:srgbClr val="222EF4"/>
              </a:solidFill>
            </a:endParaRPr>
          </a:p>
          <a:p>
            <a:endParaRPr lang="en-US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CFCEB8-2D4F-3B93-1D3F-CB241D1FE377}"/>
              </a:ext>
            </a:extLst>
          </p:cNvPr>
          <p:cNvSpPr txBox="1"/>
          <p:nvPr/>
        </p:nvSpPr>
        <p:spPr>
          <a:xfrm>
            <a:off x="7184572" y="5950940"/>
            <a:ext cx="47083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</a:rPr>
              <a:t>increase of T by 1.5C by 2100</a:t>
            </a:r>
            <a:r>
              <a:rPr lang="en-US" sz="1800" dirty="0">
                <a:solidFill>
                  <a:srgbClr val="222EF4"/>
                </a:solidFill>
              </a:rPr>
              <a:t>, and by further  </a:t>
            </a:r>
            <a:r>
              <a:rPr lang="en-US" sz="1800" dirty="0">
                <a:solidFill>
                  <a:srgbClr val="C00000"/>
                </a:solidFill>
              </a:rPr>
              <a:t>by 2.5-3.0 C by 2500 interrupted by T decreases during GSMs </a:t>
            </a:r>
            <a:r>
              <a:rPr lang="en-US" sz="1800" dirty="0">
                <a:solidFill>
                  <a:srgbClr val="222EF4"/>
                </a:solidFill>
              </a:rPr>
              <a:t>.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EEF06C-BC48-3263-F2F7-0221DE0BB757}"/>
              </a:ext>
            </a:extLst>
          </p:cNvPr>
          <p:cNvSpPr txBox="1"/>
          <p:nvPr/>
        </p:nvSpPr>
        <p:spPr>
          <a:xfrm>
            <a:off x="7309291" y="142315"/>
            <a:ext cx="508904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Solar inertial motion effects</a:t>
            </a:r>
          </a:p>
          <a:p>
            <a:pPr algn="ctr"/>
            <a:r>
              <a:rPr lang="en-US" sz="2800" dirty="0">
                <a:solidFill>
                  <a:srgbClr val="C00000"/>
                </a:solidFill>
              </a:rPr>
              <a:t>Period of 2100-2200 years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925D618-FD2F-2BE1-CE6A-AE7DDE90F2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074" y="3487641"/>
            <a:ext cx="5604937" cy="24632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D2B932C-0C60-48E0-F197-B039730AA9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990" y="3434320"/>
            <a:ext cx="5796927" cy="2362062"/>
          </a:xfrm>
          <a:prstGeom prst="rect">
            <a:avLst/>
          </a:prstGeom>
        </p:spPr>
      </p:pic>
      <p:pic>
        <p:nvPicPr>
          <p:cNvPr id="18" name="Picture 17" descr="MODERN_1950YR_CYCLE_SOLANKI.png">
            <a:extLst>
              <a:ext uri="{FF2B5EF4-FFF2-40B4-BE49-F238E27FC236}">
                <a16:creationId xmlns:a16="http://schemas.microsoft.com/office/drawing/2014/main" id="{16BFB3F5-CD8A-88E5-6A34-E829F96F2D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177" y="978576"/>
            <a:ext cx="5605740" cy="2459667"/>
          </a:xfrm>
          <a:prstGeom prst="rect">
            <a:avLst/>
          </a:prstGeom>
        </p:spPr>
      </p:pic>
      <p:pic>
        <p:nvPicPr>
          <p:cNvPr id="19" name="Picture 18" descr="Solar_system_barycenter.svg.png">
            <a:extLst>
              <a:ext uri="{FF2B5EF4-FFF2-40B4-BE49-F238E27FC236}">
                <a16:creationId xmlns:a16="http://schemas.microsoft.com/office/drawing/2014/main" id="{1895CB09-5D9E-714E-3FCB-DF944B8953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6094"/>
            <a:ext cx="1556834" cy="154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599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itle 1"/>
          <p:cNvSpPr>
            <a:spLocks noGrp="1"/>
          </p:cNvSpPr>
          <p:nvPr>
            <p:ph type="title"/>
          </p:nvPr>
        </p:nvSpPr>
        <p:spPr>
          <a:xfrm>
            <a:off x="1524000" y="1"/>
            <a:ext cx="8458200" cy="694407"/>
          </a:xfrm>
        </p:spPr>
        <p:txBody>
          <a:bodyPr/>
          <a:lstStyle/>
          <a:p>
            <a:pPr algn="ctr"/>
            <a:r>
              <a:rPr lang="en-GB" dirty="0">
                <a:solidFill>
                  <a:srgbClr val="C00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 Conclusions</a:t>
            </a:r>
          </a:p>
        </p:txBody>
      </p:sp>
      <p:sp>
        <p:nvSpPr>
          <p:cNvPr id="122883" name="Content Placeholder 2"/>
          <p:cNvSpPr>
            <a:spLocks noGrp="1"/>
          </p:cNvSpPr>
          <p:nvPr>
            <p:ph idx="1"/>
          </p:nvPr>
        </p:nvSpPr>
        <p:spPr>
          <a:xfrm>
            <a:off x="287382" y="1789612"/>
            <a:ext cx="12006326" cy="488558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sz="2000" b="1" dirty="0">
                <a:solidFill>
                  <a:srgbClr val="C00000"/>
                </a:solidFill>
                <a:latin typeface="Arial" charset="0"/>
                <a:ea typeface="ＭＳ Ｐゴシック" charset="0"/>
                <a:cs typeface="ＭＳ Ｐゴシック" charset="0"/>
              </a:rPr>
              <a:t>Solar activity is </a:t>
            </a:r>
            <a:r>
              <a:rPr lang="en-GB" sz="2000" b="1" dirty="0">
                <a:latin typeface="Arial" charset="0"/>
                <a:ea typeface="ＭＳ Ｐゴシック" charset="0"/>
                <a:cs typeface="ＭＳ Ｐゴシック" charset="0"/>
              </a:rPr>
              <a:t>defined by action of solar dynamo converting solar poloidal (background) into toroidal (sunspot) magnetic fields and vice versa during the </a:t>
            </a:r>
            <a:r>
              <a:rPr lang="en-GB" sz="2000" b="1" dirty="0">
                <a:solidFill>
                  <a:srgbClr val="C00000"/>
                </a:solidFill>
                <a:latin typeface="Arial" charset="0"/>
                <a:ea typeface="ＭＳ Ｐゴシック" charset="0"/>
                <a:cs typeface="ＭＳ Ｐゴシック" charset="0"/>
              </a:rPr>
              <a:t>period of 10.7 years </a:t>
            </a:r>
          </a:p>
          <a:p>
            <a:pPr eaLnBrk="1" hangingPunct="1">
              <a:lnSpc>
                <a:spcPct val="90000"/>
              </a:lnSpc>
            </a:pPr>
            <a:r>
              <a:rPr lang="en-GB" sz="2000" b="1" dirty="0">
                <a:solidFill>
                  <a:srgbClr val="C00000"/>
                </a:solidFill>
                <a:latin typeface="Arial" charset="0"/>
                <a:ea typeface="ＭＳ Ｐゴシック" charset="0"/>
                <a:cs typeface="ＭＳ Ｐゴシック" charset="0"/>
              </a:rPr>
              <a:t>Solar dynamo acts in two layers </a:t>
            </a:r>
            <a:r>
              <a:rPr lang="en-GB" sz="2000" b="1" dirty="0">
                <a:latin typeface="Arial" charset="0"/>
                <a:ea typeface="ＭＳ Ｐゴシック" charset="0"/>
                <a:cs typeface="ＭＳ Ｐゴシック" charset="0"/>
              </a:rPr>
              <a:t>with different speed of meridional circulation as derived from the summary curve of eigen vectors varying with the periods of </a:t>
            </a:r>
            <a:r>
              <a:rPr lang="en-GB" sz="2000" b="1" dirty="0">
                <a:solidFill>
                  <a:srgbClr val="C00000"/>
                </a:solidFill>
                <a:latin typeface="Arial" charset="0"/>
                <a:ea typeface="ＭＳ Ｐゴシック" charset="0"/>
                <a:cs typeface="ＭＳ Ｐゴシック" charset="0"/>
              </a:rPr>
              <a:t>21.5 years </a:t>
            </a:r>
            <a:r>
              <a:rPr lang="en-GB" sz="2000" b="1" dirty="0"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en-GB" sz="2000" b="1" dirty="0">
                <a:solidFill>
                  <a:srgbClr val="C00000"/>
                </a:solidFill>
                <a:latin typeface="Arial" charset="0"/>
                <a:ea typeface="ＭＳ Ｐゴシック" charset="0"/>
                <a:cs typeface="ＭＳ Ｐゴシック" charset="0"/>
              </a:rPr>
              <a:t>magnetic solar cycle</a:t>
            </a:r>
            <a:r>
              <a:rPr lang="en-GB" sz="2000" b="1" dirty="0">
                <a:latin typeface="Arial" charset="0"/>
                <a:ea typeface="ＭＳ Ｐゴシック" charset="0"/>
                <a:cs typeface="ＭＳ Ｐゴシック" charset="0"/>
              </a:rPr>
              <a:t>) and </a:t>
            </a:r>
            <a:r>
              <a:rPr lang="en-GB" sz="2000" b="1" dirty="0">
                <a:solidFill>
                  <a:srgbClr val="C00000"/>
                </a:solidFill>
                <a:latin typeface="Arial" charset="0"/>
                <a:ea typeface="ＭＳ Ｐゴシック" charset="0"/>
                <a:cs typeface="ＭＳ Ｐゴシック" charset="0"/>
              </a:rPr>
              <a:t>344-350 years </a:t>
            </a:r>
            <a:r>
              <a:rPr lang="en-GB" sz="2000" b="1" dirty="0"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en-GB" sz="2000" b="1" dirty="0">
                <a:solidFill>
                  <a:srgbClr val="C00000"/>
                </a:solidFill>
                <a:latin typeface="Arial" charset="0"/>
                <a:ea typeface="ＭＳ Ｐゴシック" charset="0"/>
                <a:cs typeface="ＭＳ Ｐゴシック" charset="0"/>
              </a:rPr>
              <a:t>grand solar cycle</a:t>
            </a:r>
            <a:r>
              <a:rPr lang="en-GB" sz="2000" b="1" dirty="0">
                <a:latin typeface="Arial" charset="0"/>
                <a:ea typeface="ＭＳ Ｐゴシック" charset="0"/>
                <a:cs typeface="ＭＳ Ｐゴシック" charset="0"/>
              </a:rPr>
              <a:t>) </a:t>
            </a:r>
          </a:p>
          <a:p>
            <a:r>
              <a:rPr lang="en-GB" sz="2000" b="1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Spectral analysis of the TSI</a:t>
            </a:r>
            <a:r>
              <a:rPr lang="en-US" sz="2000" dirty="0">
                <a:solidFill>
                  <a:srgbClr val="C00000"/>
                </a:solidFill>
              </a:rPr>
              <a:t> variations </a:t>
            </a:r>
            <a:r>
              <a:rPr lang="en-GB" sz="2000" b="1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reveals the periods </a:t>
            </a:r>
            <a:r>
              <a:rPr lang="en-GB" sz="2000" b="1" dirty="0">
                <a:solidFill>
                  <a:srgbClr val="C00000"/>
                </a:solidFill>
                <a:latin typeface="Arial" charset="0"/>
                <a:ea typeface="ＭＳ Ｐゴシック" charset="0"/>
                <a:cs typeface="ＭＳ Ｐゴシック" charset="0"/>
              </a:rPr>
              <a:t>2243 -2300</a:t>
            </a:r>
            <a:r>
              <a:rPr lang="en-GB" sz="2000" b="1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 years (</a:t>
            </a:r>
            <a:r>
              <a:rPr lang="en-GB" sz="2000" b="1" dirty="0" err="1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wavelet+Fourier</a:t>
            </a:r>
            <a:r>
              <a:rPr lang="en-GB" sz="2000" b="1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)</a:t>
            </a:r>
            <a:r>
              <a:rPr lang="en-US" sz="2000" dirty="0">
                <a:solidFill>
                  <a:srgbClr val="C00000"/>
                </a:solidFill>
              </a:rPr>
              <a:t> Hallstatt’s cycles </a:t>
            </a:r>
            <a:endParaRPr lang="en-GB" sz="2000" b="1" dirty="0">
              <a:solidFill>
                <a:srgbClr val="0000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GB" sz="2000" b="1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The baseline of the summary curve of SBMF also reveals weak variations with a period of </a:t>
            </a:r>
            <a:r>
              <a:rPr lang="en-GB" sz="2000" b="1" dirty="0">
                <a:solidFill>
                  <a:srgbClr val="C00000"/>
                </a:solidFill>
                <a:latin typeface="Arial" charset="0"/>
                <a:ea typeface="ＭＳ Ｐゴシック" charset="0"/>
                <a:cs typeface="ＭＳ Ｐゴシック" charset="0"/>
              </a:rPr>
              <a:t>~2100-2200 years – Hallstatt’s cycle </a:t>
            </a:r>
          </a:p>
          <a:p>
            <a:pPr eaLnBrk="1" hangingPunct="1">
              <a:lnSpc>
                <a:spcPct val="90000"/>
              </a:lnSpc>
            </a:pPr>
            <a:r>
              <a:rPr lang="en-GB" sz="2000" b="1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Hallstatt’s cycle variations are closely linked to the solar inertial motion (SIM) about the barycentre of the solar system </a:t>
            </a:r>
            <a:r>
              <a:rPr lang="en-GB" sz="2000" b="1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  <a:sym typeface="Wingdings" pitchFamily="2" charset="2"/>
              </a:rPr>
              <a:t></a:t>
            </a:r>
            <a:r>
              <a:rPr lang="en-GB" sz="2000" b="1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2000" b="1" dirty="0">
                <a:solidFill>
                  <a:srgbClr val="C00000"/>
                </a:solidFill>
                <a:latin typeface="Arial" charset="0"/>
                <a:ea typeface="ＭＳ Ｐゴシック" charset="0"/>
                <a:cs typeface="ＭＳ Ｐゴシック" charset="0"/>
              </a:rPr>
              <a:t>the ephemeris of S-E distances shown</a:t>
            </a:r>
          </a:p>
          <a:p>
            <a:r>
              <a:rPr lang="en-US" sz="2000" dirty="0">
                <a:solidFill>
                  <a:srgbClr val="222EF4"/>
                </a:solidFill>
              </a:rPr>
              <a:t>A change of S-E distances from 1600 to 2500 leads to</a:t>
            </a:r>
            <a:r>
              <a:rPr lang="en-US" sz="2000" dirty="0">
                <a:solidFill>
                  <a:srgbClr val="C00000"/>
                </a:solidFill>
              </a:rPr>
              <a:t> the TSI increase by 20-25 W/m</a:t>
            </a:r>
            <a:r>
              <a:rPr lang="en-US" sz="2000" baseline="30000" dirty="0">
                <a:solidFill>
                  <a:srgbClr val="C00000"/>
                </a:solidFill>
              </a:rPr>
              <a:t>2 </a:t>
            </a:r>
            <a:r>
              <a:rPr lang="en-US" sz="2000" dirty="0">
                <a:solidFill>
                  <a:srgbClr val="C00000"/>
                </a:solidFill>
              </a:rPr>
              <a:t>per year </a:t>
            </a:r>
            <a:r>
              <a:rPr lang="en-US" sz="2000" dirty="0">
                <a:solidFill>
                  <a:srgbClr val="222EF4"/>
                </a:solidFill>
              </a:rPr>
              <a:t>(10-12 W/m</a:t>
            </a:r>
            <a:r>
              <a:rPr lang="en-US" sz="2000" baseline="30000" dirty="0">
                <a:solidFill>
                  <a:srgbClr val="222EF4"/>
                </a:solidFill>
              </a:rPr>
              <a:t>2 </a:t>
            </a:r>
            <a:r>
              <a:rPr lang="en-US" sz="2000" dirty="0">
                <a:solidFill>
                  <a:srgbClr val="222EF4"/>
                </a:solidFill>
              </a:rPr>
              <a:t>per hemisphere)</a:t>
            </a:r>
          </a:p>
          <a:p>
            <a:r>
              <a:rPr lang="en-US" sz="2000" b="1" u="sng" dirty="0">
                <a:solidFill>
                  <a:srgbClr val="222EF4"/>
                </a:solidFill>
              </a:rPr>
              <a:t>Increase of TSI with a decrease of S-E distances (SIM) </a:t>
            </a:r>
            <a:r>
              <a:rPr lang="en-US" sz="2000" dirty="0">
                <a:solidFill>
                  <a:srgbClr val="222EF4"/>
                </a:solidFill>
              </a:rPr>
              <a:t>leads to the </a:t>
            </a:r>
            <a:r>
              <a:rPr lang="en-US" sz="2000" dirty="0">
                <a:solidFill>
                  <a:srgbClr val="C00000"/>
                </a:solidFill>
              </a:rPr>
              <a:t>increase of T by 1.5C by 2100</a:t>
            </a:r>
            <a:r>
              <a:rPr lang="en-US" sz="2000" dirty="0">
                <a:solidFill>
                  <a:srgbClr val="222EF4"/>
                </a:solidFill>
              </a:rPr>
              <a:t>, and by further  </a:t>
            </a:r>
            <a:r>
              <a:rPr lang="en-US" sz="2000" dirty="0">
                <a:solidFill>
                  <a:srgbClr val="C00000"/>
                </a:solidFill>
              </a:rPr>
              <a:t>by 2.5-3.0 C by 2500</a:t>
            </a:r>
            <a:r>
              <a:rPr lang="en-US" sz="2000" dirty="0">
                <a:solidFill>
                  <a:srgbClr val="222EF4"/>
                </a:solidFill>
              </a:rPr>
              <a:t>.</a:t>
            </a:r>
          </a:p>
          <a:p>
            <a:r>
              <a:rPr lang="en-US" sz="2000" dirty="0">
                <a:solidFill>
                  <a:srgbClr val="222EF4"/>
                </a:solidFill>
              </a:rPr>
              <a:t>The </a:t>
            </a:r>
            <a:r>
              <a:rPr lang="en-US" sz="2000" dirty="0">
                <a:solidFill>
                  <a:srgbClr val="C00000"/>
                </a:solidFill>
              </a:rPr>
              <a:t>increases </a:t>
            </a:r>
            <a:r>
              <a:rPr lang="en-US" sz="2000" dirty="0">
                <a:solidFill>
                  <a:srgbClr val="222EF4"/>
                </a:solidFill>
              </a:rPr>
              <a:t>of terrestrial temperat</a:t>
            </a:r>
            <a:r>
              <a:rPr lang="en-US" sz="2000" dirty="0">
                <a:solidFill>
                  <a:srgbClr val="C00000"/>
                </a:solidFill>
              </a:rPr>
              <a:t>ure</a:t>
            </a:r>
            <a:r>
              <a:rPr lang="en-US" sz="2000" dirty="0">
                <a:solidFill>
                  <a:srgbClr val="222EF4"/>
                </a:solidFill>
              </a:rPr>
              <a:t> will be </a:t>
            </a:r>
            <a:r>
              <a:rPr lang="en-US" sz="2000" dirty="0">
                <a:solidFill>
                  <a:srgbClr val="C00000"/>
                </a:solidFill>
              </a:rPr>
              <a:t>interrupted by the decreases by 1C</a:t>
            </a:r>
            <a:r>
              <a:rPr lang="en-US" sz="2000" dirty="0">
                <a:solidFill>
                  <a:srgbClr val="222EF4"/>
                </a:solidFill>
              </a:rPr>
              <a:t> during two </a:t>
            </a:r>
            <a:r>
              <a:rPr lang="en-US" sz="2000" dirty="0">
                <a:solidFill>
                  <a:srgbClr val="C00000"/>
                </a:solidFill>
              </a:rPr>
              <a:t>GSMs </a:t>
            </a:r>
            <a:r>
              <a:rPr lang="en-US" sz="2000" dirty="0">
                <a:solidFill>
                  <a:srgbClr val="222EF4"/>
                </a:solidFill>
              </a:rPr>
              <a:t> </a:t>
            </a:r>
            <a:r>
              <a:rPr lang="en-US" sz="2000" dirty="0">
                <a:solidFill>
                  <a:srgbClr val="C00000"/>
                </a:solidFill>
              </a:rPr>
              <a:t>(2020-2053 and 2375-2415) </a:t>
            </a:r>
            <a:r>
              <a:rPr lang="en-US" sz="2000" dirty="0">
                <a:solidFill>
                  <a:srgbClr val="222EF4"/>
                </a:solidFill>
              </a:rPr>
              <a:t>caused by large reduction of solar activity.</a:t>
            </a:r>
          </a:p>
          <a:p>
            <a:endParaRPr lang="en-US" sz="2400" dirty="0">
              <a:solidFill>
                <a:srgbClr val="222EF4"/>
              </a:solidFill>
            </a:endParaRPr>
          </a:p>
          <a:p>
            <a:endParaRPr lang="en-GB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49857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>
                <a:latin typeface="Arial Black" charset="0"/>
                <a:ea typeface="ＭＳ Ｐゴシック" charset="0"/>
                <a:cs typeface="ＭＳ Ｐゴシック" charset="0"/>
              </a:rPr>
              <a:t>Solar magnetic field reversal</a:t>
            </a:r>
          </a:p>
        </p:txBody>
      </p:sp>
      <p:pic>
        <p:nvPicPr>
          <p:cNvPr id="28674" name="Picture 3" descr="corona1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752600"/>
            <a:ext cx="3168650" cy="2819400"/>
          </a:xfrm>
          <a:noFill/>
        </p:spPr>
      </p:pic>
      <p:pic>
        <p:nvPicPr>
          <p:cNvPr id="28675" name="Picture 4" descr="corona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0600" y="1828801"/>
            <a:ext cx="2736850" cy="2822575"/>
          </a:xfrm>
          <a:noFill/>
        </p:spPr>
      </p:pic>
      <p:pic>
        <p:nvPicPr>
          <p:cNvPr id="28676" name="Picture 5" descr="corona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35864" y="1752600"/>
            <a:ext cx="3132137" cy="2808288"/>
          </a:xfrm>
          <a:noFill/>
        </p:spPr>
      </p:pic>
      <p:sp>
        <p:nvSpPr>
          <p:cNvPr id="28677" name="Rectangle 6"/>
          <p:cNvSpPr>
            <a:spLocks noChangeArrowheads="1"/>
          </p:cNvSpPr>
          <p:nvPr/>
        </p:nvSpPr>
        <p:spPr bwMode="auto">
          <a:xfrm>
            <a:off x="2209800" y="4648200"/>
            <a:ext cx="798988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Clr>
                <a:schemeClr val="bg2"/>
              </a:buClr>
              <a:buSzPct val="70000"/>
              <a:buFont typeface="Wingdings" charset="0"/>
              <a:buChar char="l"/>
            </a:pPr>
            <a:r>
              <a:rPr lang="en-GB"/>
              <a:t>Strong toroidal magnetic fields (TMF) forming Active Regions (ARs) </a:t>
            </a:r>
          </a:p>
          <a:p>
            <a:pPr>
              <a:buClr>
                <a:schemeClr val="bg2"/>
              </a:buClr>
              <a:buSzPct val="70000"/>
              <a:buFont typeface="Wingdings" charset="0"/>
              <a:buChar char="l"/>
            </a:pPr>
            <a:r>
              <a:rPr lang="en-GB"/>
              <a:t>are created in a shear layer beneath the base of the Solar Convection zone (SCZ).</a:t>
            </a:r>
          </a:p>
        </p:txBody>
      </p:sp>
      <p:pic>
        <p:nvPicPr>
          <p:cNvPr id="2" name="dynamo2C (Converted).mov">
            <a:hlinkClick r:id="" action="ppaction://media"/>
            <a:extLst>
              <a:ext uri="{FF2B5EF4-FFF2-40B4-BE49-F238E27FC236}">
                <a16:creationId xmlns:a16="http://schemas.microsoft.com/office/drawing/2014/main" id="{B7849901-B276-DFCB-B2DC-60343D5C55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32000" y="3810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047383"/>
      </p:ext>
    </p:extLst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96634-5799-0D02-8E58-14B68800B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1701B9-B7BF-798A-F5E3-C2C44EA107C9}"/>
              </a:ext>
            </a:extLst>
          </p:cNvPr>
          <p:cNvSpPr txBox="1"/>
          <p:nvPr/>
        </p:nvSpPr>
        <p:spPr>
          <a:xfrm>
            <a:off x="528033" y="152257"/>
            <a:ext cx="1093416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C00000"/>
                </a:solidFill>
                <a:latin typeface="Arial" charset="0"/>
                <a:ea typeface="ＭＳ Ｐゴシック" charset="0"/>
                <a:cs typeface="ＭＳ Ｐゴシック" charset="0"/>
              </a:rPr>
              <a:t>Wavelet spectral analysis of SSN – 10.7 and 101 years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3E4B7B-2944-716D-0581-BA18DD1C0031}"/>
              </a:ext>
            </a:extLst>
          </p:cNvPr>
          <p:cNvSpPr txBox="1"/>
          <p:nvPr/>
        </p:nvSpPr>
        <p:spPr>
          <a:xfrm>
            <a:off x="252806" y="861334"/>
            <a:ext cx="115063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Averaged sunspot numbers  SSN                      Wavelet analysis  </a:t>
            </a:r>
          </a:p>
        </p:txBody>
      </p:sp>
      <p:pic>
        <p:nvPicPr>
          <p:cNvPr id="8" name="Content Placeholder 7" descr="A picture containing colorfulness, screenshot, graphics, graphic design&#10;&#10;Description automatically generated">
            <a:extLst>
              <a:ext uri="{FF2B5EF4-FFF2-40B4-BE49-F238E27FC236}">
                <a16:creationId xmlns:a16="http://schemas.microsoft.com/office/drawing/2014/main" id="{F65DB8DE-E95E-24C0-92FD-12245FDF9F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832" y="1377244"/>
            <a:ext cx="6281738" cy="4225216"/>
          </a:xfrm>
        </p:spPr>
      </p:pic>
      <p:pic>
        <p:nvPicPr>
          <p:cNvPr id="11" name="Picture 10" descr="Chart, histogram&#10;&#10;Description automatically generated">
            <a:extLst>
              <a:ext uri="{FF2B5EF4-FFF2-40B4-BE49-F238E27FC236}">
                <a16:creationId xmlns:a16="http://schemas.microsoft.com/office/drawing/2014/main" id="{51271A28-9E32-4310-850E-175549C2FB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0" y="2332657"/>
            <a:ext cx="5815402" cy="277605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F119A07-7021-139D-63D5-D357095CAA96}"/>
              </a:ext>
            </a:extLst>
          </p:cNvPr>
          <p:cNvSpPr txBox="1"/>
          <p:nvPr/>
        </p:nvSpPr>
        <p:spPr>
          <a:xfrm>
            <a:off x="888631" y="5812000"/>
            <a:ext cx="83076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latin typeface="Arial" charset="0"/>
                <a:ea typeface="ＭＳ Ｐゴシック" charset="0"/>
                <a:cs typeface="ＭＳ Ｐゴシック" charset="0"/>
              </a:rPr>
              <a:t>Axis Y: </a:t>
            </a:r>
            <a:r>
              <a:rPr lang="en-GB" sz="2000" b="1" dirty="0">
                <a:solidFill>
                  <a:srgbClr val="C00000"/>
                </a:solidFill>
                <a:latin typeface="Arial" charset="0"/>
                <a:ea typeface="ＭＳ Ｐゴシック" charset="0"/>
                <a:cs typeface="ＭＳ Ｐゴシック" charset="0"/>
              </a:rPr>
              <a:t>Main periods – 10.7 and 101 years</a:t>
            </a:r>
          </a:p>
          <a:p>
            <a:pPr algn="ctr"/>
            <a:r>
              <a:rPr lang="en-GB" sz="2000" b="1" dirty="0">
                <a:solidFill>
                  <a:srgbClr val="0000FF"/>
                </a:solidFill>
                <a:latin typeface="Arial" charset="0"/>
                <a:ea typeface="ＭＳ Ｐゴシック" charset="0"/>
              </a:rPr>
              <a:t>Period of 50-55 years – lower than a red noise level </a:t>
            </a:r>
            <a:r>
              <a:rPr lang="en-GB" sz="2000" b="1" dirty="0">
                <a:solidFill>
                  <a:srgbClr val="C00000"/>
                </a:solidFill>
                <a:latin typeface="Arial" charset="0"/>
                <a:ea typeface="ＭＳ Ｐゴシック" charset="0"/>
              </a:rPr>
              <a:t>(red dotted line)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16AB85-C968-F17C-50C2-4F2694492023}"/>
              </a:ext>
            </a:extLst>
          </p:cNvPr>
          <p:cNvSpPr txBox="1"/>
          <p:nvPr/>
        </p:nvSpPr>
        <p:spPr>
          <a:xfrm>
            <a:off x="8910254" y="5656706"/>
            <a:ext cx="323431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latin typeface="Arial" charset="0"/>
                <a:ea typeface="ＭＳ Ｐゴシック" charset="0"/>
              </a:rPr>
              <a:t>Global wavelet spectrum – black solid line</a:t>
            </a:r>
          </a:p>
          <a:p>
            <a:r>
              <a:rPr lang="en-GB" b="1" dirty="0">
                <a:solidFill>
                  <a:srgbClr val="7030A0"/>
                </a:solidFill>
                <a:latin typeface="Arial" charset="0"/>
                <a:ea typeface="ＭＳ Ｐゴシック" charset="0"/>
              </a:rPr>
              <a:t>Fourier spectrum – indigo</a:t>
            </a:r>
          </a:p>
          <a:p>
            <a:r>
              <a:rPr lang="en-GB" b="1" dirty="0">
                <a:latin typeface="Arial" charset="0"/>
                <a:ea typeface="ＭＳ Ｐゴシック" charset="0"/>
              </a:rPr>
              <a:t>95% CI – black dashed line</a:t>
            </a: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B8E805E-7E52-ACEB-45D3-FCB25C1065BA}"/>
              </a:ext>
            </a:extLst>
          </p:cNvPr>
          <p:cNvCxnSpPr>
            <a:cxnSpLocks/>
          </p:cNvCxnSpPr>
          <p:nvPr/>
        </p:nvCxnSpPr>
        <p:spPr>
          <a:xfrm flipV="1">
            <a:off x="11256686" y="4806367"/>
            <a:ext cx="205510" cy="1190299"/>
          </a:xfrm>
          <a:prstGeom prst="line">
            <a:avLst/>
          </a:prstGeom>
          <a:ln w="31750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61986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Fitting the PCs to measured in cycle 24 and prediction to 25-26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en-GB" dirty="0"/>
          </a:p>
        </p:txBody>
      </p:sp>
      <p:pic>
        <p:nvPicPr>
          <p:cNvPr id="5" name="Content Placeholder 4" descr="Fig1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" r="3185"/>
          <a:stretch>
            <a:fillRect/>
          </a:stretch>
        </p:blipFill>
        <p:spPr>
          <a:xfrm>
            <a:off x="237743" y="1437485"/>
            <a:ext cx="11411711" cy="524862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55167" y="6351363"/>
            <a:ext cx="7776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Zharkova et al, 2015 </a:t>
            </a:r>
            <a:r>
              <a:rPr lang="en-US" dirty="0">
                <a:hlinkClick r:id="rId3"/>
              </a:rPr>
              <a:t>https://www.nature.com/articles/srep15689</a:t>
            </a:r>
            <a:r>
              <a:rPr lang="en-US" dirty="0"/>
              <a:t>  </a:t>
            </a:r>
            <a:br>
              <a:rPr lang="en-US" dirty="0"/>
            </a:b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4752CE-9B10-A649-AE85-1D4B46197981}"/>
              </a:ext>
            </a:extLst>
          </p:cNvPr>
          <p:cNvSpPr/>
          <p:nvPr/>
        </p:nvSpPr>
        <p:spPr>
          <a:xfrm>
            <a:off x="605133" y="833510"/>
            <a:ext cx="1004473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222EF4"/>
                </a:solidFill>
              </a:rPr>
              <a:t>two largest eigen vectors of SBMF </a:t>
            </a:r>
            <a:r>
              <a:rPr lang="en-US" sz="3200" dirty="0">
                <a:solidFill>
                  <a:srgbClr val="C00000"/>
                </a:solidFill>
              </a:rPr>
              <a:t>(</a:t>
            </a:r>
            <a:r>
              <a:rPr lang="en-US" sz="3200" dirty="0">
                <a:solidFill>
                  <a:srgbClr val="222EF4"/>
                </a:solidFill>
              </a:rPr>
              <a:t>blue </a:t>
            </a:r>
            <a:r>
              <a:rPr lang="en-US" sz="3200" dirty="0"/>
              <a:t>and</a:t>
            </a:r>
            <a:r>
              <a:rPr lang="en-US" sz="3200" dirty="0">
                <a:solidFill>
                  <a:srgbClr val="C00000"/>
                </a:solidFill>
              </a:rPr>
              <a:t> red </a:t>
            </a:r>
            <a:r>
              <a:rPr lang="en-US" sz="3200" dirty="0"/>
              <a:t>lines)</a:t>
            </a:r>
          </a:p>
          <a:p>
            <a:pPr algn="ctr"/>
            <a:r>
              <a:rPr lang="en-US" sz="3200" dirty="0">
                <a:solidFill>
                  <a:srgbClr val="222EF4"/>
                </a:solidFill>
              </a:rPr>
              <a:t>and their </a:t>
            </a:r>
            <a:r>
              <a:rPr lang="en-US" sz="3200" b="1" dirty="0">
                <a:solidFill>
                  <a:srgbClr val="C00000"/>
                </a:solidFill>
              </a:rPr>
              <a:t>summary curve  </a:t>
            </a:r>
            <a:r>
              <a:rPr lang="en-US" sz="3200" dirty="0"/>
              <a:t>(black line)</a:t>
            </a:r>
          </a:p>
        </p:txBody>
      </p:sp>
      <p:pic>
        <p:nvPicPr>
          <p:cNvPr id="6" name="Picture 5" descr="Fig2.eps">
            <a:extLst>
              <a:ext uri="{FF2B5EF4-FFF2-40B4-BE49-F238E27FC236}">
                <a16:creationId xmlns:a16="http://schemas.microsoft.com/office/drawing/2014/main" id="{2EDC15EF-C9CE-12D2-7E9A-2A24B9872A5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398" y="1919370"/>
            <a:ext cx="9550400" cy="4492680"/>
          </a:xfrm>
          <a:prstGeom prst="rect">
            <a:avLst/>
          </a:prstGeom>
        </p:spPr>
      </p:pic>
      <p:pic>
        <p:nvPicPr>
          <p:cNvPr id="8" name="Picture 27">
            <a:extLst>
              <a:ext uri="{FF2B5EF4-FFF2-40B4-BE49-F238E27FC236}">
                <a16:creationId xmlns:a16="http://schemas.microsoft.com/office/drawing/2014/main" id="{AB2FAF6B-289C-B379-69C4-F84D8DEAE9EC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33421" y="90207"/>
            <a:ext cx="2618280" cy="758948"/>
          </a:xfrm>
          <a:prstGeom prst="rect">
            <a:avLst/>
          </a:prstGeom>
          <a:ln>
            <a:noFill/>
          </a:ln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101EB403-BCD7-C90D-AA45-F3DFA5BBED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700" y="-10113"/>
            <a:ext cx="1604879" cy="126398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C5D97C9-7DE0-FA8F-8377-579304E2B606}"/>
              </a:ext>
            </a:extLst>
          </p:cNvPr>
          <p:cNvSpPr txBox="1"/>
          <p:nvPr/>
        </p:nvSpPr>
        <p:spPr>
          <a:xfrm>
            <a:off x="2651701" y="279714"/>
            <a:ext cx="75765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2-1. New proxy for solar activity index</a:t>
            </a:r>
            <a:endParaRPr lang="en-US" sz="3200" dirty="0"/>
          </a:p>
        </p:txBody>
      </p:sp>
      <p:pic>
        <p:nvPicPr>
          <p:cNvPr id="12" name="Picture 11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CE46D1FF-64AE-05D8-0A2C-5BFAEE3E35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700" y="0"/>
            <a:ext cx="1604879" cy="1263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869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00" y="749300"/>
            <a:ext cx="10532364" cy="798488"/>
          </a:xfrm>
        </p:spPr>
        <p:txBody>
          <a:bodyPr>
            <a:normAutofit fontScale="90000"/>
          </a:bodyPr>
          <a:lstStyle/>
          <a:p>
            <a:br>
              <a:rPr lang="en-US" dirty="0">
                <a:solidFill>
                  <a:srgbClr val="C0000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2-2. </a:t>
            </a:r>
            <a:r>
              <a:rPr lang="en-US" dirty="0">
                <a:solidFill>
                  <a:schemeClr val="tx1"/>
                </a:solidFill>
              </a:rPr>
              <a:t>Modulus summary curve vs </a:t>
            </a:r>
            <a:r>
              <a:rPr lang="en-US" dirty="0">
                <a:solidFill>
                  <a:srgbClr val="C00000"/>
                </a:solidFill>
              </a:rPr>
              <a:t>sunspot numbers</a:t>
            </a:r>
            <a:r>
              <a:rPr lang="en-US" dirty="0">
                <a:solidFill>
                  <a:srgbClr val="FF0000"/>
                </a:solidFill>
              </a:rPr>
              <a:t> SSN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sz="2700" dirty="0">
                <a:solidFill>
                  <a:srgbClr val="FF0000"/>
                </a:solidFill>
              </a:rPr>
              <a:t>  </a:t>
            </a:r>
            <a:r>
              <a:rPr lang="en-US" sz="2700" dirty="0">
                <a:solidFill>
                  <a:srgbClr val="222EF4"/>
                </a:solidFill>
              </a:rPr>
              <a:t>Zharkova et al, 2015, </a:t>
            </a:r>
            <a:r>
              <a:rPr lang="en-US" sz="2700" dirty="0" err="1">
                <a:solidFill>
                  <a:srgbClr val="222EF4"/>
                </a:solidFill>
              </a:rPr>
              <a:t>SciRep</a:t>
            </a:r>
            <a:r>
              <a:rPr lang="en-US" sz="2700" dirty="0">
                <a:solidFill>
                  <a:srgbClr val="222EF4"/>
                </a:solidFill>
              </a:rPr>
              <a:t>; 2020, Temp., Zharkova et al, 2022</a:t>
            </a:r>
            <a:r>
              <a:rPr lang="en-US" sz="3100" dirty="0">
                <a:solidFill>
                  <a:srgbClr val="222EF4"/>
                </a:solidFill>
              </a:rPr>
              <a:t>, </a:t>
            </a:r>
            <a:r>
              <a:rPr lang="en-US" sz="2700" dirty="0">
                <a:solidFill>
                  <a:srgbClr val="222EF4"/>
                </a:solidFill>
              </a:rPr>
              <a:t>MNRAS </a:t>
            </a:r>
            <a:r>
              <a:rPr lang="en-US" dirty="0"/>
              <a:t>s </a:t>
            </a:r>
            <a:r>
              <a:rPr lang="en-US" dirty="0" err="1"/>
              <a:t>sunsdata</a:t>
            </a:r>
            <a:br>
              <a:rPr lang="en-US" dirty="0"/>
            </a:br>
            <a:r>
              <a:rPr lang="en-US" sz="2400" dirty="0"/>
              <a:t>(Shepherd et al, 2014 ; Zharkova et al, 2015)</a:t>
            </a:r>
          </a:p>
        </p:txBody>
      </p:sp>
      <p:sp>
        <p:nvSpPr>
          <p:cNvPr id="7" name="Footer Placeholder 3"/>
          <p:cNvSpPr txBox="1">
            <a:spLocks/>
          </p:cNvSpPr>
          <p:nvPr/>
        </p:nvSpPr>
        <p:spPr bwMode="auto">
          <a:xfrm>
            <a:off x="4655840" y="638132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400" b="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sz="2400" b="1" kern="1200">
                <a:solidFill>
                  <a:srgbClr val="CC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sz="2400" b="1" kern="1200">
                <a:solidFill>
                  <a:srgbClr val="CC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sz="2400" b="1" kern="1200">
                <a:solidFill>
                  <a:srgbClr val="CC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sz="2400" b="1" kern="1200">
                <a:solidFill>
                  <a:srgbClr val="CC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b="1" kern="1200">
                <a:solidFill>
                  <a:srgbClr val="CC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b="1" kern="1200">
                <a:solidFill>
                  <a:srgbClr val="CC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b="1" kern="1200">
                <a:solidFill>
                  <a:srgbClr val="CC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b="1" kern="1200">
                <a:solidFill>
                  <a:srgbClr val="CC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/>
              <a:t> </a:t>
            </a:r>
            <a:endParaRPr lang="en-GB" dirty="0"/>
          </a:p>
        </p:txBody>
      </p:sp>
      <p:pic>
        <p:nvPicPr>
          <p:cNvPr id="10" name="Picture 9" descr="ssn_pc_flux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26" y="1547788"/>
            <a:ext cx="5035624" cy="24323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F0D0AF-CABA-C24A-AFED-C70CA8D430B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3748448"/>
            <a:ext cx="9232900" cy="28936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4CBF757-72D8-9440-AFF2-F9C868459A10}"/>
              </a:ext>
            </a:extLst>
          </p:cNvPr>
          <p:cNvSpPr txBox="1"/>
          <p:nvPr/>
        </p:nvSpPr>
        <p:spPr>
          <a:xfrm>
            <a:off x="1536700" y="6034791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222EF4"/>
                </a:solidFill>
              </a:rPr>
              <a:t>Cycle 21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6406D4-97D5-2046-82DD-D8E158313BE4}"/>
              </a:ext>
            </a:extLst>
          </p:cNvPr>
          <p:cNvSpPr txBox="1"/>
          <p:nvPr/>
        </p:nvSpPr>
        <p:spPr>
          <a:xfrm>
            <a:off x="1244600" y="3409894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222EF4"/>
                </a:solidFill>
              </a:rPr>
              <a:t>Cycle 21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B3BF58-DBAF-5942-AB55-4DF07CBA8A12}"/>
              </a:ext>
            </a:extLst>
          </p:cNvPr>
          <p:cNvSpPr txBox="1"/>
          <p:nvPr/>
        </p:nvSpPr>
        <p:spPr>
          <a:xfrm>
            <a:off x="2755900" y="6042774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222EF4"/>
                </a:solidFill>
              </a:rPr>
              <a:t>Cycle 22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BFD419-5394-A947-B503-2FA63A36FB17}"/>
              </a:ext>
            </a:extLst>
          </p:cNvPr>
          <p:cNvSpPr txBox="1"/>
          <p:nvPr/>
        </p:nvSpPr>
        <p:spPr>
          <a:xfrm>
            <a:off x="2797175" y="3382743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222EF4"/>
                </a:solidFill>
              </a:rPr>
              <a:t>Cycle 22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B5CFC6-34A3-D048-B7F8-C9B9EFCA6650}"/>
              </a:ext>
            </a:extLst>
          </p:cNvPr>
          <p:cNvSpPr txBox="1"/>
          <p:nvPr/>
        </p:nvSpPr>
        <p:spPr>
          <a:xfrm>
            <a:off x="4091248" y="6011475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222EF4"/>
                </a:solidFill>
              </a:rPr>
              <a:t>Cycle 23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B2193F-0904-3046-9FF2-3FAD3FA4EE11}"/>
              </a:ext>
            </a:extLst>
          </p:cNvPr>
          <p:cNvSpPr txBox="1"/>
          <p:nvPr/>
        </p:nvSpPr>
        <p:spPr>
          <a:xfrm>
            <a:off x="4349750" y="3370564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222EF4"/>
                </a:solidFill>
              </a:rPr>
              <a:t>Cycle 23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B915838-4CE0-9741-8E10-42B36EB97453}"/>
              </a:ext>
            </a:extLst>
          </p:cNvPr>
          <p:cNvSpPr txBox="1"/>
          <p:nvPr/>
        </p:nvSpPr>
        <p:spPr>
          <a:xfrm>
            <a:off x="5494040" y="6020051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222EF4"/>
                </a:solidFill>
              </a:rPr>
              <a:t>Cycle 24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58C8B8-E7F8-7044-9B44-77D43CE7A2B8}"/>
              </a:ext>
            </a:extLst>
          </p:cNvPr>
          <p:cNvSpPr txBox="1"/>
          <p:nvPr/>
        </p:nvSpPr>
        <p:spPr>
          <a:xfrm>
            <a:off x="6569894" y="6034791"/>
            <a:ext cx="10331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222EF4"/>
                </a:solidFill>
              </a:rPr>
              <a:t>Cycle 25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882742-A7FD-2146-99BB-DFC598F38B63}"/>
              </a:ext>
            </a:extLst>
          </p:cNvPr>
          <p:cNvSpPr txBox="1"/>
          <p:nvPr/>
        </p:nvSpPr>
        <p:spPr>
          <a:xfrm>
            <a:off x="7905242" y="6054003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222EF4"/>
                </a:solidFill>
              </a:rPr>
              <a:t>Cycle 26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4BF871-E050-924C-AB91-3FF17B59AA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084" y="1148544"/>
            <a:ext cx="6183210" cy="4024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01AAAD7-E607-2845-801C-9209F5FFA417}"/>
              </a:ext>
            </a:extLst>
          </p:cNvPr>
          <p:cNvSpPr/>
          <p:nvPr/>
        </p:nvSpPr>
        <p:spPr>
          <a:xfrm>
            <a:off x="8673338" y="4934245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222EF4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Confirmed by</a:t>
            </a:r>
          </a:p>
          <a:p>
            <a:r>
              <a:rPr lang="en-US" dirty="0" err="1">
                <a:solidFill>
                  <a:srgbClr val="222EF4"/>
                </a:solidFill>
              </a:rPr>
              <a:t>Katiashvili</a:t>
            </a:r>
            <a:r>
              <a:rPr lang="en-US" dirty="0">
                <a:solidFill>
                  <a:srgbClr val="222EF4"/>
                </a:solidFill>
              </a:rPr>
              <a:t>, 2020, </a:t>
            </a:r>
            <a:r>
              <a:rPr lang="en-US" dirty="0" err="1">
                <a:solidFill>
                  <a:srgbClr val="222EF4"/>
                </a:solidFill>
              </a:rPr>
              <a:t>ApJ</a:t>
            </a:r>
            <a:r>
              <a:rPr lang="en-US" dirty="0">
                <a:solidFill>
                  <a:srgbClr val="222EF4"/>
                </a:solidFill>
              </a:rPr>
              <a:t>;</a:t>
            </a:r>
            <a:br>
              <a:rPr lang="en-US" dirty="0">
                <a:solidFill>
                  <a:srgbClr val="222EF4"/>
                </a:solidFill>
              </a:rPr>
            </a:br>
            <a:r>
              <a:rPr lang="en-US" dirty="0" err="1">
                <a:solidFill>
                  <a:srgbClr val="222EF4"/>
                </a:solidFill>
              </a:rPr>
              <a:t>Obridko</a:t>
            </a:r>
            <a:r>
              <a:rPr lang="en-US" dirty="0">
                <a:solidFill>
                  <a:srgbClr val="222EF4"/>
                </a:solidFill>
              </a:rPr>
              <a:t> et al, 2021, MNRAS</a:t>
            </a:r>
          </a:p>
          <a:p>
            <a:r>
              <a:rPr lang="en-US" dirty="0">
                <a:solidFill>
                  <a:srgbClr val="222EF4"/>
                </a:solidFill>
              </a:rPr>
              <a:t>Velasco-Herrera et al, 2021</a:t>
            </a:r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B51EBD4-168A-1C6B-B430-45CDE5A5A85D}"/>
              </a:ext>
            </a:extLst>
          </p:cNvPr>
          <p:cNvCxnSpPr>
            <a:cxnSpLocks/>
          </p:cNvCxnSpPr>
          <p:nvPr/>
        </p:nvCxnSpPr>
        <p:spPr>
          <a:xfrm flipH="1">
            <a:off x="2463800" y="1684656"/>
            <a:ext cx="292100" cy="815948"/>
          </a:xfrm>
          <a:prstGeom prst="line">
            <a:avLst/>
          </a:prstGeom>
          <a:ln w="31750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00C1CAF-ED52-EED1-9C1C-6D574F3F5D4E}"/>
              </a:ext>
            </a:extLst>
          </p:cNvPr>
          <p:cNvCxnSpPr>
            <a:cxnSpLocks/>
          </p:cNvCxnSpPr>
          <p:nvPr/>
        </p:nvCxnSpPr>
        <p:spPr>
          <a:xfrm>
            <a:off x="8304245" y="1799814"/>
            <a:ext cx="867145" cy="1025953"/>
          </a:xfrm>
          <a:prstGeom prst="line">
            <a:avLst/>
          </a:prstGeom>
          <a:ln w="31750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E2031A3-D17A-E6F7-5AEB-8D653DB850F4}"/>
              </a:ext>
            </a:extLst>
          </p:cNvPr>
          <p:cNvCxnSpPr>
            <a:cxnSpLocks/>
          </p:cNvCxnSpPr>
          <p:nvPr/>
        </p:nvCxnSpPr>
        <p:spPr>
          <a:xfrm>
            <a:off x="2856892" y="1684656"/>
            <a:ext cx="1118208" cy="3423597"/>
          </a:xfrm>
          <a:prstGeom prst="line">
            <a:avLst/>
          </a:prstGeom>
          <a:ln w="31750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9B7AB26C-082E-09E9-36AF-6C09FAFD99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700" y="0"/>
            <a:ext cx="1604879" cy="1263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93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DCD81-9034-47EF-3C6F-F743CDB0A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colorfulness, screenshot, graphics, graphic design&#10;&#10;Description automatically generated">
            <a:extLst>
              <a:ext uri="{FF2B5EF4-FFF2-40B4-BE49-F238E27FC236}">
                <a16:creationId xmlns:a16="http://schemas.microsoft.com/office/drawing/2014/main" id="{E0E26909-975E-B27E-E8F5-19F1829103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3653"/>
            <a:ext cx="5615189" cy="5137278"/>
          </a:xfrm>
        </p:spPr>
      </p:pic>
      <p:pic>
        <p:nvPicPr>
          <p:cNvPr id="7" name="Picture 6" descr="A picture containing text, screenshot, colorfulness, graphic design&#10;&#10;Description automatically generated">
            <a:extLst>
              <a:ext uri="{FF2B5EF4-FFF2-40B4-BE49-F238E27FC236}">
                <a16:creationId xmlns:a16="http://schemas.microsoft.com/office/drawing/2014/main" id="{181E62E2-EE13-D197-D994-89A4B45D22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158" y="1240222"/>
            <a:ext cx="6679842" cy="45241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07F2070-7DF3-019E-C2BE-24B7E0CCE127}"/>
              </a:ext>
            </a:extLst>
          </p:cNvPr>
          <p:cNvSpPr txBox="1"/>
          <p:nvPr/>
        </p:nvSpPr>
        <p:spPr>
          <a:xfrm>
            <a:off x="1449976" y="76250"/>
            <a:ext cx="795528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C00000"/>
                </a:solidFill>
                <a:latin typeface="Arial" charset="0"/>
                <a:ea typeface="ＭＳ Ｐゴシック" charset="0"/>
                <a:cs typeface="ＭＳ Ｐゴシック" charset="0"/>
              </a:rPr>
              <a:t>	Wavelet spectral analysis of MSC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088EDF-329D-D31E-C8E7-C50B13D30E29}"/>
              </a:ext>
            </a:extLst>
          </p:cNvPr>
          <p:cNvSpPr txBox="1"/>
          <p:nvPr/>
        </p:nvSpPr>
        <p:spPr>
          <a:xfrm>
            <a:off x="1262130" y="695552"/>
            <a:ext cx="98652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Modulus summary curve of two largest eigen vectors (dipole MF)</a:t>
            </a:r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553D35-BEEA-E9B6-B89A-E23C4F10A021}"/>
              </a:ext>
            </a:extLst>
          </p:cNvPr>
          <p:cNvSpPr txBox="1"/>
          <p:nvPr/>
        </p:nvSpPr>
        <p:spPr>
          <a:xfrm>
            <a:off x="130628" y="6062639"/>
            <a:ext cx="51990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C00000"/>
                </a:solidFill>
                <a:latin typeface="Arial" charset="0"/>
                <a:ea typeface="ＭＳ Ｐゴシック" charset="0"/>
                <a:cs typeface="ＭＳ Ｐゴシック" charset="0"/>
              </a:rPr>
              <a:t>Main periods – 21.5 and 344  years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290447-C7CA-C17D-E75B-A2D21A823809}"/>
              </a:ext>
            </a:extLst>
          </p:cNvPr>
          <p:cNvSpPr txBox="1"/>
          <p:nvPr/>
        </p:nvSpPr>
        <p:spPr>
          <a:xfrm>
            <a:off x="8518368" y="5630766"/>
            <a:ext cx="323431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latin typeface="Arial" charset="0"/>
                <a:ea typeface="ＭＳ Ｐゴシック" charset="0"/>
              </a:rPr>
              <a:t>Global wavelet spectrum – black solid line</a:t>
            </a:r>
          </a:p>
          <a:p>
            <a:r>
              <a:rPr lang="en-GB" b="1" dirty="0">
                <a:solidFill>
                  <a:srgbClr val="7030A0"/>
                </a:solidFill>
                <a:latin typeface="Arial" charset="0"/>
                <a:ea typeface="ＭＳ Ｐゴシック" charset="0"/>
              </a:rPr>
              <a:t>Fourier spectrum – indigo</a:t>
            </a:r>
          </a:p>
          <a:p>
            <a:r>
              <a:rPr lang="en-GB" b="1" dirty="0">
                <a:latin typeface="Arial" charset="0"/>
                <a:ea typeface="ＭＳ Ｐゴシック" charset="0"/>
              </a:rPr>
              <a:t>95% CI – black dashed 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4962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ig3a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1854200"/>
            <a:ext cx="11017224" cy="38790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71728" y="601524"/>
            <a:ext cx="106968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In 2020 the Sun entered </a:t>
            </a:r>
          </a:p>
          <a:p>
            <a:pPr algn="ctr"/>
            <a:r>
              <a:rPr lang="en-US" sz="2800" dirty="0">
                <a:solidFill>
                  <a:srgbClr val="C00000"/>
                </a:solidFill>
              </a:rPr>
              <a:t>the grand solar minimum to last until 2053 </a:t>
            </a:r>
            <a:r>
              <a:rPr lang="en-US" sz="2800" dirty="0">
                <a:solidFill>
                  <a:srgbClr val="C00000"/>
                </a:solidFill>
                <a:sym typeface="Wingdings" pitchFamily="2" charset="2"/>
              </a:rPr>
              <a:t> </a:t>
            </a:r>
          </a:p>
          <a:p>
            <a:pPr algn="ctr"/>
            <a:r>
              <a:rPr lang="en-US" sz="2800" dirty="0">
                <a:solidFill>
                  <a:srgbClr val="222EF4"/>
                </a:solidFill>
                <a:sym typeface="Wingdings" pitchFamily="2" charset="2"/>
              </a:rPr>
              <a:t>not increase but decrease of temperature up to 1C</a:t>
            </a:r>
            <a:endParaRPr lang="en-US" sz="2800" dirty="0">
              <a:solidFill>
                <a:srgbClr val="222EF4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23592" y="1772816"/>
            <a:ext cx="77048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Observational result, dynamo model was not yet considered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AA8619-22DE-7F45-A522-929576125D6B}"/>
              </a:ext>
            </a:extLst>
          </p:cNvPr>
          <p:cNvSpPr/>
          <p:nvPr/>
        </p:nvSpPr>
        <p:spPr>
          <a:xfrm>
            <a:off x="3046191" y="6232771"/>
            <a:ext cx="78493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https://solargsm.com/solar-activity</a:t>
            </a:r>
            <a:r>
              <a:rPr lang="en-US" dirty="0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sz="2000" dirty="0">
                <a:solidFill>
                  <a:schemeClr val="accent1"/>
                </a:solidFill>
              </a:rPr>
              <a:t>- my webpage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endParaRPr lang="en-US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FC24FB-B22E-8831-F73C-873EBE6610C8}"/>
              </a:ext>
            </a:extLst>
          </p:cNvPr>
          <p:cNvSpPr txBox="1"/>
          <p:nvPr/>
        </p:nvSpPr>
        <p:spPr>
          <a:xfrm>
            <a:off x="3045455" y="5814640"/>
            <a:ext cx="61003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hlinkClick r:id="rId4"/>
              </a:rPr>
              <a:t>https://www.nature.com/articles/s</a:t>
            </a:r>
            <a:r>
              <a:rPr lang="en-GB" sz="2400" dirty="0">
                <a:hlinkClick r:id="rId5"/>
              </a:rPr>
              <a:t>rep15689</a:t>
            </a:r>
            <a:r>
              <a:rPr lang="en-US" sz="2400" dirty="0">
                <a:solidFill>
                  <a:srgbClr val="660066"/>
                </a:solidFill>
              </a:rPr>
              <a:t>)</a:t>
            </a:r>
            <a:endParaRPr lang="en-US" sz="2400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2BE96F2-1D75-62B5-BD92-E2FBDD185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6740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53240C1-1A4F-3E46-87EB-9B18F0DF00B0}"/>
              </a:ext>
            </a:extLst>
          </p:cNvPr>
          <p:cNvSpPr/>
          <p:nvPr/>
        </p:nvSpPr>
        <p:spPr>
          <a:xfrm>
            <a:off x="248756" y="19039"/>
            <a:ext cx="111518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Solar irradiance and terrestrial temperature during MM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28FE42-9082-C443-A2B8-DBC67D0C8F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999" y="685622"/>
            <a:ext cx="5219700" cy="3035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98A6B3-44A7-5343-9D87-7D133DDEBC08}"/>
              </a:ext>
            </a:extLst>
          </p:cNvPr>
          <p:cNvSpPr txBox="1"/>
          <p:nvPr/>
        </p:nvSpPr>
        <p:spPr>
          <a:xfrm>
            <a:off x="2686675" y="3511412"/>
            <a:ext cx="287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Lean et al, 1995, JGR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5FF931F-01D5-8141-9685-DD1B36B34BF3}"/>
              </a:ext>
            </a:extLst>
          </p:cNvPr>
          <p:cNvGraphicFramePr>
            <a:graphicFrameLocks noGrp="1"/>
          </p:cNvGraphicFramePr>
          <p:nvPr/>
        </p:nvGraphicFramePr>
        <p:xfrm>
          <a:off x="809469" y="3880744"/>
          <a:ext cx="10403176" cy="249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78111">
                  <a:extLst>
                    <a:ext uri="{9D8B030D-6E8A-4147-A177-3AD203B41FA5}">
                      <a16:colId xmlns:a16="http://schemas.microsoft.com/office/drawing/2014/main" val="4149203637"/>
                    </a:ext>
                  </a:extLst>
                </a:gridCol>
                <a:gridCol w="1993692">
                  <a:extLst>
                    <a:ext uri="{9D8B030D-6E8A-4147-A177-3AD203B41FA5}">
                      <a16:colId xmlns:a16="http://schemas.microsoft.com/office/drawing/2014/main" val="755219950"/>
                    </a:ext>
                  </a:extLst>
                </a:gridCol>
                <a:gridCol w="2930579">
                  <a:extLst>
                    <a:ext uri="{9D8B030D-6E8A-4147-A177-3AD203B41FA5}">
                      <a16:colId xmlns:a16="http://schemas.microsoft.com/office/drawing/2014/main" val="2440435767"/>
                    </a:ext>
                  </a:extLst>
                </a:gridCol>
                <a:gridCol w="2600794">
                  <a:extLst>
                    <a:ext uri="{9D8B030D-6E8A-4147-A177-3AD203B41FA5}">
                      <a16:colId xmlns:a16="http://schemas.microsoft.com/office/drawing/2014/main" val="125772995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/>
                        <a:t>  Authors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S,  Maunder minimum, W/m</a:t>
                      </a:r>
                      <a:r>
                        <a:rPr lang="en-US" baseline="30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S 1990-2000, W/m</a:t>
                      </a:r>
                      <a:r>
                        <a:rPr lang="en-US" baseline="30000" dirty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△S  from MM,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0236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Lean et. Al., 1995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1363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1366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0.22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25398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Steinhilber</a:t>
                      </a:r>
                      <a:r>
                        <a:rPr lang="en-US" dirty="0"/>
                        <a:t> et al, 2012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1364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1366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0.22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73288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Shirley et al., 1990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---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1370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0.51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74972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Wolff and Hickey, 1987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---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1371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0.51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91356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Lee et al., 1995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---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1372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0.51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1038046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963B47E2-A17C-4C4F-A886-80B675619B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737504"/>
            <a:ext cx="5810319" cy="28666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A23D2A8-3A92-B944-8F01-0941467432D0}"/>
              </a:ext>
            </a:extLst>
          </p:cNvPr>
          <p:cNvSpPr txBox="1"/>
          <p:nvPr/>
        </p:nvSpPr>
        <p:spPr>
          <a:xfrm>
            <a:off x="1672236" y="6477882"/>
            <a:ext cx="9084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After the  TSI data were re-normalized the old data are hardly usable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E8CE89-86C3-5047-806D-EB211C728232}"/>
              </a:ext>
            </a:extLst>
          </p:cNvPr>
          <p:cNvSpPr txBox="1"/>
          <p:nvPr/>
        </p:nvSpPr>
        <p:spPr>
          <a:xfrm>
            <a:off x="7530996" y="3429604"/>
            <a:ext cx="4401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Lamb, 1972; Easterbrook, 2016</a:t>
            </a:r>
          </a:p>
        </p:txBody>
      </p:sp>
    </p:spTree>
    <p:extLst>
      <p:ext uri="{BB962C8B-B14F-4D97-AF65-F5344CB8AC3E}">
        <p14:creationId xmlns:p14="http://schemas.microsoft.com/office/powerpoint/2010/main" val="30240558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69523-C6D4-9D49-80CC-BC5FDF05F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824" y="533400"/>
            <a:ext cx="10460736" cy="114300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222EF4"/>
                </a:solidFill>
              </a:rPr>
              <a:t>Temperature restoration during/after MM </a:t>
            </a:r>
            <a:br>
              <a:rPr lang="en-US" dirty="0">
                <a:solidFill>
                  <a:srgbClr val="222EF4"/>
                </a:solidFill>
              </a:rPr>
            </a:br>
            <a:r>
              <a:rPr lang="en-US" sz="2800" dirty="0">
                <a:solidFill>
                  <a:srgbClr val="C00000"/>
                </a:solidFill>
              </a:rPr>
              <a:t>(Shindell et al., 2001, </a:t>
            </a:r>
            <a:r>
              <a:rPr lang="en-US" sz="2800" dirty="0">
                <a:solidFill>
                  <a:srgbClr val="222EF4"/>
                </a:solidFill>
              </a:rPr>
              <a:t>Science)</a:t>
            </a:r>
            <a:r>
              <a:rPr lang="en-GB" dirty="0"/>
              <a:t> 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E5A811-2D61-F241-9BDA-54A5B7F2C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en-GB" dirty="0"/>
          </a:p>
        </p:txBody>
      </p:sp>
      <p:pic>
        <p:nvPicPr>
          <p:cNvPr id="1026" name="Picture 2" descr="Chilly Temperatures During the Maunder Minimum">
            <a:extLst>
              <a:ext uri="{FF2B5EF4-FFF2-40B4-BE49-F238E27FC236}">
                <a16:creationId xmlns:a16="http://schemas.microsoft.com/office/drawing/2014/main" id="{CB336EA6-B49A-A948-853B-CC3D9C340CD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97" y="1844824"/>
            <a:ext cx="7114031" cy="447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627DDF2-EE57-C240-AFD7-760F117607ED}"/>
              </a:ext>
            </a:extLst>
          </p:cNvPr>
          <p:cNvSpPr txBox="1">
            <a:spLocks/>
          </p:cNvSpPr>
          <p:nvPr/>
        </p:nvSpPr>
        <p:spPr>
          <a:xfrm>
            <a:off x="7631392" y="1676399"/>
            <a:ext cx="4560608" cy="5032623"/>
          </a:xfrm>
          <a:prstGeom prst="rect">
            <a:avLst/>
          </a:prstGeom>
        </p:spPr>
        <p:txBody>
          <a:bodyPr lIns="0" tIns="0" rIns="0" bIns="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 surface temperature of the Earth was reduced all over the Globe</a:t>
            </a:r>
          </a:p>
          <a:p>
            <a:r>
              <a:rPr lang="en-US" dirty="0"/>
              <a:t>Europe and North America went into a deep freeze</a:t>
            </a:r>
          </a:p>
          <a:p>
            <a:r>
              <a:rPr lang="en-US" dirty="0"/>
              <a:t>Alpine glaciers extended over valley farmland </a:t>
            </a:r>
          </a:p>
          <a:p>
            <a:r>
              <a:rPr lang="en-US" dirty="0"/>
              <a:t>Sea ice crept south from the Arctic </a:t>
            </a:r>
          </a:p>
          <a:p>
            <a:r>
              <a:rPr lang="en-US" dirty="0"/>
              <a:t>Danube and Thames rivers &amp; canals in the Netherlands froze regularly</a:t>
            </a:r>
          </a:p>
        </p:txBody>
      </p:sp>
    </p:spTree>
    <p:extLst>
      <p:ext uri="{BB962C8B-B14F-4D97-AF65-F5344CB8AC3E}">
        <p14:creationId xmlns:p14="http://schemas.microsoft.com/office/powerpoint/2010/main" val="254042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44066</TotalTime>
  <Words>1298</Words>
  <Application>Microsoft Macintosh PowerPoint</Application>
  <PresentationFormat>Widescreen</PresentationFormat>
  <Paragraphs>141</Paragraphs>
  <Slides>16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Arial Black</vt:lpstr>
      <vt:lpstr>Calibri</vt:lpstr>
      <vt:lpstr>Helvetica</vt:lpstr>
      <vt:lpstr>StarSymbol</vt:lpstr>
      <vt:lpstr>TimesNewRomanPSMT</vt:lpstr>
      <vt:lpstr>Wingdings</vt:lpstr>
      <vt:lpstr>Office Theme</vt:lpstr>
      <vt:lpstr>Joint effects of solar activity and solar orbital motion on terrestrial atmosphere </vt:lpstr>
      <vt:lpstr>Solar magnetic field reversal</vt:lpstr>
      <vt:lpstr>PowerPoint Presentation</vt:lpstr>
      <vt:lpstr>Fitting the PCs to measured in cycle 24 and prediction to 25-26</vt:lpstr>
      <vt:lpstr> 2-2. Modulus summary curve vs sunspot numbers SSN   Zharkova et al, 2015, SciRep; 2020, Temp., Zharkova et al, 2022, MNRAS s sunsdata (Shepherd et al, 2014 ; Zharkova et al, 2015)</vt:lpstr>
      <vt:lpstr>PowerPoint Presentation</vt:lpstr>
      <vt:lpstr>PowerPoint Presentation</vt:lpstr>
      <vt:lpstr>PowerPoint Presentation</vt:lpstr>
      <vt:lpstr>Temperature restoration during/after MM  (Shindell et al., 2001, Science) </vt:lpstr>
      <vt:lpstr>PowerPoint Presentation</vt:lpstr>
      <vt:lpstr>   Solar magnetic field (top) and  Mbaseline oscillations (bottom)      (ZharkovlZharkova et., 2019, 2021al, 2018, 2019, 220  ture SR)</vt:lpstr>
      <vt:lpstr>    Modern Hallstatt’s cycle (Zharkova et al, 2019, 2020)         MF baseline coincides with solar irradiance (Vierra et al, 2011) and T</vt:lpstr>
      <vt:lpstr>PowerPoint Presentation</vt:lpstr>
      <vt:lpstr>Variations of the total annual TSI  in M1 (600-1600) and M2 (1600-2600) taken from  the TSI averaged for each month (left) and daily TSI (right)</vt:lpstr>
      <vt:lpstr>PowerPoint Presentation</vt:lpstr>
      <vt:lpstr>  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夏倩</dc:creator>
  <cp:lastModifiedBy>Valentina Zharkova</cp:lastModifiedBy>
  <cp:revision>415</cp:revision>
  <dcterms:created xsi:type="dcterms:W3CDTF">2020-04-29T16:04:59Z</dcterms:created>
  <dcterms:modified xsi:type="dcterms:W3CDTF">2023-08-08T08:08:55Z</dcterms:modified>
</cp:coreProperties>
</file>