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Lst>
  <p:notesMasterIdLst>
    <p:notesMasterId r:id="rId84"/>
  </p:notesMasterIdLst>
  <p:sldIdLst>
    <p:sldId id="1102" r:id="rId2"/>
    <p:sldId id="957" r:id="rId3"/>
    <p:sldId id="1041" r:id="rId4"/>
    <p:sldId id="877" r:id="rId5"/>
    <p:sldId id="1085" r:id="rId6"/>
    <p:sldId id="1052" r:id="rId7"/>
    <p:sldId id="879" r:id="rId8"/>
    <p:sldId id="995" r:id="rId9"/>
    <p:sldId id="822" r:id="rId10"/>
    <p:sldId id="1003" r:id="rId11"/>
    <p:sldId id="289" r:id="rId12"/>
    <p:sldId id="1006" r:id="rId13"/>
    <p:sldId id="336" r:id="rId14"/>
    <p:sldId id="1020" r:id="rId15"/>
    <p:sldId id="1007" r:id="rId16"/>
    <p:sldId id="4501" r:id="rId17"/>
    <p:sldId id="4516" r:id="rId18"/>
    <p:sldId id="1008" r:id="rId19"/>
    <p:sldId id="1112" r:id="rId20"/>
    <p:sldId id="977" r:id="rId21"/>
    <p:sldId id="889" r:id="rId22"/>
    <p:sldId id="1054" r:id="rId23"/>
    <p:sldId id="4495" r:id="rId24"/>
    <p:sldId id="4507" r:id="rId25"/>
    <p:sldId id="4508" r:id="rId26"/>
    <p:sldId id="4509" r:id="rId27"/>
    <p:sldId id="1070" r:id="rId28"/>
    <p:sldId id="1011" r:id="rId29"/>
    <p:sldId id="1073" r:id="rId30"/>
    <p:sldId id="4512" r:id="rId31"/>
    <p:sldId id="403" r:id="rId32"/>
    <p:sldId id="404" r:id="rId33"/>
    <p:sldId id="855" r:id="rId34"/>
    <p:sldId id="978" r:id="rId35"/>
    <p:sldId id="1104" r:id="rId36"/>
    <p:sldId id="1107" r:id="rId37"/>
    <p:sldId id="1110" r:id="rId38"/>
    <p:sldId id="1113" r:id="rId39"/>
    <p:sldId id="4483" r:id="rId40"/>
    <p:sldId id="1045" r:id="rId41"/>
    <p:sldId id="4482" r:id="rId42"/>
    <p:sldId id="4514" r:id="rId43"/>
    <p:sldId id="4515" r:id="rId44"/>
    <p:sldId id="1109" r:id="rId45"/>
    <p:sldId id="4496" r:id="rId46"/>
    <p:sldId id="4497" r:id="rId47"/>
    <p:sldId id="4498" r:id="rId48"/>
    <p:sldId id="1087" r:id="rId49"/>
    <p:sldId id="4491" r:id="rId50"/>
    <p:sldId id="4492" r:id="rId51"/>
    <p:sldId id="1026" r:id="rId52"/>
    <p:sldId id="932" r:id="rId53"/>
    <p:sldId id="1072" r:id="rId54"/>
    <p:sldId id="921" r:id="rId55"/>
    <p:sldId id="4511" r:id="rId56"/>
    <p:sldId id="4493" r:id="rId57"/>
    <p:sldId id="1103" r:id="rId58"/>
    <p:sldId id="260" r:id="rId59"/>
    <p:sldId id="261" r:id="rId60"/>
    <p:sldId id="262" r:id="rId61"/>
    <p:sldId id="263" r:id="rId62"/>
    <p:sldId id="265" r:id="rId63"/>
    <p:sldId id="4488" r:id="rId64"/>
    <p:sldId id="4489" r:id="rId65"/>
    <p:sldId id="270" r:id="rId66"/>
    <p:sldId id="271" r:id="rId67"/>
    <p:sldId id="272" r:id="rId68"/>
    <p:sldId id="273" r:id="rId69"/>
    <p:sldId id="1108" r:id="rId70"/>
    <p:sldId id="4490" r:id="rId71"/>
    <p:sldId id="938" r:id="rId72"/>
    <p:sldId id="256" r:id="rId73"/>
    <p:sldId id="4504" r:id="rId74"/>
    <p:sldId id="4485" r:id="rId75"/>
    <p:sldId id="4484" r:id="rId76"/>
    <p:sldId id="581" r:id="rId77"/>
    <p:sldId id="4499" r:id="rId78"/>
    <p:sldId id="1105" r:id="rId79"/>
    <p:sldId id="4506" r:id="rId80"/>
    <p:sldId id="4505" r:id="rId81"/>
    <p:sldId id="1069" r:id="rId82"/>
    <p:sldId id="1018" r:id="rId83"/>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463" autoAdjust="0"/>
    <p:restoredTop sz="87729"/>
  </p:normalViewPr>
  <p:slideViewPr>
    <p:cSldViewPr snapToGrid="0">
      <p:cViewPr varScale="1">
        <p:scale>
          <a:sx n="99" d="100"/>
          <a:sy n="99" d="100"/>
        </p:scale>
        <p:origin x="2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30040D16-BACE-C645-8E6C-30CCF90E7EFF}" type="datetimeFigureOut">
              <a:rPr lang="en-US" smtClean="0"/>
              <a:t>2/26/24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44C35B7-136D-EA40-BE23-74822FFB4399}" type="slidenum">
              <a:rPr lang="en-US" smtClean="0"/>
              <a:t>‹#›</a:t>
            </a:fld>
            <a:endParaRPr lang="en-US"/>
          </a:p>
        </p:txBody>
      </p:sp>
    </p:spTree>
    <p:extLst>
      <p:ext uri="{BB962C8B-B14F-4D97-AF65-F5344CB8AC3E}">
        <p14:creationId xmlns:p14="http://schemas.microsoft.com/office/powerpoint/2010/main" val="2201044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79F3682F-5688-F946-B439-C2FB6CC1FA32}" type="slidenum">
              <a:rPr lang="en-US" sz="1200" b="0">
                <a:solidFill>
                  <a:schemeClr val="tx1"/>
                </a:solidFill>
              </a:rPr>
              <a:pPr eaLnBrk="1" hangingPunct="1"/>
              <a:t>8</a:t>
            </a:fld>
            <a:endParaRPr lang="en-US" sz="1200" b="0">
              <a:solidFill>
                <a:schemeClr val="tx1"/>
              </a:solidFill>
            </a:endParaRPr>
          </a:p>
        </p:txBody>
      </p:sp>
    </p:spTree>
    <p:extLst>
      <p:ext uri="{BB962C8B-B14F-4D97-AF65-F5344CB8AC3E}">
        <p14:creationId xmlns:p14="http://schemas.microsoft.com/office/powerpoint/2010/main" val="1494250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00652C32-2CAC-6864-1679-11673E91D3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102EC52E-7391-9941-A409-CDF06E93E55E}" type="slidenum">
              <a:rPr lang="zh-TW" altLang="en-US">
                <a:ea typeface="PMingLiU" panose="02020500000000000000" pitchFamily="18" charset="-120"/>
              </a:rPr>
              <a:pPr>
                <a:spcBef>
                  <a:spcPct val="0"/>
                </a:spcBef>
              </a:pPr>
              <a:t>11</a:t>
            </a:fld>
            <a:endParaRPr lang="en-US" altLang="zh-TW">
              <a:ea typeface="PMingLiU" panose="02020500000000000000" pitchFamily="18" charset="-120"/>
            </a:endParaRPr>
          </a:p>
        </p:txBody>
      </p:sp>
      <p:sp>
        <p:nvSpPr>
          <p:cNvPr id="8195" name="Rectangle 2">
            <a:extLst>
              <a:ext uri="{FF2B5EF4-FFF2-40B4-BE49-F238E27FC236}">
                <a16:creationId xmlns:a16="http://schemas.microsoft.com/office/drawing/2014/main" id="{AF2AF831-23E7-91DD-9524-EBAF5AABA033}"/>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96D81286-9C5C-1DE0-A4E1-E26387F640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en-US" dirty="0">
              <a:latin typeface="Arial" panose="020B0604020202020204" pitchFamily="34" charset="0"/>
              <a:ea typeface="PMingLiU" panose="02020500000000000000" pitchFamily="18"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6BD03209-6B69-5843-8999-5AC36E9E01AF}" type="slidenum">
              <a:rPr lang="en-US" sz="1200" b="0">
                <a:solidFill>
                  <a:schemeClr val="tx1"/>
                </a:solidFill>
              </a:rPr>
              <a:pPr eaLnBrk="1" hangingPunct="1"/>
              <a:t>27</a:t>
            </a:fld>
            <a:endParaRPr lang="en-US" sz="1200" b="0">
              <a:solidFill>
                <a:schemeClr val="tx1"/>
              </a:solidFill>
            </a:endParaRPr>
          </a:p>
        </p:txBody>
      </p:sp>
    </p:spTree>
    <p:extLst>
      <p:ext uri="{BB962C8B-B14F-4D97-AF65-F5344CB8AC3E}">
        <p14:creationId xmlns:p14="http://schemas.microsoft.com/office/powerpoint/2010/main" val="1441575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8968FAB-D6C1-D047-A8A7-FE20443AE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36600" indent="-282575">
              <a:spcBef>
                <a:spcPct val="30000"/>
              </a:spcBef>
              <a:defRPr sz="1200">
                <a:solidFill>
                  <a:schemeClr val="tx1"/>
                </a:solidFill>
                <a:latin typeface="Times New Roman" panose="02020603050405020304" pitchFamily="18" charset="0"/>
                <a:ea typeface="MS PGothic" panose="020B0600070205080204" pitchFamily="34" charset="-128"/>
              </a:defRPr>
            </a:lvl2pPr>
            <a:lvl3pPr marL="1135063" indent="-227013">
              <a:spcBef>
                <a:spcPct val="30000"/>
              </a:spcBef>
              <a:defRPr sz="1200">
                <a:solidFill>
                  <a:schemeClr val="tx1"/>
                </a:solidFill>
                <a:latin typeface="Times New Roman" panose="02020603050405020304" pitchFamily="18" charset="0"/>
                <a:ea typeface="MS PGothic" panose="020B0600070205080204" pitchFamily="34" charset="-128"/>
              </a:defRPr>
            </a:lvl3pPr>
            <a:lvl4pPr marL="1589088" indent="-227013">
              <a:spcBef>
                <a:spcPct val="30000"/>
              </a:spcBef>
              <a:defRPr sz="1200">
                <a:solidFill>
                  <a:schemeClr val="tx1"/>
                </a:solidFill>
                <a:latin typeface="Times New Roman" panose="02020603050405020304" pitchFamily="18" charset="0"/>
                <a:ea typeface="MS PGothic" panose="020B0600070205080204" pitchFamily="34" charset="-128"/>
              </a:defRPr>
            </a:lvl4pPr>
            <a:lvl5pPr marL="2043113" indent="-227013">
              <a:spcBef>
                <a:spcPct val="30000"/>
              </a:spcBef>
              <a:defRPr sz="1200">
                <a:solidFill>
                  <a:schemeClr val="tx1"/>
                </a:solidFill>
                <a:latin typeface="Times New Roman" panose="02020603050405020304" pitchFamily="18" charset="0"/>
                <a:ea typeface="MS PGothic" panose="020B0600070205080204" pitchFamily="34" charset="-128"/>
              </a:defRPr>
            </a:lvl5pPr>
            <a:lvl6pPr marL="25003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575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147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719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20000"/>
              </a:spcBef>
            </a:pPr>
            <a:fld id="{7A7D51E0-0D5F-0B4C-A96A-BC57C49B4AFB}" type="slidenum">
              <a:rPr lang="en-US" altLang="en-US">
                <a:cs typeface="Arial" panose="020B0604020202020204" pitchFamily="34" charset="0"/>
              </a:rPr>
              <a:pPr>
                <a:spcBef>
                  <a:spcPct val="20000"/>
                </a:spcBef>
              </a:pPr>
              <a:t>31</a:t>
            </a:fld>
            <a:endParaRPr lang="en-US" altLang="en-US">
              <a:cs typeface="Arial" panose="020B0604020202020204" pitchFamily="34" charset="0"/>
            </a:endParaRPr>
          </a:p>
        </p:txBody>
      </p:sp>
      <p:sp>
        <p:nvSpPr>
          <p:cNvPr id="48131" name="Rectangle 2">
            <a:extLst>
              <a:ext uri="{FF2B5EF4-FFF2-40B4-BE49-F238E27FC236}">
                <a16:creationId xmlns:a16="http://schemas.microsoft.com/office/drawing/2014/main" id="{CD3A9B2F-73BD-6140-BB1D-494DC49B824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55D2031A-591A-7E48-994F-DC9E05352A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61138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B4E27BF-0135-574E-B861-FA5E00B9B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36600" indent="-282575">
              <a:spcBef>
                <a:spcPct val="30000"/>
              </a:spcBef>
              <a:defRPr sz="1200">
                <a:solidFill>
                  <a:schemeClr val="tx1"/>
                </a:solidFill>
                <a:latin typeface="Times New Roman" panose="02020603050405020304" pitchFamily="18" charset="0"/>
                <a:ea typeface="MS PGothic" panose="020B0600070205080204" pitchFamily="34" charset="-128"/>
              </a:defRPr>
            </a:lvl2pPr>
            <a:lvl3pPr marL="1135063" indent="-227013">
              <a:spcBef>
                <a:spcPct val="30000"/>
              </a:spcBef>
              <a:defRPr sz="1200">
                <a:solidFill>
                  <a:schemeClr val="tx1"/>
                </a:solidFill>
                <a:latin typeface="Times New Roman" panose="02020603050405020304" pitchFamily="18" charset="0"/>
                <a:ea typeface="MS PGothic" panose="020B0600070205080204" pitchFamily="34" charset="-128"/>
              </a:defRPr>
            </a:lvl3pPr>
            <a:lvl4pPr marL="1589088" indent="-227013">
              <a:spcBef>
                <a:spcPct val="30000"/>
              </a:spcBef>
              <a:defRPr sz="1200">
                <a:solidFill>
                  <a:schemeClr val="tx1"/>
                </a:solidFill>
                <a:latin typeface="Times New Roman" panose="02020603050405020304" pitchFamily="18" charset="0"/>
                <a:ea typeface="MS PGothic" panose="020B0600070205080204" pitchFamily="34" charset="-128"/>
              </a:defRPr>
            </a:lvl4pPr>
            <a:lvl5pPr marL="2043113" indent="-227013">
              <a:spcBef>
                <a:spcPct val="30000"/>
              </a:spcBef>
              <a:defRPr sz="1200">
                <a:solidFill>
                  <a:schemeClr val="tx1"/>
                </a:solidFill>
                <a:latin typeface="Times New Roman" panose="02020603050405020304" pitchFamily="18" charset="0"/>
                <a:ea typeface="MS PGothic" panose="020B0600070205080204" pitchFamily="34" charset="-128"/>
              </a:defRPr>
            </a:lvl5pPr>
            <a:lvl6pPr marL="25003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575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147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719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20000"/>
              </a:spcBef>
            </a:pPr>
            <a:fld id="{1EF1C030-6E46-3D42-862E-EB45C48B3889}" type="slidenum">
              <a:rPr lang="en-US" altLang="en-US">
                <a:cs typeface="Arial" panose="020B0604020202020204" pitchFamily="34" charset="0"/>
              </a:rPr>
              <a:pPr>
                <a:spcBef>
                  <a:spcPct val="20000"/>
                </a:spcBef>
              </a:pPr>
              <a:t>32</a:t>
            </a:fld>
            <a:endParaRPr lang="en-US" altLang="en-US">
              <a:cs typeface="Arial" panose="020B0604020202020204" pitchFamily="34" charset="0"/>
            </a:endParaRPr>
          </a:p>
        </p:txBody>
      </p:sp>
      <p:sp>
        <p:nvSpPr>
          <p:cNvPr id="50179" name="Rectangle 2">
            <a:extLst>
              <a:ext uri="{FF2B5EF4-FFF2-40B4-BE49-F238E27FC236}">
                <a16:creationId xmlns:a16="http://schemas.microsoft.com/office/drawing/2014/main" id="{3EAF0D7E-1B77-7449-952C-003C8B97854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17D2FED-73E8-314B-A8F1-DE7ADD709D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259643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BBF28F0-F590-C94C-A3ED-A505B80540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1788" indent="-228600">
              <a:defRPr sz="1400">
                <a:solidFill>
                  <a:schemeClr val="tx1"/>
                </a:solidFill>
                <a:latin typeface="Arial" panose="020B0604020202020204" pitchFamily="34" charset="0"/>
                <a:ea typeface="ＭＳ Ｐゴシック" panose="020B0600070205080204" pitchFamily="34" charset="-128"/>
              </a:defRPr>
            </a:lvl4pPr>
            <a:lvl5pPr marL="2058988" indent="-228600">
              <a:defRPr sz="1400">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391F6BE-E3E1-3846-B141-4ECA55162BCF}" type="slidenum">
              <a:rPr lang="de-DE" altLang="en-US" sz="1200">
                <a:latin typeface="Times New Roman" panose="02020603050405020304" pitchFamily="18" charset="0"/>
              </a:rPr>
              <a:pPr/>
              <a:t>71</a:t>
            </a:fld>
            <a:endParaRPr lang="de-DE" altLang="en-US" sz="1200">
              <a:latin typeface="Times New Roman" panose="02020603050405020304" pitchFamily="18" charset="0"/>
            </a:endParaRPr>
          </a:p>
        </p:txBody>
      </p:sp>
      <p:sp>
        <p:nvSpPr>
          <p:cNvPr id="47106" name="Rectangle 2">
            <a:extLst>
              <a:ext uri="{FF2B5EF4-FFF2-40B4-BE49-F238E27FC236}">
                <a16:creationId xmlns:a16="http://schemas.microsoft.com/office/drawing/2014/main" id="{DF90135A-AB32-1741-954D-2C862451EFC1}"/>
              </a:ext>
            </a:extLst>
          </p:cNvPr>
          <p:cNvSpPr>
            <a:spLocks noGrp="1" noRot="1" noChangeAspect="1" noChangeArrowheads="1" noTextEdit="1"/>
          </p:cNvSpPr>
          <p:nvPr>
            <p:ph type="sldImg"/>
          </p:nvPr>
        </p:nvSpPr>
        <p:spPr>
          <a:xfrm>
            <a:off x="77788" y="715963"/>
            <a:ext cx="6624637" cy="3727450"/>
          </a:xfrm>
          <a:ln/>
        </p:spPr>
      </p:sp>
      <p:sp>
        <p:nvSpPr>
          <p:cNvPr id="47107" name="Rectangle 3">
            <a:extLst>
              <a:ext uri="{FF2B5EF4-FFF2-40B4-BE49-F238E27FC236}">
                <a16:creationId xmlns:a16="http://schemas.microsoft.com/office/drawing/2014/main" id="{B12A8DC0-330D-F54D-B60B-C24E0F178D1B}"/>
              </a:ext>
            </a:extLst>
          </p:cNvPr>
          <p:cNvSpPr>
            <a:spLocks noGrp="1" noChangeArrowheads="1"/>
          </p:cNvSpPr>
          <p:nvPr>
            <p:ph type="body" idx="1"/>
          </p:nvPr>
        </p:nvSpPr>
        <p:spPr>
          <a:xfrm>
            <a:off x="376238" y="4752975"/>
            <a:ext cx="6127750" cy="5008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300">
              <a:latin typeface="Arial" panose="020B0604020202020204" pitchFamily="34" charset="0"/>
              <a:ea typeface="ＭＳ Ｐゴシック" panose="020B0600070205080204" pitchFamily="34" charset="-128"/>
              <a:cs typeface="Arial" panose="020B0604020202020204" pitchFamily="34" charset="0"/>
              <a:sym typeface="Symbol" pitchFamily="2" charset="2"/>
            </a:endParaRPr>
          </a:p>
        </p:txBody>
      </p:sp>
    </p:spTree>
    <p:extLst>
      <p:ext uri="{BB962C8B-B14F-4D97-AF65-F5344CB8AC3E}">
        <p14:creationId xmlns:p14="http://schemas.microsoft.com/office/powerpoint/2010/main" val="532418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u="sng" kern="1200" dirty="0">
                <a:solidFill>
                  <a:schemeClr val="tx1"/>
                </a:solidFill>
                <a:effectLst/>
                <a:latin typeface="+mn-lt"/>
                <a:ea typeface="+mn-ea"/>
                <a:cs typeface="+mn-cs"/>
              </a:rPr>
              <a:t>Fact 9:</a:t>
            </a:r>
            <a:r>
              <a:rPr lang="en-US" sz="1200" b="1" kern="1200" dirty="0">
                <a:solidFill>
                  <a:schemeClr val="tx1"/>
                </a:solidFill>
                <a:effectLst/>
                <a:latin typeface="+mn-lt"/>
                <a:ea typeface="+mn-ea"/>
                <a:cs typeface="+mn-cs"/>
              </a:rPr>
              <a:t>    A water vapor laden atmosphere is an excellent heat pipe, thanks to evaporation, turbulent convection and condensation.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   The solar heat is taken away from the surface by this heat pipe, the big  blue arrow,  and transferred to the skin of water vapor that radiates thermal infrared to the cosmos.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 opaque, I repeat OPAQUE, atmosphere cannot, can NOT, carry heat by infrared thermal radiation.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heat pipe and the opaque atmosphere make the greenhouse effect disappear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 bottom layer of the air absorbs the thermal infrared from the surface and radiates roughly as much thermal infrared to the surface: the net balance, or radiative transfer of heat, is zero between air and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Heating by back-radiation is a nonsense.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E9A57A92-A494-4B2D-BE46-CA41C5C482FE}" type="slidenum">
              <a:rPr lang="fr-FR" smtClean="0"/>
              <a:t>74</a:t>
            </a:fld>
            <a:endParaRPr lang="fr-FR"/>
          </a:p>
        </p:txBody>
      </p:sp>
    </p:spTree>
    <p:extLst>
      <p:ext uri="{BB962C8B-B14F-4D97-AF65-F5344CB8AC3E}">
        <p14:creationId xmlns:p14="http://schemas.microsoft.com/office/powerpoint/2010/main" val="183299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B39AC39E-5939-4840-A9FC-0B8F4B299F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r>
              <a:rPr lang="en-GB" altLang="en-US" sz="1200" b="0">
                <a:solidFill>
                  <a:schemeClr val="tx1"/>
                </a:solidFill>
                <a:latin typeface="Times New Roman" panose="02020603050405020304" pitchFamily="18" charset="0"/>
              </a:rPr>
              <a:t>PY3020/2007</a:t>
            </a:r>
          </a:p>
        </p:txBody>
      </p:sp>
      <p:sp>
        <p:nvSpPr>
          <p:cNvPr id="53251" name="Rectangle 7">
            <a:extLst>
              <a:ext uri="{FF2B5EF4-FFF2-40B4-BE49-F238E27FC236}">
                <a16:creationId xmlns:a16="http://schemas.microsoft.com/office/drawing/2014/main" id="{C8B0E923-5F0F-EF40-8819-39ADE0E35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fld id="{E647FB5C-7953-B44A-A88E-45E5C3D3E2AE}" type="slidenum">
              <a:rPr lang="en-GB" altLang="en-US" sz="1200" b="0">
                <a:solidFill>
                  <a:schemeClr val="tx1"/>
                </a:solidFill>
                <a:latin typeface="Times New Roman" panose="02020603050405020304" pitchFamily="18" charset="0"/>
              </a:rPr>
              <a:pPr eaLnBrk="1" hangingPunct="1"/>
              <a:t>76</a:t>
            </a:fld>
            <a:endParaRPr lang="en-GB" altLang="en-US" sz="1200" b="0">
              <a:solidFill>
                <a:schemeClr val="tx1"/>
              </a:solidFill>
              <a:latin typeface="Times New Roman" panose="02020603050405020304" pitchFamily="18" charset="0"/>
            </a:endParaRPr>
          </a:p>
        </p:txBody>
      </p:sp>
      <p:sp>
        <p:nvSpPr>
          <p:cNvPr id="53252" name="Rectangle 2">
            <a:extLst>
              <a:ext uri="{FF2B5EF4-FFF2-40B4-BE49-F238E27FC236}">
                <a16:creationId xmlns:a16="http://schemas.microsoft.com/office/drawing/2014/main" id="{B16F672F-F3E6-1044-80A2-1C1C71F15B1A}"/>
              </a:ext>
            </a:extLst>
          </p:cNvPr>
          <p:cNvSpPr>
            <a:spLocks noGrp="1" noRot="1" noChangeAspect="1" noChangeArrowheads="1" noTextEdit="1"/>
          </p:cNvSpPr>
          <p:nvPr>
            <p:ph type="sldImg"/>
          </p:nvPr>
        </p:nvSpPr>
        <p:spPr>
          <a:ln/>
        </p:spPr>
      </p:sp>
      <p:sp>
        <p:nvSpPr>
          <p:cNvPr id="53253" name="Rectangle 3">
            <a:extLst>
              <a:ext uri="{FF2B5EF4-FFF2-40B4-BE49-F238E27FC236}">
                <a16:creationId xmlns:a16="http://schemas.microsoft.com/office/drawing/2014/main" id="{D4AE28EC-006C-AA45-B6B0-808C9C6F35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6BD03209-6B69-5843-8999-5AC36E9E01AF}" type="slidenum">
              <a:rPr lang="en-US" sz="1200" b="0">
                <a:solidFill>
                  <a:schemeClr val="tx1"/>
                </a:solidFill>
              </a:rPr>
              <a:pPr eaLnBrk="1" hangingPunct="1"/>
              <a:t>81</a:t>
            </a:fld>
            <a:endParaRPr lang="en-US" sz="1200" b="0">
              <a:solidFill>
                <a:schemeClr val="tx1"/>
              </a:solidFill>
            </a:endParaRPr>
          </a:p>
        </p:txBody>
      </p:sp>
    </p:spTree>
    <p:extLst>
      <p:ext uri="{BB962C8B-B14F-4D97-AF65-F5344CB8AC3E}">
        <p14:creationId xmlns:p14="http://schemas.microsoft.com/office/powerpoint/2010/main" val="346444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8" name="PlaceHolder 2"/>
          <p:cNvSpPr>
            <a:spLocks noGrp="1"/>
          </p:cNvSpPr>
          <p:nvPr>
            <p:ph type="body"/>
          </p:nvPr>
        </p:nvSpPr>
        <p:spPr>
          <a:xfrm>
            <a:off x="609480" y="1604520"/>
            <a:ext cx="10972080" cy="1896840"/>
          </a:xfrm>
          <a:prstGeom prst="rect">
            <a:avLst/>
          </a:prstGeom>
        </p:spPr>
        <p:txBody>
          <a:bodyPr lIns="0" tIns="0" rIns="0" bIns="0"/>
          <a:lstStyle/>
          <a:p>
            <a:endParaRPr/>
          </a:p>
        </p:txBody>
      </p:sp>
      <p:sp>
        <p:nvSpPr>
          <p:cNvPr id="169" name="PlaceHolder 3"/>
          <p:cNvSpPr>
            <a:spLocks noGrp="1"/>
          </p:cNvSpPr>
          <p:nvPr>
            <p:ph type="body"/>
          </p:nvPr>
        </p:nvSpPr>
        <p:spPr>
          <a:xfrm>
            <a:off x="609480" y="3682080"/>
            <a:ext cx="1097208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71"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72"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73" name="PlaceHolder 4"/>
          <p:cNvSpPr>
            <a:spLocks noGrp="1"/>
          </p:cNvSpPr>
          <p:nvPr>
            <p:ph type="body"/>
          </p:nvPr>
        </p:nvSpPr>
        <p:spPr>
          <a:xfrm>
            <a:off x="6231960" y="3682080"/>
            <a:ext cx="5354280" cy="1896840"/>
          </a:xfrm>
          <a:prstGeom prst="rect">
            <a:avLst/>
          </a:prstGeom>
        </p:spPr>
        <p:txBody>
          <a:bodyPr lIns="0" tIns="0" rIns="0" bIns="0"/>
          <a:lstStyle/>
          <a:p>
            <a:endParaRPr/>
          </a:p>
        </p:txBody>
      </p:sp>
      <p:sp>
        <p:nvSpPr>
          <p:cNvPr id="174" name="PlaceHolder 5"/>
          <p:cNvSpPr>
            <a:spLocks noGrp="1"/>
          </p:cNvSpPr>
          <p:nvPr>
            <p:ph type="body"/>
          </p:nvPr>
        </p:nvSpPr>
        <p:spPr>
          <a:xfrm>
            <a:off x="609480" y="3682080"/>
            <a:ext cx="535428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76" name="PlaceHolder 2"/>
          <p:cNvSpPr>
            <a:spLocks noGrp="1"/>
          </p:cNvSpPr>
          <p:nvPr>
            <p:ph type="body"/>
          </p:nvPr>
        </p:nvSpPr>
        <p:spPr>
          <a:xfrm>
            <a:off x="609480" y="1604520"/>
            <a:ext cx="10972080" cy="3976920"/>
          </a:xfrm>
          <a:prstGeom prst="rect">
            <a:avLst/>
          </a:prstGeom>
        </p:spPr>
        <p:txBody>
          <a:bodyPr lIns="0" tIns="0" rIns="0" bIns="0"/>
          <a:lstStyle/>
          <a:p>
            <a:endParaRPr/>
          </a:p>
        </p:txBody>
      </p:sp>
      <p:sp>
        <p:nvSpPr>
          <p:cNvPr id="177" name="PlaceHolder 3"/>
          <p:cNvSpPr>
            <a:spLocks noGrp="1"/>
          </p:cNvSpPr>
          <p:nvPr>
            <p:ph type="body"/>
          </p:nvPr>
        </p:nvSpPr>
        <p:spPr>
          <a:xfrm>
            <a:off x="609480" y="1604520"/>
            <a:ext cx="10972080" cy="3976920"/>
          </a:xfrm>
          <a:prstGeom prst="rect">
            <a:avLst/>
          </a:prstGeom>
        </p:spPr>
        <p:txBody>
          <a:bodyPr lIns="0" tIns="0" rIns="0" bIns="0"/>
          <a:lstStyle/>
          <a:p>
            <a:endParaRPr/>
          </a:p>
        </p:txBody>
      </p:sp>
      <p:pic>
        <p:nvPicPr>
          <p:cNvPr id="178" name="Picture 177"/>
          <p:cNvPicPr/>
          <p:nvPr/>
        </p:nvPicPr>
        <p:blipFill>
          <a:blip r:embed="rId2"/>
          <a:stretch>
            <a:fillRect/>
          </a:stretch>
        </p:blipFill>
        <p:spPr>
          <a:xfrm>
            <a:off x="3603240" y="1604160"/>
            <a:ext cx="4984200" cy="3976920"/>
          </a:xfrm>
          <a:prstGeom prst="rect">
            <a:avLst/>
          </a:prstGeom>
          <a:ln>
            <a:noFill/>
          </a:ln>
        </p:spPr>
      </p:pic>
      <p:pic>
        <p:nvPicPr>
          <p:cNvPr id="179" name="Picture 178"/>
          <p:cNvPicPr/>
          <p:nvPr/>
        </p:nvPicPr>
        <p:blipFill>
          <a:blip r:embed="rId2"/>
          <a:stretch>
            <a:fillRect/>
          </a:stretch>
        </p:blipFill>
        <p:spPr>
          <a:xfrm>
            <a:off x="3603240" y="1604160"/>
            <a:ext cx="4984200" cy="397692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2/26/24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165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495AE8-ACAF-A140-9614-301E8A361E1B}" type="datetimeFigureOut">
              <a:rPr lang="en-US" smtClean="0"/>
              <a:t>2/26/24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203A1EE-F06F-8C4D-A637-4B5B6194FF91}" type="slidenum">
              <a:rPr lang="en-US" smtClean="0"/>
              <a:t>‹#›</a:t>
            </a:fld>
            <a:endParaRPr lang="en-US"/>
          </a:p>
        </p:txBody>
      </p:sp>
    </p:spTree>
    <p:extLst>
      <p:ext uri="{BB962C8B-B14F-4D97-AF65-F5344CB8AC3E}">
        <p14:creationId xmlns:p14="http://schemas.microsoft.com/office/powerpoint/2010/main" val="875174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AD1C4D58-4BFD-2F41-9B0C-78D4FEB8681F}" type="datetime1">
              <a:rPr lang="en-US"/>
              <a:pPr/>
              <a:t>2/26/24</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EEF574DA-A45D-6748-9025-58BE7570BC1B}" type="slidenum">
              <a:rPr lang="en-GB"/>
              <a:pPr/>
              <a:t>‹#›</a:t>
            </a:fld>
            <a:endParaRPr lang="en-GB"/>
          </a:p>
        </p:txBody>
      </p:sp>
    </p:spTree>
    <p:extLst>
      <p:ext uri="{BB962C8B-B14F-4D97-AF65-F5344CB8AC3E}">
        <p14:creationId xmlns:p14="http://schemas.microsoft.com/office/powerpoint/2010/main" val="2287888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E9D2-76F6-8B4C-BC66-01B0E6617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F2ACF-3D0B-E74F-B31D-CA45EF21D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5BF05-8366-CE49-A8C2-643E3454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529AA0-BE52-6D47-9661-AB08ECD5949B}"/>
              </a:ext>
            </a:extLst>
          </p:cNvPr>
          <p:cNvSpPr>
            <a:spLocks noGrp="1"/>
          </p:cNvSpPr>
          <p:nvPr>
            <p:ph type="dt" sz="half" idx="10"/>
          </p:nvPr>
        </p:nvSpPr>
        <p:spPr/>
        <p:txBody>
          <a:bodyPr/>
          <a:lstStyle/>
          <a:p>
            <a:fld id="{1F897F56-0E58-1640-8B0B-BFB1163A66DA}" type="datetimeFigureOut">
              <a:rPr lang="en-US" smtClean="0"/>
              <a:t>2/26/24</a:t>
            </a:fld>
            <a:endParaRPr lang="en-US"/>
          </a:p>
        </p:txBody>
      </p:sp>
      <p:sp>
        <p:nvSpPr>
          <p:cNvPr id="6" name="Footer Placeholder 5">
            <a:extLst>
              <a:ext uri="{FF2B5EF4-FFF2-40B4-BE49-F238E27FC236}">
                <a16:creationId xmlns:a16="http://schemas.microsoft.com/office/drawing/2014/main" id="{6F3CA8B5-117C-524D-A82F-D59C790BD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52DB9-017D-3C47-9332-9B1B1054A2F4}"/>
              </a:ext>
            </a:extLst>
          </p:cNvPr>
          <p:cNvSpPr>
            <a:spLocks noGrp="1"/>
          </p:cNvSpPr>
          <p:nvPr>
            <p:ph type="sldNum" sz="quarter" idx="12"/>
          </p:nvPr>
        </p:nvSpPr>
        <p:spPr/>
        <p:txBody>
          <a:bodyPr/>
          <a:lstStyle/>
          <a:p>
            <a:fld id="{2C1B95D9-CE49-D142-B1E4-2E4B0121FE9B}" type="slidenum">
              <a:rPr lang="en-US" smtClean="0"/>
              <a:t>‹#›</a:t>
            </a:fld>
            <a:endParaRPr lang="en-US"/>
          </a:p>
        </p:txBody>
      </p:sp>
    </p:spTree>
    <p:extLst>
      <p:ext uri="{BB962C8B-B14F-4D97-AF65-F5344CB8AC3E}">
        <p14:creationId xmlns:p14="http://schemas.microsoft.com/office/powerpoint/2010/main" val="1735819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9B903588-4ABA-614D-8819-8C7CA211A8E3}" type="datetime1">
              <a:rPr lang="en-US"/>
              <a:pPr/>
              <a:t>2/26/24</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D551B316-19D1-044E-815F-543EB9FB80AF}" type="slidenum">
              <a:rPr lang="en-GB"/>
              <a:pPr/>
              <a:t>‹#›</a:t>
            </a:fld>
            <a:endParaRPr lang="en-GB"/>
          </a:p>
        </p:txBody>
      </p:sp>
    </p:spTree>
    <p:extLst>
      <p:ext uri="{BB962C8B-B14F-4D97-AF65-F5344CB8AC3E}">
        <p14:creationId xmlns:p14="http://schemas.microsoft.com/office/powerpoint/2010/main" val="134231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fld id="{7CDE25F3-9B28-DD4B-85DF-54D3EFB5FDA2}" type="datetime1">
              <a:rPr lang="en-US"/>
              <a:pPr/>
              <a:t>2/26/24</a:t>
            </a:fld>
            <a:endParaRPr lang="en-GB"/>
          </a:p>
        </p:txBody>
      </p:sp>
      <p:sp>
        <p:nvSpPr>
          <p:cNvPr id="7"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8" name="Rectangle 6"/>
          <p:cNvSpPr>
            <a:spLocks noGrp="1" noChangeArrowheads="1"/>
          </p:cNvSpPr>
          <p:nvPr>
            <p:ph type="sldNum" sz="quarter" idx="12"/>
          </p:nvPr>
        </p:nvSpPr>
        <p:spPr>
          <a:ln/>
        </p:spPr>
        <p:txBody>
          <a:bodyPr/>
          <a:lstStyle>
            <a:lvl1pPr>
              <a:defRPr/>
            </a:lvl1pPr>
          </a:lstStyle>
          <a:p>
            <a:fld id="{B7EE37DB-1554-3947-8F49-C57A4C84BD8D}" type="slidenum">
              <a:rPr lang="en-GB"/>
              <a:pPr/>
              <a:t>‹#›</a:t>
            </a:fld>
            <a:endParaRPr lang="en-GB"/>
          </a:p>
        </p:txBody>
      </p:sp>
    </p:spTree>
    <p:extLst>
      <p:ext uri="{BB962C8B-B14F-4D97-AF65-F5344CB8AC3E}">
        <p14:creationId xmlns:p14="http://schemas.microsoft.com/office/powerpoint/2010/main" val="1187455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FBCDCCA4-80C0-A742-A500-EDA5983E6BED}" type="datetime1">
              <a:rPr lang="en-US"/>
              <a:pPr/>
              <a:t>2/26/24</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6AACD966-7D56-EB44-83DA-ED5B5B8F2633}" type="slidenum">
              <a:rPr lang="en-GB"/>
              <a:pPr/>
              <a:t>‹#›</a:t>
            </a:fld>
            <a:endParaRPr lang="en-GB"/>
          </a:p>
        </p:txBody>
      </p:sp>
    </p:spTree>
    <p:extLst>
      <p:ext uri="{BB962C8B-B14F-4D97-AF65-F5344CB8AC3E}">
        <p14:creationId xmlns:p14="http://schemas.microsoft.com/office/powerpoint/2010/main" val="214618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47" name="PlaceHolder 2"/>
          <p:cNvSpPr>
            <a:spLocks noGrp="1"/>
          </p:cNvSpPr>
          <p:nvPr>
            <p:ph type="subTitle"/>
          </p:nvPr>
        </p:nvSpPr>
        <p:spPr>
          <a:xfrm>
            <a:off x="609480" y="1604520"/>
            <a:ext cx="10972080" cy="397728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49" name="PlaceHolder 2"/>
          <p:cNvSpPr>
            <a:spLocks noGrp="1"/>
          </p:cNvSpPr>
          <p:nvPr>
            <p:ph type="body"/>
          </p:nvPr>
        </p:nvSpPr>
        <p:spPr>
          <a:xfrm>
            <a:off x="609480" y="1604520"/>
            <a:ext cx="10972080" cy="397692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51" name="PlaceHolder 2"/>
          <p:cNvSpPr>
            <a:spLocks noGrp="1"/>
          </p:cNvSpPr>
          <p:nvPr>
            <p:ph type="body"/>
          </p:nvPr>
        </p:nvSpPr>
        <p:spPr>
          <a:xfrm>
            <a:off x="609480" y="1604520"/>
            <a:ext cx="5354280" cy="3976920"/>
          </a:xfrm>
          <a:prstGeom prst="rect">
            <a:avLst/>
          </a:prstGeom>
        </p:spPr>
        <p:txBody>
          <a:bodyPr lIns="0" tIns="0" rIns="0" bIns="0"/>
          <a:lstStyle/>
          <a:p>
            <a:endParaRPr/>
          </a:p>
        </p:txBody>
      </p:sp>
      <p:sp>
        <p:nvSpPr>
          <p:cNvPr id="152" name="PlaceHolder 3"/>
          <p:cNvSpPr>
            <a:spLocks noGrp="1"/>
          </p:cNvSpPr>
          <p:nvPr>
            <p:ph type="body"/>
          </p:nvPr>
        </p:nvSpPr>
        <p:spPr>
          <a:xfrm>
            <a:off x="6231960" y="1604520"/>
            <a:ext cx="5354280" cy="397692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4" name="PlaceHolder 1"/>
          <p:cNvSpPr>
            <a:spLocks noGrp="1"/>
          </p:cNvSpPr>
          <p:nvPr>
            <p:ph type="subTitle"/>
          </p:nvPr>
        </p:nvSpPr>
        <p:spPr>
          <a:xfrm>
            <a:off x="609480" y="273600"/>
            <a:ext cx="10971720" cy="53082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56"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57" name="PlaceHolder 3"/>
          <p:cNvSpPr>
            <a:spLocks noGrp="1"/>
          </p:cNvSpPr>
          <p:nvPr>
            <p:ph type="body"/>
          </p:nvPr>
        </p:nvSpPr>
        <p:spPr>
          <a:xfrm>
            <a:off x="609480" y="3682080"/>
            <a:ext cx="5354280" cy="1896840"/>
          </a:xfrm>
          <a:prstGeom prst="rect">
            <a:avLst/>
          </a:prstGeom>
        </p:spPr>
        <p:txBody>
          <a:bodyPr lIns="0" tIns="0" rIns="0" bIns="0"/>
          <a:lstStyle/>
          <a:p>
            <a:endParaRPr/>
          </a:p>
        </p:txBody>
      </p:sp>
      <p:sp>
        <p:nvSpPr>
          <p:cNvPr id="158" name="PlaceHolder 4"/>
          <p:cNvSpPr>
            <a:spLocks noGrp="1"/>
          </p:cNvSpPr>
          <p:nvPr>
            <p:ph type="body"/>
          </p:nvPr>
        </p:nvSpPr>
        <p:spPr>
          <a:xfrm>
            <a:off x="6231960" y="1604520"/>
            <a:ext cx="5354280" cy="397692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0" name="PlaceHolder 2"/>
          <p:cNvSpPr>
            <a:spLocks noGrp="1"/>
          </p:cNvSpPr>
          <p:nvPr>
            <p:ph type="body"/>
          </p:nvPr>
        </p:nvSpPr>
        <p:spPr>
          <a:xfrm>
            <a:off x="609480" y="1604520"/>
            <a:ext cx="5354280" cy="3976920"/>
          </a:xfrm>
          <a:prstGeom prst="rect">
            <a:avLst/>
          </a:prstGeom>
        </p:spPr>
        <p:txBody>
          <a:bodyPr lIns="0" tIns="0" rIns="0" bIns="0"/>
          <a:lstStyle/>
          <a:p>
            <a:endParaRPr/>
          </a:p>
        </p:txBody>
      </p:sp>
      <p:sp>
        <p:nvSpPr>
          <p:cNvPr id="161"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62" name="PlaceHolder 4"/>
          <p:cNvSpPr>
            <a:spLocks noGrp="1"/>
          </p:cNvSpPr>
          <p:nvPr>
            <p:ph type="body"/>
          </p:nvPr>
        </p:nvSpPr>
        <p:spPr>
          <a:xfrm>
            <a:off x="6231960" y="3682080"/>
            <a:ext cx="535428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65"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66" name="PlaceHolder 4"/>
          <p:cNvSpPr>
            <a:spLocks noGrp="1"/>
          </p:cNvSpPr>
          <p:nvPr>
            <p:ph type="body"/>
          </p:nvPr>
        </p:nvSpPr>
        <p:spPr>
          <a:xfrm>
            <a:off x="609480" y="3682080"/>
            <a:ext cx="1097208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a:latin typeface="Arial"/>
              </a:rPr>
              <a:t>Click to edit the title text format</a:t>
            </a:r>
            <a:endParaRPr/>
          </a:p>
        </p:txBody>
      </p:sp>
      <p:sp>
        <p:nvSpPr>
          <p:cNvPr id="145" name="PlaceHolder 2"/>
          <p:cNvSpPr>
            <a:spLocks noGrp="1"/>
          </p:cNvSpPr>
          <p:nvPr>
            <p:ph type="body"/>
          </p:nvPr>
        </p:nvSpPr>
        <p:spPr>
          <a:xfrm>
            <a:off x="609480" y="1604520"/>
            <a:ext cx="10972440" cy="3977280"/>
          </a:xfrm>
          <a:prstGeom prst="rect">
            <a:avLst/>
          </a:prstGeom>
        </p:spPr>
        <p:txBody>
          <a:bodyPr lIns="0" tIns="0" rIns="0" bIns="0"/>
          <a:lstStyle/>
          <a:p>
            <a:pPr>
              <a:buSzPct val="45000"/>
              <a:buFont typeface="StarSymbol"/>
              <a:buChar char=""/>
            </a:pPr>
            <a:r>
              <a:rPr lang="en-GB" sz="3200">
                <a:latin typeface="Arial"/>
              </a:rPr>
              <a:t>Click to edit the outline text format</a:t>
            </a:r>
            <a:endParaRPr/>
          </a:p>
          <a:p>
            <a:pPr lvl="1">
              <a:buSzPct val="75000"/>
              <a:buFont typeface="StarSymbol"/>
              <a:buChar char=""/>
            </a:pPr>
            <a:r>
              <a:rPr lang="en-GB" sz="2800">
                <a:latin typeface="Arial"/>
              </a:rPr>
              <a:t>Second Outline Level</a:t>
            </a:r>
            <a:endParaRPr/>
          </a:p>
          <a:p>
            <a:pPr lvl="2">
              <a:buSzPct val="45000"/>
              <a:buFont typeface="StarSymbol"/>
              <a:buChar char=""/>
            </a:pPr>
            <a:r>
              <a:rPr lang="en-GB" sz="2400">
                <a:latin typeface="Arial"/>
              </a:rPr>
              <a:t>Third Outline Level</a:t>
            </a:r>
            <a:endParaRPr/>
          </a:p>
          <a:p>
            <a:pPr lvl="3">
              <a:buSzPct val="75000"/>
              <a:buFont typeface="StarSymbol"/>
              <a:buChar char=""/>
            </a:pPr>
            <a:r>
              <a:rPr lang="en-GB" sz="2000">
                <a:latin typeface="Arial"/>
              </a:rPr>
              <a:t>Fourth Outline Level</a:t>
            </a:r>
            <a:endParaRPr/>
          </a:p>
          <a:p>
            <a:pPr lvl="4">
              <a:buSzPct val="45000"/>
              <a:buFont typeface="StarSymbol"/>
              <a:buChar char=""/>
            </a:pPr>
            <a:r>
              <a:rPr lang="en-GB" sz="2000">
                <a:latin typeface="Arial"/>
              </a:rPr>
              <a:t>Fifth Outline Level</a:t>
            </a:r>
            <a:endParaRPr/>
          </a:p>
          <a:p>
            <a:pPr lvl="5">
              <a:buSzPct val="45000"/>
              <a:buFont typeface="StarSymbol"/>
              <a:buChar char=""/>
            </a:pPr>
            <a:r>
              <a:rPr lang="en-GB" sz="2000">
                <a:latin typeface="Arial"/>
              </a:rPr>
              <a:t>Sixth Outline Level</a:t>
            </a:r>
            <a:endParaRPr/>
          </a:p>
          <a:p>
            <a:pPr lvl="6">
              <a:buSzPct val="45000"/>
              <a:buFont typeface="StarSymbol"/>
              <a:buChar char=""/>
            </a:pPr>
            <a:r>
              <a:rPr lang="en-GB"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27" r:id="rId13"/>
    <p:sldLayoutId id="2147483728" r:id="rId14"/>
    <p:sldLayoutId id="2147483729" r:id="rId15"/>
    <p:sldLayoutId id="2147483734" r:id="rId16"/>
    <p:sldLayoutId id="2147483735" r:id="rId17"/>
    <p:sldLayoutId id="2147483736" r:id="rId18"/>
    <p:sldLayoutId id="214748373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olargsm.com/publications/" TargetMode="External"/><Relationship Id="rId2" Type="http://schemas.openxmlformats.org/officeDocument/2006/relationships/hyperlink" Target="https://solargsm.com/solar-activity/" TargetMode="External"/><Relationship Id="rId1" Type="http://schemas.openxmlformats.org/officeDocument/2006/relationships/slideLayout" Target="../slideLayouts/slideLayout14.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www.nature.com/articles/srep15689" TargetMode="External"/><Relationship Id="rId1" Type="http://schemas.openxmlformats.org/officeDocument/2006/relationships/slideLayout" Target="../slideLayouts/slideLayout13.xml"/><Relationship Id="rId4" Type="http://schemas.openxmlformats.org/officeDocument/2006/relationships/hyperlink" Target="https://solargsm.com/solar-activity/"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sciencedaily.com/releases/2015/07/150709092955.htm" TargetMode="External"/><Relationship Id="rId2" Type="http://schemas.openxmlformats.org/officeDocument/2006/relationships/hyperlink" Target="https://nam2015.org/index.php/press-releases/64-irregular-heartbeat-of-the-sun-driven-by-double-dynamo" TargetMode="External"/><Relationship Id="rId1" Type="http://schemas.openxmlformats.org/officeDocument/2006/relationships/slideLayout" Target="../slideLayouts/slideLayout13.xml"/><Relationship Id="rId6" Type="http://schemas.openxmlformats.org/officeDocument/2006/relationships/hyperlink" Target="https://solargsm.com/" TargetMode="External"/><Relationship Id="rId5" Type="http://schemas.openxmlformats.org/officeDocument/2006/relationships/hyperlink" Target="https://www.youtube.com/results?search_query=double+dynamo+and+grand+solar+minimum" TargetMode="External"/><Relationship Id="rId4" Type="http://schemas.openxmlformats.org/officeDocument/2006/relationships/hyperlink" Target="https://www.chroniclelive.co.uk/business/business-news/mini-ice-age-could-freeze-11607587"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Homeric_Minimum" TargetMode="External"/><Relationship Id="rId7" Type="http://schemas.openxmlformats.org/officeDocument/2006/relationships/hyperlink" Target="https://en.wikipedia.org/wiki/Dalton_Minimum" TargetMode="External"/><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hyperlink" Target="https://en.wikipedia.org/wiki/Maunder_Minimum" TargetMode="External"/><Relationship Id="rId5" Type="http://schemas.openxmlformats.org/officeDocument/2006/relationships/hyperlink" Target="https://en.wikipedia.org/wiki/Sp%C3%B6rer_Minimum" TargetMode="External"/><Relationship Id="rId4" Type="http://schemas.openxmlformats.org/officeDocument/2006/relationships/hyperlink" Target="https://en.wikipedia.org/wiki/Solar_cycle#cite_note-SedimentStudy-1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hyperlink" Target="https://solargsm.com/solar-activity/"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0.emf"/><Relationship Id="rId5" Type="http://schemas.openxmlformats.org/officeDocument/2006/relationships/oleObject" Target="../embeddings/oleObject2.bin"/><Relationship Id="rId10" Type="http://schemas.openxmlformats.org/officeDocument/2006/relationships/image" Target="../media/image52.emf"/><Relationship Id="rId4" Type="http://schemas.openxmlformats.org/officeDocument/2006/relationships/image" Target="../media/image49.emf"/><Relationship Id="rId9" Type="http://schemas.openxmlformats.org/officeDocument/2006/relationships/oleObject" Target="../embeddings/oleObject4.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5.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oleObject" Target="../embeddings/oleObject6.bin"/><Relationship Id="rId5" Type="http://schemas.openxmlformats.org/officeDocument/2006/relationships/image" Target="../media/image54.jpeg"/><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1.xml"/><Relationship Id="rId4" Type="http://schemas.openxmlformats.org/officeDocument/2006/relationships/hyperlink" Target="https://www.nature.com/articles/srep15689"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twitter.com/GerryAMcG/status/1336420778582138886"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www.nasa.gov/feature/ames/solar-activity-forecast-for-next-decade-favorable-for-exploration/" TargetMode="External"/><Relationship Id="rId2" Type="http://schemas.openxmlformats.org/officeDocument/2006/relationships/hyperlink" Target="https://electroverse.net/noaa-confirms-a-full-blown-grand-solar-minimum/" TargetMode="Externa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hyperlink" Target="https://earthobservatory.nasa.gov/images/7122/chilly-temperatures-during-the-maunder-minimum"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olargsm.com/solar-activity/"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73.emf"/></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1.xml"/><Relationship Id="rId4" Type="http://schemas.openxmlformats.org/officeDocument/2006/relationships/image" Target="../media/image87.tiff"/></Relationships>
</file>

<file path=ppt/slides/_rels/slide5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image" Target="../media/image720.png"/><Relationship Id="rId1" Type="http://schemas.openxmlformats.org/officeDocument/2006/relationships/slideLayout" Target="../slideLayouts/slideLayout2.xml"/><Relationship Id="rId6" Type="http://schemas.openxmlformats.org/officeDocument/2006/relationships/image" Target="../media/image760.png"/><Relationship Id="rId5" Type="http://schemas.openxmlformats.org/officeDocument/2006/relationships/image" Target="../media/image750.png"/><Relationship Id="rId4" Type="http://schemas.openxmlformats.org/officeDocument/2006/relationships/image" Target="../media/image740.png"/><Relationship Id="rId9" Type="http://schemas.openxmlformats.org/officeDocument/2006/relationships/image" Target="../media/image790.png"/></Relationships>
</file>

<file path=ppt/slides/_rels/slide58.xml.rels><?xml version="1.0" encoding="UTF-8" standalone="yes"?>
<Relationships xmlns="http://schemas.openxmlformats.org/package/2006/relationships"><Relationship Id="rId8" Type="http://schemas.openxmlformats.org/officeDocument/2006/relationships/hyperlink" Target="https://www.intechopen.com/online-first/millennial-oscillations-of-solar-irradiance-and-magnetic-field-in-600-2600" TargetMode="External"/><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13.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3.xml"/><Relationship Id="rId4" Type="http://schemas.openxmlformats.org/officeDocument/2006/relationships/hyperlink" Target="https://arxiv.org/pdf/2008.00439.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1.xml"/><Relationship Id="rId4" Type="http://schemas.openxmlformats.org/officeDocument/2006/relationships/image" Target="../media/image87.tiff"/></Relationships>
</file>

<file path=ppt/slides/_rels/slide65.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16.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6.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38.png"/><Relationship Id="rId1" Type="http://schemas.openxmlformats.org/officeDocument/2006/relationships/slideLayout" Target="../slideLayouts/slideLayout16.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1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intechopen.com/online-first/millennial-oscillations-of-solar-irradiance-and-magnetic-field-in-600-2600" TargetMode="External"/><Relationship Id="rId1" Type="http://schemas.openxmlformats.org/officeDocument/2006/relationships/slideLayout" Target="../slideLayouts/slideLayout16.xml"/><Relationship Id="rId4" Type="http://schemas.openxmlformats.org/officeDocument/2006/relationships/image" Target="../media/image151.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6.xml"/><Relationship Id="rId4" Type="http://schemas.openxmlformats.org/officeDocument/2006/relationships/hyperlink" Target="https://arxiv.org/pdf/2008.00439.pdf,Zharkova"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7.emf"/></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demonstrations.wolfram.com/ComputationOfRadiativeTransfer/" TargetMode="External"/><Relationship Id="rId1" Type="http://schemas.openxmlformats.org/officeDocument/2006/relationships/slideLayout" Target="../slideLayouts/slideLayout13.xml"/><Relationship Id="rId4" Type="http://schemas.openxmlformats.org/officeDocument/2006/relationships/image" Target="https://demonstrations.wolfram.com/ComputationOfRadiativeTransfer/img/thumbnail_2.png"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13.xml"/><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www.nature.com/articles/srep15689" TargetMode="External"/><Relationship Id="rId1" Type="http://schemas.openxmlformats.org/officeDocument/2006/relationships/slideLayout" Target="../slideLayouts/slideLayout13.xml"/><Relationship Id="rId4" Type="http://schemas.openxmlformats.org/officeDocument/2006/relationships/hyperlink" Target="https://solargsm.com/solar-activity/" TargetMode="Externa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60.gi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en.wikipedia.org/wiki/File:Dispersive_Prism_Illustration_by_Spigget.jpg" TargetMode="External"/><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gi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6C6-1DA2-BC48-BDEB-3B9C93234B52}"/>
              </a:ext>
            </a:extLst>
          </p:cNvPr>
          <p:cNvSpPr>
            <a:spLocks noGrp="1"/>
          </p:cNvSpPr>
          <p:nvPr>
            <p:ph type="ctrTitle"/>
          </p:nvPr>
        </p:nvSpPr>
        <p:spPr>
          <a:xfrm>
            <a:off x="578782" y="1556632"/>
            <a:ext cx="10664473" cy="2262781"/>
          </a:xfrm>
        </p:spPr>
        <p:txBody>
          <a:bodyPr>
            <a:normAutofit fontScale="90000"/>
          </a:bodyPr>
          <a:lstStyle/>
          <a:p>
            <a:pPr algn="ctr"/>
            <a:r>
              <a:rPr lang="en-AU" sz="4900" b="1" kern="1800" dirty="0">
                <a:solidFill>
                  <a:srgbClr val="FF0000"/>
                </a:solidFill>
                <a:effectLst/>
                <a:latin typeface="Helvetica" pitchFamily="2" charset="0"/>
                <a:ea typeface="Times New Roman" panose="02020603050405020304" pitchFamily="18" charset="0"/>
                <a:cs typeface="Helvetica" pitchFamily="2" charset="0"/>
              </a:rPr>
              <a:t>The Grand Solar Minimum – </a:t>
            </a:r>
            <a:br>
              <a:rPr lang="en-AU" sz="4900" b="1" kern="1800" dirty="0">
                <a:solidFill>
                  <a:srgbClr val="FF0000"/>
                </a:solidFill>
                <a:effectLst/>
                <a:latin typeface="Helvetica" pitchFamily="2" charset="0"/>
                <a:ea typeface="Times New Roman" panose="02020603050405020304" pitchFamily="18" charset="0"/>
                <a:cs typeface="Helvetica" pitchFamily="2" charset="0"/>
              </a:rPr>
            </a:br>
            <a:r>
              <a:rPr lang="en-AU" sz="4900" b="1" kern="1800" dirty="0">
                <a:solidFill>
                  <a:srgbClr val="FF0000"/>
                </a:solidFill>
                <a:effectLst/>
                <a:latin typeface="Helvetica" pitchFamily="2" charset="0"/>
                <a:ea typeface="Times New Roman" panose="02020603050405020304" pitchFamily="18" charset="0"/>
                <a:cs typeface="Helvetica" pitchFamily="2" charset="0"/>
              </a:rPr>
              <a:t>What’s In Store </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br>
              <a:rPr lang="en-GB" dirty="0">
                <a:solidFill>
                  <a:srgbClr val="C00000"/>
                </a:solidFill>
              </a:rPr>
            </a:br>
            <a:endParaRPr lang="en-GB" sz="4000" dirty="0">
              <a:solidFill>
                <a:srgbClr val="222EF4"/>
              </a:solidFill>
              <a:effectLst/>
            </a:endParaRPr>
          </a:p>
        </p:txBody>
      </p:sp>
      <p:sp>
        <p:nvSpPr>
          <p:cNvPr id="6" name="Rectangle 5">
            <a:extLst>
              <a:ext uri="{FF2B5EF4-FFF2-40B4-BE49-F238E27FC236}">
                <a16:creationId xmlns:a16="http://schemas.microsoft.com/office/drawing/2014/main" id="{903A7B16-6AF8-AD46-B100-F916F517BA0E}"/>
              </a:ext>
            </a:extLst>
          </p:cNvPr>
          <p:cNvSpPr/>
          <p:nvPr/>
        </p:nvSpPr>
        <p:spPr>
          <a:xfrm>
            <a:off x="1488440" y="3888379"/>
            <a:ext cx="10369296" cy="1384995"/>
          </a:xfrm>
          <a:prstGeom prst="rect">
            <a:avLst/>
          </a:prstGeom>
        </p:spPr>
        <p:txBody>
          <a:bodyPr wrap="square">
            <a:spAutoFit/>
          </a:bodyPr>
          <a:lstStyle/>
          <a:p>
            <a:pPr algn="ctr">
              <a:spcBef>
                <a:spcPct val="50000"/>
              </a:spcBef>
            </a:pPr>
            <a:r>
              <a:rPr lang="en-US" sz="2800" dirty="0">
                <a:solidFill>
                  <a:srgbClr val="C00000"/>
                </a:solidFill>
              </a:rPr>
              <a:t>Prof.  Valentina Zharkova </a:t>
            </a:r>
          </a:p>
          <a:p>
            <a:pPr algn="ctr"/>
            <a:r>
              <a:rPr lang="en-US" sz="2800" dirty="0">
                <a:solidFill>
                  <a:srgbClr val="0070C0"/>
                </a:solidFill>
              </a:rPr>
              <a:t>University of </a:t>
            </a:r>
            <a:r>
              <a:rPr lang="en-US" sz="2800" dirty="0" err="1">
                <a:solidFill>
                  <a:srgbClr val="0070C0"/>
                </a:solidFill>
              </a:rPr>
              <a:t>Northumbria</a:t>
            </a:r>
            <a:r>
              <a:rPr lang="en-US" sz="2800" dirty="0">
                <a:solidFill>
                  <a:srgbClr val="0070C0"/>
                </a:solidFill>
              </a:rPr>
              <a:t>, Newcastle upon Tyne,</a:t>
            </a:r>
            <a:r>
              <a:rPr lang="en-US" dirty="0">
                <a:solidFill>
                  <a:srgbClr val="0070C0"/>
                </a:solidFill>
              </a:rPr>
              <a:t> </a:t>
            </a:r>
            <a:r>
              <a:rPr lang="en-US" sz="2800" dirty="0">
                <a:solidFill>
                  <a:srgbClr val="0070C0"/>
                </a:solidFill>
              </a:rPr>
              <a:t>UK</a:t>
            </a:r>
          </a:p>
          <a:p>
            <a:pPr algn="ctr"/>
            <a:r>
              <a:rPr lang="en-US" sz="2800" dirty="0">
                <a:solidFill>
                  <a:srgbClr val="0070C0"/>
                </a:solidFill>
              </a:rPr>
              <a:t>ZVS Research Enterprise Ltd., London, UK</a:t>
            </a:r>
          </a:p>
        </p:txBody>
      </p:sp>
      <p:sp>
        <p:nvSpPr>
          <p:cNvPr id="4" name="Rectangle 3">
            <a:extLst>
              <a:ext uri="{FF2B5EF4-FFF2-40B4-BE49-F238E27FC236}">
                <a16:creationId xmlns:a16="http://schemas.microsoft.com/office/drawing/2014/main" id="{DEFB2431-41AF-8746-9D94-7E8D2DFBCA75}"/>
              </a:ext>
            </a:extLst>
          </p:cNvPr>
          <p:cNvSpPr/>
          <p:nvPr/>
        </p:nvSpPr>
        <p:spPr>
          <a:xfrm>
            <a:off x="3109691" y="3137286"/>
            <a:ext cx="5727850" cy="523220"/>
          </a:xfrm>
          <a:prstGeom prst="rect">
            <a:avLst/>
          </a:prstGeom>
        </p:spPr>
        <p:txBody>
          <a:bodyPr wrap="none">
            <a:spAutoFit/>
          </a:bodyPr>
          <a:lstStyle/>
          <a:p>
            <a:r>
              <a:rPr lang="en-US" sz="2800" dirty="0">
                <a:solidFill>
                  <a:srgbClr val="0000FF"/>
                </a:solidFill>
                <a:hlinkClick r:id="rId2">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2">
                  <a:extLst>
                    <a:ext uri="{A12FA001-AC4F-418D-AE19-62706E023703}">
                      <ahyp:hlinkClr xmlns:ahyp="http://schemas.microsoft.com/office/drawing/2018/hyperlinkcolor" val="tx"/>
                    </a:ext>
                  </a:extLst>
                </a:hlinkClick>
              </a:rPr>
              <a:t>/</a:t>
            </a:r>
            <a:r>
              <a:rPr lang="en-US" dirty="0">
                <a:solidFill>
                  <a:srgbClr val="0000FF"/>
                </a:solidFill>
              </a:rPr>
              <a:t> </a:t>
            </a:r>
            <a:endParaRPr lang="en-US" dirty="0"/>
          </a:p>
        </p:txBody>
      </p:sp>
      <p:sp>
        <p:nvSpPr>
          <p:cNvPr id="3" name="Rectangle 2">
            <a:extLst>
              <a:ext uri="{FF2B5EF4-FFF2-40B4-BE49-F238E27FC236}">
                <a16:creationId xmlns:a16="http://schemas.microsoft.com/office/drawing/2014/main" id="{F8948183-85A4-5D41-8D2F-56A1090C91A2}"/>
              </a:ext>
            </a:extLst>
          </p:cNvPr>
          <p:cNvSpPr/>
          <p:nvPr/>
        </p:nvSpPr>
        <p:spPr>
          <a:xfrm>
            <a:off x="3736660" y="5138457"/>
            <a:ext cx="5700600" cy="523220"/>
          </a:xfrm>
          <a:prstGeom prst="rect">
            <a:avLst/>
          </a:prstGeom>
        </p:spPr>
        <p:txBody>
          <a:bodyPr wrap="none">
            <a:spAutoFit/>
          </a:bodyPr>
          <a:lstStyle/>
          <a:p>
            <a:r>
              <a:rPr lang="en-GB" sz="2800" dirty="0">
                <a:solidFill>
                  <a:srgbClr val="222EF4"/>
                </a:solidFill>
                <a:hlinkClick r:id="rId3"/>
              </a:rPr>
              <a:t>https://solargsm.com/publications/</a:t>
            </a:r>
            <a:r>
              <a:rPr lang="en-GB" sz="2800" dirty="0">
                <a:solidFill>
                  <a:srgbClr val="222EF4"/>
                </a:solidFill>
              </a:rPr>
              <a:t> </a:t>
            </a:r>
            <a:endParaRPr lang="en-US" sz="2800" dirty="0"/>
          </a:p>
        </p:txBody>
      </p:sp>
      <p:sp>
        <p:nvSpPr>
          <p:cNvPr id="5" name="Rectangle 4">
            <a:extLst>
              <a:ext uri="{FF2B5EF4-FFF2-40B4-BE49-F238E27FC236}">
                <a16:creationId xmlns:a16="http://schemas.microsoft.com/office/drawing/2014/main" id="{2C361EFB-D3BB-9244-BEB3-641CD6754785}"/>
              </a:ext>
            </a:extLst>
          </p:cNvPr>
          <p:cNvSpPr/>
          <p:nvPr/>
        </p:nvSpPr>
        <p:spPr>
          <a:xfrm>
            <a:off x="1913021" y="5861732"/>
            <a:ext cx="7524239" cy="646331"/>
          </a:xfrm>
          <a:prstGeom prst="rect">
            <a:avLst/>
          </a:prstGeom>
        </p:spPr>
        <p:txBody>
          <a:bodyPr wrap="none">
            <a:spAutoFit/>
          </a:bodyPr>
          <a:lstStyle/>
          <a:p>
            <a:r>
              <a:rPr lang="en-US" dirty="0">
                <a:solidFill>
                  <a:srgbClr val="FF0000"/>
                </a:solidFill>
              </a:rPr>
              <a:t>With thanks </a:t>
            </a:r>
            <a:r>
              <a:rPr lang="en-US" dirty="0">
                <a:solidFill>
                  <a:srgbClr val="0070C0"/>
                </a:solidFill>
              </a:rPr>
              <a:t>to Drs. </a:t>
            </a:r>
            <a:r>
              <a:rPr lang="en-US" dirty="0" err="1">
                <a:solidFill>
                  <a:srgbClr val="0070C0"/>
                </a:solidFill>
              </a:rPr>
              <a:t>I.Vasilieva</a:t>
            </a:r>
            <a:r>
              <a:rPr lang="en-US" dirty="0">
                <a:solidFill>
                  <a:srgbClr val="0070C0"/>
                </a:solidFill>
              </a:rPr>
              <a:t> (MAO, Kyiv, Ukraine), S. Shepherd (UK), </a:t>
            </a:r>
          </a:p>
          <a:p>
            <a:r>
              <a:rPr lang="en-US" dirty="0">
                <a:solidFill>
                  <a:srgbClr val="0070C0"/>
                </a:solidFill>
              </a:rPr>
              <a:t>E. Popova (Chile) and S. </a:t>
            </a:r>
            <a:r>
              <a:rPr lang="en-US" dirty="0" err="1">
                <a:solidFill>
                  <a:srgbClr val="0070C0"/>
                </a:solidFill>
              </a:rPr>
              <a:t>Zharkov</a:t>
            </a:r>
            <a:r>
              <a:rPr lang="en-US" dirty="0">
                <a:solidFill>
                  <a:srgbClr val="0070C0"/>
                </a:solidFill>
              </a:rPr>
              <a:t> (UK)</a:t>
            </a:r>
            <a:endParaRPr lang="en-US" dirty="0"/>
          </a:p>
        </p:txBody>
      </p:sp>
      <p:pic>
        <p:nvPicPr>
          <p:cNvPr id="7" name="Picture 27">
            <a:extLst>
              <a:ext uri="{FF2B5EF4-FFF2-40B4-BE49-F238E27FC236}">
                <a16:creationId xmlns:a16="http://schemas.microsoft.com/office/drawing/2014/main" id="{8FE6CAD4-0746-1447-B842-8E9466221004}"/>
              </a:ext>
            </a:extLst>
          </p:cNvPr>
          <p:cNvPicPr/>
          <p:nvPr/>
        </p:nvPicPr>
        <p:blipFill>
          <a:blip r:embed="rId4"/>
          <a:stretch>
            <a:fillRect/>
          </a:stretch>
        </p:blipFill>
        <p:spPr>
          <a:xfrm>
            <a:off x="33421" y="90207"/>
            <a:ext cx="2618280" cy="1004760"/>
          </a:xfrm>
          <a:prstGeom prst="rect">
            <a:avLst/>
          </a:prstGeom>
          <a:ln>
            <a:noFill/>
          </a:ln>
        </p:spPr>
      </p:pic>
      <p:pic>
        <p:nvPicPr>
          <p:cNvPr id="9" name="Picture 8" descr="A picture containing text, sign&#10;&#10;Description automatically generated">
            <a:extLst>
              <a:ext uri="{FF2B5EF4-FFF2-40B4-BE49-F238E27FC236}">
                <a16:creationId xmlns:a16="http://schemas.microsoft.com/office/drawing/2014/main" id="{3E99E4C7-1307-6487-805C-4CDE94549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10113"/>
            <a:ext cx="1833479" cy="1263986"/>
          </a:xfrm>
          <a:prstGeom prst="rect">
            <a:avLst/>
          </a:prstGeom>
        </p:spPr>
      </p:pic>
    </p:spTree>
    <p:extLst>
      <p:ext uri="{BB962C8B-B14F-4D97-AF65-F5344CB8AC3E}">
        <p14:creationId xmlns:p14="http://schemas.microsoft.com/office/powerpoint/2010/main" val="218736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10896" y="152400"/>
            <a:ext cx="11503152" cy="3492624"/>
          </a:xfrm>
        </p:spPr>
        <p:txBody>
          <a:bodyPr>
            <a:normAutofit fontScale="90000"/>
          </a:bodyPr>
          <a:lstStyle/>
          <a:p>
            <a:pPr algn="ctr"/>
            <a:r>
              <a:rPr lang="en-US" dirty="0">
                <a:latin typeface="Arial Black" charset="0"/>
                <a:ea typeface="ＭＳ Ｐゴシック" charset="0"/>
                <a:cs typeface="ＭＳ Ｐゴシック" charset="0"/>
              </a:rPr>
              <a:t>     	SBMF results: </a:t>
            </a:r>
            <a:r>
              <a:rPr lang="en-US" dirty="0">
                <a:solidFill>
                  <a:srgbClr val="FF0000"/>
                </a:solidFill>
                <a:latin typeface="Arial Black" charset="0"/>
                <a:ea typeface="ＭＳ Ｐゴシック" charset="0"/>
                <a:cs typeface="ＭＳ Ｐゴシック" charset="0"/>
              </a:rPr>
              <a:t>Scree plot </a:t>
            </a:r>
            <a:r>
              <a:rPr lang="en-US" dirty="0">
                <a:solidFill>
                  <a:srgbClr val="C00000"/>
                </a:solidFill>
                <a:latin typeface="Arial Black" charset="0"/>
                <a:ea typeface="ＭＳ Ｐゴシック" charset="0"/>
                <a:cs typeface="ＭＳ Ｐゴシック" charset="0"/>
              </a:rPr>
              <a:t>(-&gt;</a:t>
            </a:r>
            <a:r>
              <a:rPr lang="en-US" dirty="0" err="1">
                <a:solidFill>
                  <a:srgbClr val="C00000"/>
                </a:solidFill>
                <a:latin typeface="Arial Black" charset="0"/>
                <a:ea typeface="ＭＳ Ｐゴシック" charset="0"/>
                <a:cs typeface="ＭＳ Ｐゴシック" charset="0"/>
              </a:rPr>
              <a:t>prizm</a:t>
            </a:r>
            <a:r>
              <a:rPr lang="en-US" dirty="0">
                <a:solidFill>
                  <a:srgbClr val="FF0000"/>
                </a:solidFill>
                <a:latin typeface="Arial Black" charset="0"/>
                <a:ea typeface="ＭＳ Ｐゴシック" charset="0"/>
                <a:cs typeface="ＭＳ Ｐゴシック" charset="0"/>
              </a:rPr>
              <a:t>)</a:t>
            </a:r>
            <a:br>
              <a:rPr lang="en-US" dirty="0">
                <a:solidFill>
                  <a:srgbClr val="FF0000"/>
                </a:solidFill>
                <a:latin typeface="Arial Black" charset="0"/>
                <a:ea typeface="ＭＳ Ｐゴシック" charset="0"/>
                <a:cs typeface="ＭＳ Ｐゴシック" charset="0"/>
              </a:rPr>
            </a:br>
            <a:r>
              <a:rPr lang="en-US" dirty="0">
                <a:solidFill>
                  <a:srgbClr val="0000FF"/>
                </a:solidFill>
                <a:latin typeface="Arial Black" charset="0"/>
                <a:ea typeface="ＭＳ Ｐゴシック" charset="0"/>
                <a:cs typeface="ＭＳ Ｐゴシック" charset="0"/>
              </a:rPr>
              <a:t>Eigenvalues vs variances (Zharkova et al, 2012)</a:t>
            </a:r>
            <a:br>
              <a:rPr lang="en-US" dirty="0">
                <a:solidFill>
                  <a:srgbClr val="0000FF"/>
                </a:solidFill>
                <a:latin typeface="Arial Black" charset="0"/>
                <a:ea typeface="ＭＳ Ｐゴシック" charset="0"/>
                <a:cs typeface="ＭＳ Ｐゴシック" charset="0"/>
              </a:rPr>
            </a:br>
            <a:r>
              <a:rPr lang="en-US" dirty="0">
                <a:latin typeface="Arial Black" charset="0"/>
                <a:ea typeface="ＭＳ Ｐゴシック" charset="0"/>
                <a:cs typeface="ＭＳ Ｐゴシック" charset="0"/>
              </a:rPr>
              <a:t>- </a:t>
            </a:r>
            <a:r>
              <a:rPr lang="en-US" sz="2400" dirty="0">
                <a:latin typeface="Arial Black" charset="0"/>
                <a:ea typeface="ＭＳ Ｐゴシック" charset="0"/>
                <a:cs typeface="ＭＳ Ｐゴシック" charset="0"/>
              </a:rPr>
              <a:t>2 main eigenvalues covering 40% of variance –</a:t>
            </a:r>
            <a:br>
              <a:rPr lang="en-US" sz="2400" dirty="0">
                <a:latin typeface="Arial Black" charset="0"/>
                <a:ea typeface="ＭＳ Ｐゴシック" charset="0"/>
                <a:cs typeface="ＭＳ Ｐゴシック" charset="0"/>
              </a:rPr>
            </a:br>
            <a:r>
              <a:rPr lang="en-US" sz="2400" dirty="0">
                <a:latin typeface="Arial Black" charset="0"/>
                <a:ea typeface="ＭＳ Ｐゴシック" charset="0"/>
                <a:cs typeface="ＭＳ Ｐゴシック" charset="0"/>
              </a:rPr>
              <a:t>        (67% of SDV) - </a:t>
            </a:r>
            <a:br>
              <a:rPr lang="en-US" sz="2400" dirty="0">
                <a:solidFill>
                  <a:srgbClr val="FF0000"/>
                </a:solidFill>
                <a:latin typeface="Arial Black" charset="0"/>
                <a:ea typeface="ＭＳ Ｐゴシック" charset="0"/>
                <a:cs typeface="ＭＳ Ｐゴシック" charset="0"/>
              </a:rPr>
            </a:br>
            <a:r>
              <a:rPr lang="en-US" sz="2400" dirty="0">
                <a:latin typeface="Arial Black" charset="0"/>
                <a:ea typeface="ＭＳ Ｐゴシック" charset="0"/>
                <a:cs typeface="ＭＳ Ｐゴシック" charset="0"/>
              </a:rPr>
              <a:t>-  3 pairs (6 eigenvalues) to cover </a:t>
            </a:r>
          </a:p>
        </p:txBody>
      </p:sp>
      <p:pic>
        <p:nvPicPr>
          <p:cNvPr id="101379" name="Picture 8" descr="Fig4_col.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27" y="3252184"/>
            <a:ext cx="5486400" cy="389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Donut 9"/>
          <p:cNvSpPr/>
          <p:nvPr/>
        </p:nvSpPr>
        <p:spPr bwMode="auto">
          <a:xfrm>
            <a:off x="3810000" y="1981201"/>
            <a:ext cx="533400" cy="519351"/>
          </a:xfrm>
          <a:prstGeom prst="donut">
            <a:avLst/>
          </a:prstGeom>
          <a:noFill/>
          <a:ln w="9525" cap="flat" cmpd="sng" algn="ctr">
            <a:noFill/>
            <a:prstDash val="solid"/>
            <a:round/>
            <a:headEnd type="none" w="med" len="med"/>
            <a:tailEnd type="none" w="med" len="med"/>
          </a:ln>
          <a:effectLst/>
        </p:spPr>
        <p:txBody>
          <a:bodyPr>
            <a:spAutoFit/>
          </a:bodyPr>
          <a:lstStyle/>
          <a:p>
            <a:pPr>
              <a:defRPr/>
            </a:pPr>
            <a:endParaRPr lang="en-US"/>
          </a:p>
        </p:txBody>
      </p:sp>
      <p:sp>
        <p:nvSpPr>
          <p:cNvPr id="101381" name="Footer Placeholder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sz="1400" b="0">
                <a:solidFill>
                  <a:schemeClr val="tx1"/>
                </a:solidFill>
              </a:rPr>
              <a:t> </a:t>
            </a:r>
            <a:endParaRPr lang="en-GB" sz="1400" b="0">
              <a:solidFill>
                <a:schemeClr val="tx1"/>
              </a:solidFill>
            </a:endParaRPr>
          </a:p>
        </p:txBody>
      </p:sp>
      <p:cxnSp>
        <p:nvCxnSpPr>
          <p:cNvPr id="101382" name="Straight Arrow Connector 12"/>
          <p:cNvCxnSpPr>
            <a:cxnSpLocks noChangeShapeType="1"/>
          </p:cNvCxnSpPr>
          <p:nvPr/>
        </p:nvCxnSpPr>
        <p:spPr bwMode="auto">
          <a:xfrm flipH="1">
            <a:off x="1716935" y="3498557"/>
            <a:ext cx="1307192" cy="326611"/>
          </a:xfrm>
          <a:prstGeom prst="straightConnector1">
            <a:avLst/>
          </a:prstGeom>
          <a:noFill/>
          <a:ln w="28575">
            <a:solidFill>
              <a:srgbClr val="00FF00"/>
            </a:solidFill>
            <a:round/>
            <a:headEnd/>
            <a:tailEnd type="arrow" w="med" len="med"/>
          </a:ln>
          <a:extLst>
            <a:ext uri="{909E8E84-426E-40dd-AFC4-6F175D3DCCD1}">
              <a14:hiddenFill xmlns:a14="http://schemas.microsoft.com/office/drawing/2010/main" xmlns="">
                <a:noFill/>
              </a14:hiddenFill>
            </a:ext>
          </a:extLst>
        </p:spPr>
      </p:cxnSp>
      <p:sp>
        <p:nvSpPr>
          <p:cNvPr id="101383" name="Freeform 13"/>
          <p:cNvSpPr>
            <a:spLocks noChangeArrowheads="1"/>
          </p:cNvSpPr>
          <p:nvPr/>
        </p:nvSpPr>
        <p:spPr bwMode="auto">
          <a:xfrm>
            <a:off x="4348163" y="4376738"/>
            <a:ext cx="1262062" cy="369332"/>
          </a:xfrm>
          <a:custGeom>
            <a:avLst/>
            <a:gdLst>
              <a:gd name="T0" fmla="*/ 1107066 w 1262399"/>
              <a:gd name="T1" fmla="*/ 677491 h 975354"/>
              <a:gd name="T2" fmla="*/ 1080066 w 1262399"/>
              <a:gd name="T3" fmla="*/ 718141 h 975354"/>
              <a:gd name="T4" fmla="*/ 999060 w 1262399"/>
              <a:gd name="T5" fmla="*/ 799440 h 975354"/>
              <a:gd name="T6" fmla="*/ 931556 w 1262399"/>
              <a:gd name="T7" fmla="*/ 880738 h 975354"/>
              <a:gd name="T8" fmla="*/ 810050 w 1262399"/>
              <a:gd name="T9" fmla="*/ 975586 h 975354"/>
              <a:gd name="T10" fmla="*/ 621037 w 1262399"/>
              <a:gd name="T11" fmla="*/ 962037 h 975354"/>
              <a:gd name="T12" fmla="*/ 513031 w 1262399"/>
              <a:gd name="T13" fmla="*/ 934938 h 975354"/>
              <a:gd name="T14" fmla="*/ 459027 w 1262399"/>
              <a:gd name="T15" fmla="*/ 921387 h 975354"/>
              <a:gd name="T16" fmla="*/ 162011 w 1262399"/>
              <a:gd name="T17" fmla="*/ 894289 h 975354"/>
              <a:gd name="T18" fmla="*/ 81004 w 1262399"/>
              <a:gd name="T19" fmla="*/ 840090 h 975354"/>
              <a:gd name="T20" fmla="*/ 54005 w 1262399"/>
              <a:gd name="T21" fmla="*/ 799440 h 975354"/>
              <a:gd name="T22" fmla="*/ 27002 w 1262399"/>
              <a:gd name="T23" fmla="*/ 691041 h 975354"/>
              <a:gd name="T24" fmla="*/ 13500 w 1262399"/>
              <a:gd name="T25" fmla="*/ 650392 h 975354"/>
              <a:gd name="T26" fmla="*/ 0 w 1262399"/>
              <a:gd name="T27" fmla="*/ 596192 h 975354"/>
              <a:gd name="T28" fmla="*/ 13500 w 1262399"/>
              <a:gd name="T29" fmla="*/ 311647 h 975354"/>
              <a:gd name="T30" fmla="*/ 27002 w 1262399"/>
              <a:gd name="T31" fmla="*/ 270997 h 975354"/>
              <a:gd name="T32" fmla="*/ 54005 w 1262399"/>
              <a:gd name="T33" fmla="*/ 176149 h 975354"/>
              <a:gd name="T34" fmla="*/ 81004 w 1262399"/>
              <a:gd name="T35" fmla="*/ 135499 h 975354"/>
              <a:gd name="T36" fmla="*/ 175510 w 1262399"/>
              <a:gd name="T37" fmla="*/ 81300 h 975354"/>
              <a:gd name="T38" fmla="*/ 310519 w 1262399"/>
              <a:gd name="T39" fmla="*/ 40650 h 975354"/>
              <a:gd name="T40" fmla="*/ 391522 w 1262399"/>
              <a:gd name="T41" fmla="*/ 0 h 975354"/>
              <a:gd name="T42" fmla="*/ 675042 w 1262399"/>
              <a:gd name="T43" fmla="*/ 13549 h 975354"/>
              <a:gd name="T44" fmla="*/ 715544 w 1262399"/>
              <a:gd name="T45" fmla="*/ 27101 h 975354"/>
              <a:gd name="T46" fmla="*/ 783048 w 1262399"/>
              <a:gd name="T47" fmla="*/ 67748 h 975354"/>
              <a:gd name="T48" fmla="*/ 864052 w 1262399"/>
              <a:gd name="T49" fmla="*/ 121949 h 975354"/>
              <a:gd name="T50" fmla="*/ 972058 w 1262399"/>
              <a:gd name="T51" fmla="*/ 189698 h 975354"/>
              <a:gd name="T52" fmla="*/ 1026062 w 1262399"/>
              <a:gd name="T53" fmla="*/ 216798 h 975354"/>
              <a:gd name="T54" fmla="*/ 1066564 w 1262399"/>
              <a:gd name="T55" fmla="*/ 243897 h 975354"/>
              <a:gd name="T56" fmla="*/ 1147569 w 1262399"/>
              <a:gd name="T57" fmla="*/ 284547 h 975354"/>
              <a:gd name="T58" fmla="*/ 1215073 w 1262399"/>
              <a:gd name="T59" fmla="*/ 365845 h 975354"/>
              <a:gd name="T60" fmla="*/ 1242075 w 1262399"/>
              <a:gd name="T61" fmla="*/ 392945 h 975354"/>
              <a:gd name="T62" fmla="*/ 1242075 w 1262399"/>
              <a:gd name="T63" fmla="*/ 501343 h 975354"/>
              <a:gd name="T64" fmla="*/ 1228575 w 1262399"/>
              <a:gd name="T65" fmla="*/ 541993 h 975354"/>
              <a:gd name="T66" fmla="*/ 1188073 w 1262399"/>
              <a:gd name="T67" fmla="*/ 582643 h 975354"/>
              <a:gd name="T68" fmla="*/ 1120569 w 1262399"/>
              <a:gd name="T69" fmla="*/ 636842 h 975354"/>
              <a:gd name="T70" fmla="*/ 1093567 w 1262399"/>
              <a:gd name="T71" fmla="*/ 691041 h 975354"/>
              <a:gd name="T72" fmla="*/ 1066564 w 1262399"/>
              <a:gd name="T73" fmla="*/ 718141 h 975354"/>
              <a:gd name="T74" fmla="*/ 1107066 w 1262399"/>
              <a:gd name="T75" fmla="*/ 677491 h 9753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2399"/>
              <a:gd name="T115" fmla="*/ 0 h 975354"/>
              <a:gd name="T116" fmla="*/ 1262399 w 1262399"/>
              <a:gd name="T117" fmla="*/ 975354 h 9753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2399" h="975354">
                <a:moveTo>
                  <a:pt x="1107954" y="675499"/>
                </a:moveTo>
                <a:cubicBezTo>
                  <a:pt x="1098946" y="689009"/>
                  <a:pt x="1091719" y="703894"/>
                  <a:pt x="1080931" y="716029"/>
                </a:cubicBezTo>
                <a:cubicBezTo>
                  <a:pt x="1055541" y="744589"/>
                  <a:pt x="999861" y="797089"/>
                  <a:pt x="999861" y="797089"/>
                </a:cubicBezTo>
                <a:cubicBezTo>
                  <a:pt x="951363" y="894075"/>
                  <a:pt x="1001055" y="817043"/>
                  <a:pt x="932303" y="878148"/>
                </a:cubicBezTo>
                <a:cubicBezTo>
                  <a:pt x="822932" y="975354"/>
                  <a:pt x="894281" y="944860"/>
                  <a:pt x="810698" y="972718"/>
                </a:cubicBezTo>
                <a:cubicBezTo>
                  <a:pt x="747644" y="968215"/>
                  <a:pt x="684170" y="967748"/>
                  <a:pt x="621535" y="959208"/>
                </a:cubicBezTo>
                <a:cubicBezTo>
                  <a:pt x="584736" y="954191"/>
                  <a:pt x="549473" y="941195"/>
                  <a:pt x="513442" y="932188"/>
                </a:cubicBezTo>
                <a:cubicBezTo>
                  <a:pt x="495427" y="927685"/>
                  <a:pt x="477889" y="920359"/>
                  <a:pt x="459396" y="918678"/>
                </a:cubicBezTo>
                <a:lnTo>
                  <a:pt x="162140" y="891658"/>
                </a:lnTo>
                <a:cubicBezTo>
                  <a:pt x="135117" y="873645"/>
                  <a:pt x="99086" y="864640"/>
                  <a:pt x="81070" y="837619"/>
                </a:cubicBezTo>
                <a:cubicBezTo>
                  <a:pt x="72062" y="824109"/>
                  <a:pt x="61309" y="811612"/>
                  <a:pt x="54047" y="797089"/>
                </a:cubicBezTo>
                <a:cubicBezTo>
                  <a:pt x="38604" y="766206"/>
                  <a:pt x="34732" y="719843"/>
                  <a:pt x="27023" y="689009"/>
                </a:cubicBezTo>
                <a:cubicBezTo>
                  <a:pt x="23569" y="675193"/>
                  <a:pt x="17425" y="662172"/>
                  <a:pt x="13512" y="648479"/>
                </a:cubicBezTo>
                <a:cubicBezTo>
                  <a:pt x="8410" y="630626"/>
                  <a:pt x="4504" y="612452"/>
                  <a:pt x="0" y="594439"/>
                </a:cubicBezTo>
                <a:cubicBezTo>
                  <a:pt x="4504" y="499869"/>
                  <a:pt x="5649" y="405080"/>
                  <a:pt x="13512" y="310730"/>
                </a:cubicBezTo>
                <a:cubicBezTo>
                  <a:pt x="14695" y="296538"/>
                  <a:pt x="23110" y="283893"/>
                  <a:pt x="27023" y="270200"/>
                </a:cubicBezTo>
                <a:cubicBezTo>
                  <a:pt x="32795" y="249999"/>
                  <a:pt x="43248" y="197225"/>
                  <a:pt x="54047" y="175630"/>
                </a:cubicBezTo>
                <a:cubicBezTo>
                  <a:pt x="61309" y="161107"/>
                  <a:pt x="69588" y="146581"/>
                  <a:pt x="81070" y="135100"/>
                </a:cubicBezTo>
                <a:cubicBezTo>
                  <a:pt x="96750" y="119422"/>
                  <a:pt x="158697" y="87417"/>
                  <a:pt x="175651" y="81060"/>
                </a:cubicBezTo>
                <a:cubicBezTo>
                  <a:pt x="218812" y="64877"/>
                  <a:pt x="271169" y="66926"/>
                  <a:pt x="310768" y="40530"/>
                </a:cubicBezTo>
                <a:cubicBezTo>
                  <a:pt x="363154" y="5611"/>
                  <a:pt x="335898" y="18645"/>
                  <a:pt x="391837" y="0"/>
                </a:cubicBezTo>
                <a:cubicBezTo>
                  <a:pt x="486419" y="4503"/>
                  <a:pt x="581220" y="5647"/>
                  <a:pt x="675582" y="13510"/>
                </a:cubicBezTo>
                <a:cubicBezTo>
                  <a:pt x="689775" y="14693"/>
                  <a:pt x="703378" y="20651"/>
                  <a:pt x="716117" y="27020"/>
                </a:cubicBezTo>
                <a:cubicBezTo>
                  <a:pt x="739606" y="38763"/>
                  <a:pt x="761519" y="53452"/>
                  <a:pt x="783675" y="67550"/>
                </a:cubicBezTo>
                <a:cubicBezTo>
                  <a:pt x="811075" y="84984"/>
                  <a:pt x="835696" y="107067"/>
                  <a:pt x="864745" y="121590"/>
                </a:cubicBezTo>
                <a:cubicBezTo>
                  <a:pt x="1001686" y="190053"/>
                  <a:pt x="832518" y="101450"/>
                  <a:pt x="972838" y="189140"/>
                </a:cubicBezTo>
                <a:cubicBezTo>
                  <a:pt x="989918" y="199814"/>
                  <a:pt x="1009396" y="206168"/>
                  <a:pt x="1026884" y="216160"/>
                </a:cubicBezTo>
                <a:cubicBezTo>
                  <a:pt x="1040983" y="224216"/>
                  <a:pt x="1052895" y="235919"/>
                  <a:pt x="1067419" y="243180"/>
                </a:cubicBezTo>
                <a:cubicBezTo>
                  <a:pt x="1128356" y="273645"/>
                  <a:pt x="1090406" y="235314"/>
                  <a:pt x="1148489" y="283710"/>
                </a:cubicBezTo>
                <a:cubicBezTo>
                  <a:pt x="1206264" y="331850"/>
                  <a:pt x="1173531" y="311632"/>
                  <a:pt x="1216047" y="364769"/>
                </a:cubicBezTo>
                <a:cubicBezTo>
                  <a:pt x="1224005" y="374715"/>
                  <a:pt x="1234063" y="382782"/>
                  <a:pt x="1243071" y="391789"/>
                </a:cubicBezTo>
                <a:cubicBezTo>
                  <a:pt x="1262399" y="449769"/>
                  <a:pt x="1261705" y="425343"/>
                  <a:pt x="1243071" y="499869"/>
                </a:cubicBezTo>
                <a:cubicBezTo>
                  <a:pt x="1239617" y="513685"/>
                  <a:pt x="1237459" y="528550"/>
                  <a:pt x="1229559" y="540399"/>
                </a:cubicBezTo>
                <a:cubicBezTo>
                  <a:pt x="1218959" y="556297"/>
                  <a:pt x="1201257" y="566251"/>
                  <a:pt x="1189024" y="580929"/>
                </a:cubicBezTo>
                <a:cubicBezTo>
                  <a:pt x="1142011" y="637338"/>
                  <a:pt x="1188009" y="612791"/>
                  <a:pt x="1121466" y="634969"/>
                </a:cubicBezTo>
                <a:cubicBezTo>
                  <a:pt x="1112458" y="652982"/>
                  <a:pt x="1105616" y="672252"/>
                  <a:pt x="1094443" y="689009"/>
                </a:cubicBezTo>
                <a:cubicBezTo>
                  <a:pt x="1087376" y="699607"/>
                  <a:pt x="1067419" y="716029"/>
                  <a:pt x="1067419" y="716029"/>
                </a:cubicBezTo>
                <a:lnTo>
                  <a:pt x="1107954" y="675499"/>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endParaRPr lang="en-US"/>
          </a:p>
        </p:txBody>
      </p:sp>
      <p:cxnSp>
        <p:nvCxnSpPr>
          <p:cNvPr id="101384" name="Straight Arrow Connector 15"/>
          <p:cNvCxnSpPr>
            <a:cxnSpLocks noChangeShapeType="1"/>
          </p:cNvCxnSpPr>
          <p:nvPr/>
        </p:nvCxnSpPr>
        <p:spPr bwMode="auto">
          <a:xfrm flipH="1">
            <a:off x="1919684" y="4258077"/>
            <a:ext cx="3780631" cy="771123"/>
          </a:xfrm>
          <a:prstGeom prst="straightConnector1">
            <a:avLst/>
          </a:prstGeom>
          <a:noFill/>
          <a:ln w="28575">
            <a:solidFill>
              <a:srgbClr val="FF6600"/>
            </a:solidFill>
            <a:round/>
            <a:headEnd/>
            <a:tailEnd type="arrow" w="med" len="med"/>
          </a:ln>
          <a:extLst>
            <a:ext uri="{909E8E84-426E-40dd-AFC4-6F175D3DCCD1}">
              <a14:hiddenFill xmlns:a14="http://schemas.microsoft.com/office/drawing/2010/main" xmlns="">
                <a:noFill/>
              </a14:hiddenFill>
            </a:ext>
          </a:extLst>
        </p:spPr>
      </p:cxnSp>
      <p:sp>
        <p:nvSpPr>
          <p:cNvPr id="3" name="Rectangle 2">
            <a:extLst>
              <a:ext uri="{FF2B5EF4-FFF2-40B4-BE49-F238E27FC236}">
                <a16:creationId xmlns:a16="http://schemas.microsoft.com/office/drawing/2014/main" id="{D5FC7884-A63C-6E45-AB6E-051E64996B90}"/>
              </a:ext>
            </a:extLst>
          </p:cNvPr>
          <p:cNvSpPr/>
          <p:nvPr/>
        </p:nvSpPr>
        <p:spPr>
          <a:xfrm>
            <a:off x="5554622" y="3577524"/>
            <a:ext cx="6096000" cy="369332"/>
          </a:xfrm>
          <a:prstGeom prst="rect">
            <a:avLst/>
          </a:prstGeom>
        </p:spPr>
        <p:txBody>
          <a:bodyPr>
            <a:spAutoFit/>
          </a:bodyPr>
          <a:lstStyle/>
          <a:p>
            <a:r>
              <a:rPr lang="en-US" dirty="0">
                <a:solidFill>
                  <a:srgbClr val="FF0000"/>
                </a:solidFill>
                <a:latin typeface="Arial Black" charset="0"/>
                <a:ea typeface="ＭＳ Ｐゴシック" charset="0"/>
                <a:cs typeface="ＭＳ Ｐゴシック" charset="0"/>
              </a:rPr>
              <a:t>Quadruple magnetic sources</a:t>
            </a:r>
            <a:endParaRPr lang="en-US" dirty="0"/>
          </a:p>
        </p:txBody>
      </p:sp>
      <p:sp>
        <p:nvSpPr>
          <p:cNvPr id="6" name="Rectangle 5">
            <a:extLst>
              <a:ext uri="{FF2B5EF4-FFF2-40B4-BE49-F238E27FC236}">
                <a16:creationId xmlns:a16="http://schemas.microsoft.com/office/drawing/2014/main" id="{F60AEF87-2A0D-064A-82FA-9773D3426614}"/>
              </a:ext>
            </a:extLst>
          </p:cNvPr>
          <p:cNvSpPr/>
          <p:nvPr/>
        </p:nvSpPr>
        <p:spPr>
          <a:xfrm>
            <a:off x="3054096" y="3498557"/>
            <a:ext cx="1457618" cy="923330"/>
          </a:xfrm>
          <a:prstGeom prst="rect">
            <a:avLst/>
          </a:prstGeom>
        </p:spPr>
        <p:txBody>
          <a:bodyPr wrap="square">
            <a:spAutoFit/>
          </a:bodyPr>
          <a:lstStyle/>
          <a:p>
            <a:r>
              <a:rPr lang="en-US" dirty="0">
                <a:solidFill>
                  <a:srgbClr val="FF0000"/>
                </a:solidFill>
                <a:latin typeface="Arial Black" charset="0"/>
                <a:ea typeface="ＭＳ Ｐゴシック" charset="0"/>
                <a:cs typeface="ＭＳ Ｐゴシック" charset="0"/>
              </a:rPr>
              <a:t>Dipole  magnetic sources</a:t>
            </a:r>
            <a:endParaRPr lang="en-US" dirty="0"/>
          </a:p>
        </p:txBody>
      </p:sp>
      <p:pic>
        <p:nvPicPr>
          <p:cNvPr id="2" name="Content Placeholder 4" descr="A group of cars driving on a snowy road&#10;&#10;Description automatically generated">
            <a:extLst>
              <a:ext uri="{FF2B5EF4-FFF2-40B4-BE49-F238E27FC236}">
                <a16:creationId xmlns:a16="http://schemas.microsoft.com/office/drawing/2014/main" id="{27D1ED71-4C05-ADF6-47C7-BAC9255D3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457" y="4024951"/>
            <a:ext cx="5036532" cy="2833049"/>
          </a:xfrm>
          <a:prstGeom prst="rect">
            <a:avLst/>
          </a:prstGeom>
        </p:spPr>
      </p:pic>
    </p:spTree>
    <p:extLst>
      <p:ext uri="{BB962C8B-B14F-4D97-AF65-F5344CB8AC3E}">
        <p14:creationId xmlns:p14="http://schemas.microsoft.com/office/powerpoint/2010/main" val="2366809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6FD4052D-06C2-95E7-22C8-F80E873D9AAC}"/>
              </a:ext>
            </a:extLst>
          </p:cNvPr>
          <p:cNvSpPr txBox="1">
            <a:spLocks noChangeArrowheads="1"/>
          </p:cNvSpPr>
          <p:nvPr/>
        </p:nvSpPr>
        <p:spPr bwMode="auto">
          <a:xfrm>
            <a:off x="1524000" y="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1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7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3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1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endParaRPr lang="zh-TW" altLang="en-US" sz="3200" b="1">
              <a:solidFill>
                <a:schemeClr val="accent2"/>
              </a:solidFill>
              <a:ea typeface="PMingLiU" panose="02020500000000000000" pitchFamily="18" charset="-120"/>
            </a:endParaRPr>
          </a:p>
        </p:txBody>
      </p:sp>
      <p:sp>
        <p:nvSpPr>
          <p:cNvPr id="7171" name="Text Box 3">
            <a:extLst>
              <a:ext uri="{FF2B5EF4-FFF2-40B4-BE49-F238E27FC236}">
                <a16:creationId xmlns:a16="http://schemas.microsoft.com/office/drawing/2014/main" id="{413A37C7-840D-F1CD-2E1E-C4243903129F}"/>
              </a:ext>
            </a:extLst>
          </p:cNvPr>
          <p:cNvSpPr txBox="1">
            <a:spLocks noChangeArrowheads="1"/>
          </p:cNvSpPr>
          <p:nvPr/>
        </p:nvSpPr>
        <p:spPr bwMode="auto">
          <a:xfrm>
            <a:off x="180304" y="914401"/>
            <a:ext cx="11153104"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1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7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3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1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1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zh-TW" sz="2800" b="1" dirty="0">
                <a:ea typeface="PMingLiU" panose="02020500000000000000" pitchFamily="18" charset="-120"/>
              </a:rPr>
              <a:t>Forced vibrations</a:t>
            </a:r>
            <a:r>
              <a:rPr lang="en-US" altLang="zh-TW" sz="2800" b="1" dirty="0">
                <a:solidFill>
                  <a:schemeClr val="accent2"/>
                </a:solidFill>
                <a:ea typeface="PMingLiU" panose="02020500000000000000" pitchFamily="18" charset="-120"/>
              </a:rPr>
              <a:t> occur when there is a </a:t>
            </a:r>
            <a:r>
              <a:rPr lang="en-US" altLang="zh-TW" sz="2800" b="1" dirty="0">
                <a:solidFill>
                  <a:srgbClr val="FF00FF"/>
                </a:solidFill>
                <a:ea typeface="PMingLiU" panose="02020500000000000000" pitchFamily="18" charset="-120"/>
              </a:rPr>
              <a:t>periodic</a:t>
            </a:r>
            <a:r>
              <a:rPr lang="en-US" altLang="zh-TW" sz="2800" b="1" dirty="0">
                <a:solidFill>
                  <a:schemeClr val="accent2"/>
                </a:solidFill>
                <a:ea typeface="PMingLiU" panose="02020500000000000000" pitchFamily="18" charset="-120"/>
              </a:rPr>
              <a:t> </a:t>
            </a:r>
            <a:r>
              <a:rPr lang="en-US" altLang="zh-TW" sz="2800" b="1" dirty="0">
                <a:solidFill>
                  <a:srgbClr val="FF6600"/>
                </a:solidFill>
                <a:ea typeface="PMingLiU" panose="02020500000000000000" pitchFamily="18" charset="-120"/>
              </a:rPr>
              <a:t>driving force</a:t>
            </a:r>
            <a:r>
              <a:rPr lang="en-US" altLang="zh-TW" sz="2800" b="1" dirty="0">
                <a:solidFill>
                  <a:schemeClr val="accent2"/>
                </a:solidFill>
                <a:ea typeface="PMingLiU" panose="02020500000000000000" pitchFamily="18" charset="-120"/>
              </a:rPr>
              <a:t>. This force may or may not have the same period as the </a:t>
            </a:r>
            <a:r>
              <a:rPr lang="en-US" altLang="zh-TW" sz="2800" b="1" dirty="0">
                <a:solidFill>
                  <a:srgbClr val="FF00FF"/>
                </a:solidFill>
                <a:ea typeface="PMingLiU" panose="02020500000000000000" pitchFamily="18" charset="-120"/>
              </a:rPr>
              <a:t>natural frequency </a:t>
            </a:r>
            <a:r>
              <a:rPr lang="en-US" altLang="zh-TW" sz="2800" b="1" dirty="0">
                <a:solidFill>
                  <a:schemeClr val="accent2"/>
                </a:solidFill>
                <a:ea typeface="PMingLiU" panose="02020500000000000000" pitchFamily="18" charset="-120"/>
              </a:rPr>
              <a:t>of the system.</a:t>
            </a:r>
          </a:p>
          <a:p>
            <a:pPr eaLnBrk="1" hangingPunct="1">
              <a:spcBef>
                <a:spcPct val="50000"/>
              </a:spcBef>
              <a:buFontTx/>
              <a:buNone/>
            </a:pPr>
            <a:r>
              <a:rPr lang="en-US" altLang="zh-TW" sz="2800" b="1" dirty="0">
                <a:ea typeface="PMingLiU" panose="02020500000000000000" pitchFamily="18" charset="-120"/>
              </a:rPr>
              <a:t>If the forcing frequency is the same as</a:t>
            </a:r>
            <a:r>
              <a:rPr lang="en-US" altLang="zh-TW" sz="2800" b="1" dirty="0">
                <a:solidFill>
                  <a:srgbClr val="FF0000"/>
                </a:solidFill>
                <a:ea typeface="PMingLiU" panose="02020500000000000000" pitchFamily="18" charset="-120"/>
              </a:rPr>
              <a:t> the natural frequency</a:t>
            </a:r>
            <a:r>
              <a:rPr lang="en-US" altLang="zh-TW" sz="2800" b="1" dirty="0">
                <a:solidFill>
                  <a:schemeClr val="accent2"/>
                </a:solidFill>
                <a:ea typeface="PMingLiU" panose="02020500000000000000" pitchFamily="18" charset="-120"/>
              </a:rPr>
              <a:t>, the </a:t>
            </a:r>
            <a:r>
              <a:rPr lang="en-US" altLang="zh-TW" sz="2800" b="1" dirty="0">
                <a:ea typeface="PMingLiU" panose="02020500000000000000" pitchFamily="18" charset="-120"/>
              </a:rPr>
              <a:t>amplitude</a:t>
            </a:r>
            <a:r>
              <a:rPr lang="en-US" altLang="zh-TW" sz="2800" b="1" dirty="0">
                <a:solidFill>
                  <a:schemeClr val="accent2"/>
                </a:solidFill>
                <a:ea typeface="PMingLiU" panose="02020500000000000000" pitchFamily="18" charset="-120"/>
              </a:rPr>
              <a:t> can become quite large. This is called </a:t>
            </a:r>
            <a:r>
              <a:rPr lang="en-US" altLang="zh-TW" sz="2800" b="1" dirty="0">
                <a:solidFill>
                  <a:srgbClr val="FF00FF"/>
                </a:solidFill>
                <a:ea typeface="PMingLiU" panose="02020500000000000000" pitchFamily="18" charset="-120"/>
              </a:rPr>
              <a:t>resonance</a:t>
            </a:r>
            <a:r>
              <a:rPr lang="en-US" altLang="zh-TW" sz="2800" b="1" dirty="0">
                <a:solidFill>
                  <a:schemeClr val="accent2"/>
                </a:solidFill>
                <a:ea typeface="PMingLiU" panose="02020500000000000000" pitchFamily="18" charset="-120"/>
              </a:rPr>
              <a:t>.</a:t>
            </a:r>
          </a:p>
        </p:txBody>
      </p:sp>
      <p:pic>
        <p:nvPicPr>
          <p:cNvPr id="7172" name="Picture 6">
            <a:extLst>
              <a:ext uri="{FF2B5EF4-FFF2-40B4-BE49-F238E27FC236}">
                <a16:creationId xmlns:a16="http://schemas.microsoft.com/office/drawing/2014/main" id="{2E31E4AA-45C5-1E9E-DC55-41C59AA98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879"/>
          <a:stretch>
            <a:fillRect/>
          </a:stretch>
        </p:blipFill>
        <p:spPr bwMode="auto">
          <a:xfrm>
            <a:off x="289237" y="3429000"/>
            <a:ext cx="5107011" cy="295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a:extLst>
              <a:ext uri="{FF2B5EF4-FFF2-40B4-BE49-F238E27FC236}">
                <a16:creationId xmlns:a16="http://schemas.microsoft.com/office/drawing/2014/main" id="{9FE40A15-FA1F-CDD2-5215-09BA6266C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3338"/>
          <a:stretch>
            <a:fillRect/>
          </a:stretch>
        </p:blipFill>
        <p:spPr bwMode="auto">
          <a:xfrm>
            <a:off x="6232480" y="3429000"/>
            <a:ext cx="4263801" cy="2869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ctangle 8">
            <a:extLst>
              <a:ext uri="{FF2B5EF4-FFF2-40B4-BE49-F238E27FC236}">
                <a16:creationId xmlns:a16="http://schemas.microsoft.com/office/drawing/2014/main" id="{E1B68F51-C59A-8B7C-D4F1-490BEE29FBBB}"/>
              </a:ext>
            </a:extLst>
          </p:cNvPr>
          <p:cNvSpPr>
            <a:spLocks noGrp="1" noChangeArrowheads="1"/>
          </p:cNvSpPr>
          <p:nvPr>
            <p:ph type="title"/>
          </p:nvPr>
        </p:nvSpPr>
        <p:spPr>
          <a:xfrm>
            <a:off x="605307" y="141668"/>
            <a:ext cx="9529293" cy="1009270"/>
          </a:xfrm>
        </p:spPr>
        <p:txBody>
          <a:bodyPr/>
          <a:lstStyle/>
          <a:p>
            <a:pPr eaLnBrk="1" hangingPunct="1"/>
            <a:r>
              <a:rPr lang="en-US" altLang="zh-TW" dirty="0">
                <a:ea typeface="PMingLiU" panose="02020500000000000000" pitchFamily="18" charset="-120"/>
              </a:rPr>
              <a:t>Forced Oscillations</a:t>
            </a:r>
            <a:r>
              <a:rPr lang="en-US" altLang="zh-TW" dirty="0">
                <a:ea typeface="PMingLiU" panose="02020500000000000000" pitchFamily="18" charset="-120"/>
                <a:sym typeface="Wingdings" pitchFamily="2" charset="2"/>
              </a:rPr>
              <a:t></a:t>
            </a:r>
            <a:r>
              <a:rPr lang="en-US" altLang="zh-TW" dirty="0">
                <a:ea typeface="PMingLiU" panose="02020500000000000000" pitchFamily="18" charset="-120"/>
              </a:rPr>
              <a:t> Resonance</a:t>
            </a:r>
          </a:p>
        </p:txBody>
      </p:sp>
      <p:sp>
        <p:nvSpPr>
          <p:cNvPr id="4" name="TextBox 3">
            <a:extLst>
              <a:ext uri="{FF2B5EF4-FFF2-40B4-BE49-F238E27FC236}">
                <a16:creationId xmlns:a16="http://schemas.microsoft.com/office/drawing/2014/main" id="{D07ACF3E-2A45-7B6D-EB16-39D2AF0B07D4}"/>
              </a:ext>
            </a:extLst>
          </p:cNvPr>
          <p:cNvSpPr txBox="1"/>
          <p:nvPr/>
        </p:nvSpPr>
        <p:spPr>
          <a:xfrm>
            <a:off x="90153" y="6249897"/>
            <a:ext cx="11153103" cy="646331"/>
          </a:xfrm>
          <a:prstGeom prst="rect">
            <a:avLst/>
          </a:prstGeom>
          <a:noFill/>
        </p:spPr>
        <p:txBody>
          <a:bodyPr wrap="square">
            <a:spAutoFit/>
          </a:bodyPr>
          <a:lstStyle/>
          <a:p>
            <a:pPr eaLnBrk="1" hangingPunct="1"/>
            <a:r>
              <a:rPr lang="en-US" altLang="zh-TW" dirty="0">
                <a:latin typeface="Arial" panose="020B0604020202020204" pitchFamily="34" charset="0"/>
                <a:ea typeface="PMingLiU" panose="02020500000000000000" pitchFamily="18" charset="-120"/>
              </a:rPr>
              <a:t>(left) Large-amplitude oscillations of the Tacoma Narrows Bridge, due to gusty winds, led to its collapse (1940).                                             (right) Collapse of a freeway in California, due to the 1989 earthquake.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the PCs to measured in cycle 24 and prediction to 25-26</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Content Placeholder 4" descr="Fig1.eps"/>
          <p:cNvPicPr>
            <a:picLocks noGrp="1" noChangeAspect="1"/>
          </p:cNvPicPr>
          <p:nvPr>
            <p:ph idx="1"/>
          </p:nvPr>
        </p:nvPicPr>
        <p:blipFill>
          <a:blip r:embed="rId2">
            <a:extLst>
              <a:ext uri="{28A0092B-C50C-407E-A947-70E740481C1C}">
                <a14:useLocalDpi xmlns:a14="http://schemas.microsoft.com/office/drawing/2010/main" val="0"/>
              </a:ext>
            </a:extLst>
          </a:blip>
          <a:srcRect l="3185" r="3185"/>
          <a:stretch>
            <a:fillRect/>
          </a:stretch>
        </p:blipFill>
        <p:spPr>
          <a:xfrm>
            <a:off x="237744" y="803186"/>
            <a:ext cx="11411711" cy="5248622"/>
          </a:xfrm>
          <a:prstGeom prst="rect">
            <a:avLst/>
          </a:prstGeom>
        </p:spPr>
      </p:pic>
      <p:sp>
        <p:nvSpPr>
          <p:cNvPr id="3" name="Rectangle 2"/>
          <p:cNvSpPr/>
          <p:nvPr/>
        </p:nvSpPr>
        <p:spPr>
          <a:xfrm>
            <a:off x="2055167" y="5990252"/>
            <a:ext cx="7776864" cy="646331"/>
          </a:xfrm>
          <a:prstGeom prst="rect">
            <a:avLst/>
          </a:prstGeom>
        </p:spPr>
        <p:txBody>
          <a:bodyPr wrap="square">
            <a:spAutoFit/>
          </a:bodyPr>
          <a:lstStyle/>
          <a:p>
            <a:r>
              <a:rPr lang="en-US" dirty="0"/>
              <a:t>(Shepherd et al, 2014, Zharkova et al, 2015)</a:t>
            </a:r>
            <a:br>
              <a:rPr lang="en-US" dirty="0"/>
            </a:br>
            <a:endParaRPr lang="en-US" dirty="0"/>
          </a:p>
        </p:txBody>
      </p:sp>
      <p:sp>
        <p:nvSpPr>
          <p:cNvPr id="7" name="Rectangle 6">
            <a:extLst>
              <a:ext uri="{FF2B5EF4-FFF2-40B4-BE49-F238E27FC236}">
                <a16:creationId xmlns:a16="http://schemas.microsoft.com/office/drawing/2014/main" id="{D24752CE-9B10-A649-AE85-1D4B46197981}"/>
              </a:ext>
            </a:extLst>
          </p:cNvPr>
          <p:cNvSpPr/>
          <p:nvPr/>
        </p:nvSpPr>
        <p:spPr>
          <a:xfrm>
            <a:off x="2753462" y="218411"/>
            <a:ext cx="7859844" cy="584775"/>
          </a:xfrm>
          <a:prstGeom prst="rect">
            <a:avLst/>
          </a:prstGeom>
        </p:spPr>
        <p:txBody>
          <a:bodyPr wrap="none">
            <a:spAutoFit/>
          </a:bodyPr>
          <a:lstStyle/>
          <a:p>
            <a:r>
              <a:rPr lang="en-US" sz="3200" dirty="0">
                <a:solidFill>
                  <a:srgbClr val="C00000"/>
                </a:solidFill>
              </a:rPr>
              <a:t>Eigen vectors come in pairs, here are PCs</a:t>
            </a:r>
          </a:p>
        </p:txBody>
      </p:sp>
    </p:spTree>
    <p:extLst>
      <p:ext uri="{BB962C8B-B14F-4D97-AF65-F5344CB8AC3E}">
        <p14:creationId xmlns:p14="http://schemas.microsoft.com/office/powerpoint/2010/main" val="36068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3FC7734-852A-0EF7-E6DA-A3AACB26733B}"/>
              </a:ext>
            </a:extLst>
          </p:cNvPr>
          <p:cNvSpPr>
            <a:spLocks noGrp="1" noChangeArrowheads="1"/>
          </p:cNvSpPr>
          <p:nvPr>
            <p:ph type="title"/>
          </p:nvPr>
        </p:nvSpPr>
        <p:spPr/>
        <p:txBody>
          <a:bodyPr/>
          <a:lstStyle/>
          <a:p>
            <a:pPr eaLnBrk="1" hangingPunct="1"/>
            <a:r>
              <a:rPr lang="en-US" altLang="en-US"/>
              <a:t>Interference</a:t>
            </a:r>
          </a:p>
        </p:txBody>
      </p:sp>
      <p:sp>
        <p:nvSpPr>
          <p:cNvPr id="41987" name="Rectangle 7">
            <a:extLst>
              <a:ext uri="{FF2B5EF4-FFF2-40B4-BE49-F238E27FC236}">
                <a16:creationId xmlns:a16="http://schemas.microsoft.com/office/drawing/2014/main" id="{22D32127-0372-9265-1177-4FB91E50391A}"/>
              </a:ext>
            </a:extLst>
          </p:cNvPr>
          <p:cNvSpPr>
            <a:spLocks noGrp="1" noChangeArrowheads="1"/>
          </p:cNvSpPr>
          <p:nvPr>
            <p:ph idx="1"/>
          </p:nvPr>
        </p:nvSpPr>
        <p:spPr>
          <a:xfrm>
            <a:off x="371341" y="975518"/>
            <a:ext cx="8229600" cy="4906963"/>
          </a:xfrm>
        </p:spPr>
        <p:txBody>
          <a:bodyPr/>
          <a:lstStyle/>
          <a:p>
            <a:pPr eaLnBrk="1" hangingPunct="1"/>
            <a:r>
              <a:rPr lang="en-US" altLang="en-US" dirty="0"/>
              <a:t>the result of two  or more </a:t>
            </a:r>
            <a:r>
              <a:rPr lang="en-US" altLang="en-US" dirty="0">
                <a:sym typeface="Wingdings" pitchFamily="2" charset="2"/>
              </a:rPr>
              <a:t> </a:t>
            </a:r>
            <a:r>
              <a:rPr lang="en-US" altLang="en-US" dirty="0"/>
              <a:t>waves </a:t>
            </a:r>
            <a:r>
              <a:rPr lang="en-US" altLang="en-US" u="sng" dirty="0"/>
              <a:t>overlapping </a:t>
            </a:r>
          </a:p>
          <a:p>
            <a:pPr eaLnBrk="1" hangingPunct="1"/>
            <a:r>
              <a:rPr lang="en-US" altLang="en-US" u="sng" dirty="0"/>
              <a:t>y</a:t>
            </a:r>
            <a:r>
              <a:rPr lang="en-US" altLang="en-US" u="sng" baseline="-25000" dirty="0"/>
              <a:t>1</a:t>
            </a:r>
            <a:r>
              <a:rPr lang="en-US" altLang="en-US" u="sng" dirty="0"/>
              <a:t>(</a:t>
            </a:r>
            <a:r>
              <a:rPr lang="en-US" altLang="en-US" u="sng" dirty="0" err="1"/>
              <a:t>x,t</a:t>
            </a:r>
            <a:r>
              <a:rPr lang="en-US" altLang="en-US" u="sng" dirty="0"/>
              <a:t>)=</a:t>
            </a:r>
            <a:r>
              <a:rPr lang="en-US" altLang="en-US" u="sng" dirty="0" err="1"/>
              <a:t>Acos</a:t>
            </a:r>
            <a:r>
              <a:rPr lang="en-US" altLang="en-US" u="sng" dirty="0"/>
              <a:t>(</a:t>
            </a:r>
            <a:r>
              <a:rPr lang="en-US" altLang="en-US" u="sng" dirty="0" err="1"/>
              <a:t>kx</a:t>
            </a:r>
            <a:r>
              <a:rPr lang="en-US" altLang="en-US" u="sng" dirty="0"/>
              <a:t>-</a:t>
            </a:r>
            <a:r>
              <a:rPr lang="el-GR" altLang="en-US" u="sng" dirty="0">
                <a:latin typeface="Arial" panose="020B0604020202020204" pitchFamily="34" charset="0"/>
                <a:cs typeface="Arial" panose="020B0604020202020204" pitchFamily="34" charset="0"/>
              </a:rPr>
              <a:t>ω</a:t>
            </a:r>
            <a:r>
              <a:rPr lang="en-GB" altLang="en-US" u="sng" dirty="0">
                <a:latin typeface="Arial" panose="020B0604020202020204" pitchFamily="34" charset="0"/>
                <a:cs typeface="Arial" panose="020B0604020202020204" pitchFamily="34" charset="0"/>
              </a:rPr>
              <a:t>t) (top wave)</a:t>
            </a:r>
          </a:p>
          <a:p>
            <a:pPr eaLnBrk="1" hangingPunct="1"/>
            <a:r>
              <a:rPr lang="en-GB" altLang="en-US" u="sng" dirty="0">
                <a:latin typeface="Arial" panose="020B0604020202020204" pitchFamily="34" charset="0"/>
                <a:cs typeface="Arial" panose="020B0604020202020204" pitchFamily="34" charset="0"/>
              </a:rPr>
              <a:t> </a:t>
            </a:r>
            <a:r>
              <a:rPr lang="en-US" altLang="en-US" u="sng" dirty="0"/>
              <a:t>y</a:t>
            </a:r>
            <a:r>
              <a:rPr lang="en-US" altLang="en-US" u="sng" baseline="-25000" dirty="0"/>
              <a:t>2</a:t>
            </a:r>
            <a:r>
              <a:rPr lang="en-US" altLang="en-US" u="sng" dirty="0"/>
              <a:t>(</a:t>
            </a:r>
            <a:r>
              <a:rPr lang="en-US" altLang="en-US" u="sng" dirty="0" err="1"/>
              <a:t>x,t</a:t>
            </a:r>
            <a:r>
              <a:rPr lang="en-US" altLang="en-US" u="sng" dirty="0"/>
              <a:t>)=</a:t>
            </a:r>
            <a:r>
              <a:rPr lang="en-US" altLang="en-US" u="sng" dirty="0" err="1"/>
              <a:t>Acos</a:t>
            </a:r>
            <a:r>
              <a:rPr lang="en-US" altLang="en-US" u="sng" dirty="0"/>
              <a:t>(</a:t>
            </a:r>
            <a:r>
              <a:rPr lang="en-US" altLang="en-US" u="sng" dirty="0" err="1"/>
              <a:t>kx</a:t>
            </a:r>
            <a:r>
              <a:rPr lang="en-US" altLang="en-US" u="sng" dirty="0"/>
              <a:t>-</a:t>
            </a:r>
            <a:r>
              <a:rPr lang="el-GR" altLang="en-US" u="sng" dirty="0">
                <a:latin typeface="Arial" panose="020B0604020202020204" pitchFamily="34" charset="0"/>
                <a:cs typeface="Arial" panose="020B0604020202020204" pitchFamily="34" charset="0"/>
              </a:rPr>
              <a:t>ω</a:t>
            </a:r>
            <a:r>
              <a:rPr lang="en-GB" altLang="en-US" u="sng" dirty="0" err="1">
                <a:latin typeface="Arial" panose="020B0604020202020204" pitchFamily="34" charset="0"/>
                <a:cs typeface="Arial" panose="020B0604020202020204" pitchFamily="34" charset="0"/>
              </a:rPr>
              <a:t>t+D</a:t>
            </a:r>
            <a:r>
              <a:rPr lang="en-GB" altLang="en-US" u="sng" dirty="0">
                <a:latin typeface="Arial" panose="020B0604020202020204" pitchFamily="34" charset="0"/>
                <a:cs typeface="Arial" panose="020B0604020202020204" pitchFamily="34" charset="0"/>
              </a:rPr>
              <a:t>) (middle wave)</a:t>
            </a:r>
          </a:p>
          <a:p>
            <a:pPr eaLnBrk="1" hangingPunct="1"/>
            <a:r>
              <a:rPr lang="en-GB" altLang="en-US" u="sng" dirty="0">
                <a:latin typeface="Arial" panose="020B0604020202020204" pitchFamily="34" charset="0"/>
                <a:cs typeface="Arial" panose="020B0604020202020204" pitchFamily="34" charset="0"/>
              </a:rPr>
              <a:t>D – phase  difference b/waves</a:t>
            </a:r>
          </a:p>
          <a:p>
            <a:pPr eaLnBrk="1" hangingPunct="1"/>
            <a:endParaRPr lang="en-GB" altLang="en-US" u="sng" dirty="0">
              <a:latin typeface="Arial" panose="020B0604020202020204" pitchFamily="34" charset="0"/>
              <a:cs typeface="Arial" panose="020B0604020202020204" pitchFamily="34" charset="0"/>
            </a:endParaRPr>
          </a:p>
          <a:p>
            <a:pPr marL="0" indent="0" eaLnBrk="1" hangingPunct="1">
              <a:buNone/>
            </a:pPr>
            <a:r>
              <a:rPr lang="en-GB" altLang="en-US" u="sng" dirty="0">
                <a:latin typeface="Arial" panose="020B0604020202020204" pitchFamily="34" charset="0"/>
                <a:cs typeface="Arial" panose="020B0604020202020204" pitchFamily="34" charset="0"/>
              </a:rPr>
              <a:t>    </a:t>
            </a:r>
            <a:r>
              <a:rPr lang="en-GB" altLang="en-US" u="sng" dirty="0">
                <a:solidFill>
                  <a:srgbClr val="222EF4"/>
                </a:solidFill>
                <a:latin typeface="Arial" panose="020B0604020202020204" pitchFamily="34" charset="0"/>
                <a:cs typeface="Arial" panose="020B0604020202020204" pitchFamily="34" charset="0"/>
              </a:rPr>
              <a:t>Blue wave: resulting </a:t>
            </a:r>
          </a:p>
          <a:p>
            <a:pPr eaLnBrk="1" hangingPunct="1"/>
            <a:r>
              <a:rPr lang="en-GB" altLang="en-US" u="sng" dirty="0">
                <a:latin typeface="Arial" panose="020B0604020202020204" pitchFamily="34" charset="0"/>
                <a:cs typeface="Arial" panose="020B0604020202020204" pitchFamily="34" charset="0"/>
              </a:rPr>
              <a:t>D=0 constructive, 2A</a:t>
            </a:r>
          </a:p>
          <a:p>
            <a:pPr eaLnBrk="1" hangingPunct="1"/>
            <a:r>
              <a:rPr lang="en-GB" altLang="en-US" u="sng" dirty="0">
                <a:latin typeface="Arial" panose="020B0604020202020204" pitchFamily="34" charset="0"/>
                <a:cs typeface="Arial" panose="020B0604020202020204" pitchFamily="34" charset="0"/>
              </a:rPr>
              <a:t>D=</a:t>
            </a:r>
            <a:r>
              <a:rPr lang="el-GR" altLang="en-US" u="sng" dirty="0">
                <a:latin typeface="Verdana" panose="020B0604030504040204" pitchFamily="34" charset="0"/>
              </a:rPr>
              <a:t>π</a:t>
            </a:r>
            <a:r>
              <a:rPr lang="en-GB" altLang="en-US" u="sng" dirty="0">
                <a:latin typeface="Verdana" panose="020B0604030504040204" pitchFamily="34" charset="0"/>
              </a:rPr>
              <a:t> –destructive, 0</a:t>
            </a:r>
            <a:endParaRPr lang="en-GB" altLang="en-US" u="sng" dirty="0">
              <a:latin typeface="Arial" panose="020B0604020202020204" pitchFamily="34" charset="0"/>
              <a:cs typeface="Arial" panose="020B0604020202020204" pitchFamily="34" charset="0"/>
            </a:endParaRPr>
          </a:p>
          <a:p>
            <a:pPr eaLnBrk="1" hangingPunct="1"/>
            <a:endParaRPr lang="en-US" altLang="en-US" u="sng" dirty="0"/>
          </a:p>
        </p:txBody>
      </p:sp>
      <p:pic>
        <p:nvPicPr>
          <p:cNvPr id="41988" name="Picture 4" descr="super2">
            <a:extLst>
              <a:ext uri="{FF2B5EF4-FFF2-40B4-BE49-F238E27FC236}">
                <a16:creationId xmlns:a16="http://schemas.microsoft.com/office/drawing/2014/main" id="{8D8B08F1-393C-4BE3-A4E9-D6DB23DFA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601532"/>
            <a:ext cx="5562600" cy="41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80655F1-5433-5945-C059-FE7C8E5C7ABF}"/>
              </a:ext>
            </a:extLst>
          </p:cNvPr>
          <p:cNvSpPr txBox="1"/>
          <p:nvPr/>
        </p:nvSpPr>
        <p:spPr>
          <a:xfrm>
            <a:off x="2702954" y="212076"/>
            <a:ext cx="6098146" cy="646331"/>
          </a:xfrm>
          <a:prstGeom prst="rect">
            <a:avLst/>
          </a:prstGeom>
          <a:noFill/>
        </p:spPr>
        <p:txBody>
          <a:bodyPr wrap="square">
            <a:spAutoFit/>
          </a:bodyPr>
          <a:lstStyle/>
          <a:p>
            <a:r>
              <a:rPr lang="en-US" sz="3600" dirty="0">
                <a:solidFill>
                  <a:srgbClr val="FF0000"/>
                </a:solidFill>
              </a:rPr>
              <a:t>Two wave interference </a:t>
            </a:r>
            <a:endParaRPr lang="en-US" sz="3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764704"/>
            <a:ext cx="8631411" cy="1143000"/>
          </a:xfrm>
        </p:spPr>
        <p:txBody>
          <a:bodyPr>
            <a:normAutofit fontScale="90000"/>
          </a:bodyPr>
          <a:lstStyle/>
          <a:p>
            <a:pPr algn="ctr"/>
            <a:r>
              <a:rPr lang="en-US" dirty="0">
                <a:solidFill>
                  <a:srgbClr val="FF0000"/>
                </a:solidFill>
              </a:rPr>
              <a:t>Mathematical laws from PCs: </a:t>
            </a:r>
            <a:r>
              <a:rPr lang="en-US" dirty="0">
                <a:solidFill>
                  <a:srgbClr val="0000FF"/>
                </a:solidFill>
              </a:rPr>
              <a:t>Symbolic regression -Hamiltonian approach </a:t>
            </a:r>
            <a:r>
              <a:rPr lang="en-US" sz="2700" dirty="0">
                <a:solidFill>
                  <a:srgbClr val="0000FF"/>
                </a:solidFill>
              </a:rPr>
              <a:t>(Schmidt and Lipton, 2009, Science)</a:t>
            </a:r>
            <a:r>
              <a:rPr lang="en-US" sz="2700" dirty="0"/>
              <a:t>Schmidt </a:t>
            </a:r>
            <a:r>
              <a:rPr lang="en-US" sz="2400" dirty="0"/>
              <a:t>&amp; Lipson, 2009, Science)</a:t>
            </a:r>
          </a:p>
        </p:txBody>
      </p:sp>
      <p:sp>
        <p:nvSpPr>
          <p:cNvPr id="3" name="Content Placeholder 2"/>
          <p:cNvSpPr>
            <a:spLocks noGrp="1"/>
          </p:cNvSpPr>
          <p:nvPr>
            <p:ph idx="1"/>
          </p:nvPr>
        </p:nvSpPr>
        <p:spPr>
          <a:xfrm>
            <a:off x="749808" y="2279770"/>
            <a:ext cx="10625328" cy="4038600"/>
          </a:xfrm>
        </p:spPr>
        <p:txBody>
          <a:bodyPr/>
          <a:lstStyle/>
          <a:p>
            <a:r>
              <a:rPr lang="en-US" sz="3200" dirty="0"/>
              <a:t>Mathematical law for the first principal component:</a:t>
            </a:r>
          </a:p>
          <a:p>
            <a:pPr marL="0" indent="0">
              <a:buNone/>
            </a:pPr>
            <a:r>
              <a:rPr lang="en-US" sz="3200" dirty="0">
                <a:solidFill>
                  <a:srgbClr val="0000FF"/>
                </a:solidFill>
              </a:rPr>
              <a:t>F</a:t>
            </a:r>
            <a:r>
              <a:rPr lang="en-US" sz="3200" baseline="-25000" dirty="0">
                <a:solidFill>
                  <a:srgbClr val="0000FF"/>
                </a:solidFill>
              </a:rPr>
              <a:t>1</a:t>
            </a:r>
            <a:r>
              <a:rPr lang="en-US" sz="3200" dirty="0">
                <a:solidFill>
                  <a:srgbClr val="0000FF"/>
                </a:solidFill>
              </a:rPr>
              <a:t>(t) = Σ</a:t>
            </a:r>
            <a:r>
              <a:rPr lang="en-US" sz="3200" baseline="-25000" dirty="0">
                <a:solidFill>
                  <a:srgbClr val="0000FF"/>
                </a:solidFill>
              </a:rPr>
              <a:t>k=1,..,5</a:t>
            </a:r>
            <a:r>
              <a:rPr lang="en-US" sz="3200" baseline="30000" dirty="0">
                <a:solidFill>
                  <a:srgbClr val="0000FF"/>
                </a:solidFill>
              </a:rPr>
              <a:t> </a:t>
            </a:r>
            <a:r>
              <a:rPr lang="en-US" sz="3200" dirty="0">
                <a:solidFill>
                  <a:srgbClr val="0000FF"/>
                </a:solidFill>
              </a:rPr>
              <a:t>A</a:t>
            </a:r>
            <a:r>
              <a:rPr lang="en-US" sz="3200" baseline="-25000" dirty="0">
                <a:solidFill>
                  <a:srgbClr val="0000FF"/>
                </a:solidFill>
              </a:rPr>
              <a:t>k</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k,1</a:t>
            </a:r>
            <a:r>
              <a:rPr lang="en-US" sz="3200" dirty="0">
                <a:solidFill>
                  <a:srgbClr val="0000FF"/>
                </a:solidFill>
              </a:rPr>
              <a:t>t +ϕ</a:t>
            </a:r>
            <a:r>
              <a:rPr lang="en-US" sz="3200" baseline="-25000" dirty="0">
                <a:solidFill>
                  <a:srgbClr val="0000FF"/>
                </a:solidFill>
              </a:rPr>
              <a:t>k,1</a:t>
            </a:r>
            <a:r>
              <a:rPr lang="en-US" sz="3200" dirty="0">
                <a:solidFill>
                  <a:srgbClr val="0000FF"/>
                </a:solidFill>
              </a:rPr>
              <a:t>)</a:t>
            </a:r>
            <a:r>
              <a:rPr lang="en-US" sz="3200" dirty="0" err="1">
                <a:solidFill>
                  <a:srgbClr val="0000FF"/>
                </a:solidFill>
              </a:rPr>
              <a:t>cos</a:t>
            </a:r>
            <a:r>
              <a:rPr lang="en-US" sz="3200" dirty="0">
                <a:solidFill>
                  <a:srgbClr val="0000FF"/>
                </a:solidFill>
              </a:rPr>
              <a:t>(B</a:t>
            </a:r>
            <a:r>
              <a:rPr lang="en-US" sz="3200" baseline="-25000" dirty="0">
                <a:solidFill>
                  <a:srgbClr val="0000FF"/>
                </a:solidFill>
              </a:rPr>
              <a:t>k,1</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k,1</a:t>
            </a:r>
            <a:r>
              <a:rPr lang="en-US" sz="3200" dirty="0">
                <a:solidFill>
                  <a:srgbClr val="0000FF"/>
                </a:solidFill>
              </a:rPr>
              <a:t>t +ϕ</a:t>
            </a:r>
            <a:r>
              <a:rPr lang="en-US" sz="3200" baseline="-25000" dirty="0">
                <a:solidFill>
                  <a:srgbClr val="0000FF"/>
                </a:solidFill>
              </a:rPr>
              <a:t>k,1</a:t>
            </a:r>
            <a:r>
              <a:rPr lang="en-US" sz="3200" dirty="0">
                <a:solidFill>
                  <a:srgbClr val="0000FF"/>
                </a:solidFill>
              </a:rPr>
              <a:t>)</a:t>
            </a:r>
          </a:p>
          <a:p>
            <a:pPr marL="0" indent="0">
              <a:buNone/>
            </a:pPr>
            <a:endParaRPr lang="en-US" sz="3200" dirty="0">
              <a:solidFill>
                <a:srgbClr val="0000FF"/>
              </a:solidFill>
            </a:endParaRPr>
          </a:p>
          <a:p>
            <a:r>
              <a:rPr lang="en-US" sz="3200" dirty="0"/>
              <a:t>Mathematical law for the second principal component:</a:t>
            </a:r>
          </a:p>
          <a:p>
            <a:pPr marL="0" indent="0">
              <a:buNone/>
            </a:pPr>
            <a:r>
              <a:rPr lang="en-US" sz="3200" dirty="0">
                <a:solidFill>
                  <a:srgbClr val="0000FF"/>
                </a:solidFill>
              </a:rPr>
              <a:t>F</a:t>
            </a:r>
            <a:r>
              <a:rPr lang="en-US" sz="3200" baseline="-25000" dirty="0">
                <a:solidFill>
                  <a:srgbClr val="0000FF"/>
                </a:solidFill>
              </a:rPr>
              <a:t>2</a:t>
            </a:r>
            <a:r>
              <a:rPr lang="en-US" sz="3200" dirty="0">
                <a:solidFill>
                  <a:srgbClr val="0000FF"/>
                </a:solidFill>
              </a:rPr>
              <a:t>(t) = Σ</a:t>
            </a:r>
            <a:r>
              <a:rPr lang="en-US" sz="3200" baseline="-25000" dirty="0">
                <a:solidFill>
                  <a:srgbClr val="0000FF"/>
                </a:solidFill>
              </a:rPr>
              <a:t>k=1,..,5</a:t>
            </a:r>
            <a:r>
              <a:rPr lang="en-US" sz="3200" baseline="30000" dirty="0">
                <a:solidFill>
                  <a:srgbClr val="0000FF"/>
                </a:solidFill>
              </a:rPr>
              <a:t> </a:t>
            </a:r>
            <a:r>
              <a:rPr lang="en-US" sz="3200" dirty="0">
                <a:solidFill>
                  <a:srgbClr val="0000FF"/>
                </a:solidFill>
              </a:rPr>
              <a:t>A</a:t>
            </a:r>
            <a:r>
              <a:rPr lang="en-US" sz="3200" baseline="-25000" dirty="0">
                <a:solidFill>
                  <a:srgbClr val="0000FF"/>
                </a:solidFill>
              </a:rPr>
              <a:t>k</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k,2</a:t>
            </a:r>
            <a:r>
              <a:rPr lang="en-US" sz="3200" dirty="0">
                <a:solidFill>
                  <a:srgbClr val="0000FF"/>
                </a:solidFill>
              </a:rPr>
              <a:t>t +ϕ</a:t>
            </a:r>
            <a:r>
              <a:rPr lang="en-US" sz="3200" baseline="-25000" dirty="0">
                <a:solidFill>
                  <a:srgbClr val="0000FF"/>
                </a:solidFill>
              </a:rPr>
              <a:t>k,2</a:t>
            </a:r>
            <a:r>
              <a:rPr lang="en-US" sz="3200" dirty="0">
                <a:solidFill>
                  <a:srgbClr val="0000FF"/>
                </a:solidFill>
              </a:rPr>
              <a:t>)</a:t>
            </a:r>
            <a:r>
              <a:rPr lang="en-US" sz="3200" dirty="0" err="1">
                <a:solidFill>
                  <a:srgbClr val="0000FF"/>
                </a:solidFill>
              </a:rPr>
              <a:t>cos</a:t>
            </a:r>
            <a:r>
              <a:rPr lang="en-US" sz="3200" dirty="0">
                <a:solidFill>
                  <a:srgbClr val="0000FF"/>
                </a:solidFill>
              </a:rPr>
              <a:t>(B</a:t>
            </a:r>
            <a:r>
              <a:rPr lang="en-US" sz="3200" baseline="-25000" dirty="0">
                <a:solidFill>
                  <a:srgbClr val="0000FF"/>
                </a:solidFill>
              </a:rPr>
              <a:t>k,2</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k,2</a:t>
            </a:r>
            <a:r>
              <a:rPr lang="en-US" sz="3200" dirty="0">
                <a:solidFill>
                  <a:srgbClr val="0000FF"/>
                </a:solidFill>
              </a:rPr>
              <a:t>t +ϕ</a:t>
            </a:r>
            <a:r>
              <a:rPr lang="en-US" sz="3200" baseline="-25000" dirty="0">
                <a:solidFill>
                  <a:srgbClr val="0000FF"/>
                </a:solidFill>
              </a:rPr>
              <a:t>k,2</a:t>
            </a:r>
            <a:r>
              <a:rPr lang="en-US" sz="3200" dirty="0">
                <a:solidFill>
                  <a:srgbClr val="0000FF"/>
                </a:solidFill>
              </a:rPr>
              <a:t>)</a:t>
            </a:r>
          </a:p>
          <a:p>
            <a:endParaRPr lang="en-US" sz="3200" dirty="0">
              <a:solidFill>
                <a:srgbClr val="0000FF"/>
              </a:solidFill>
            </a:endParaRPr>
          </a:p>
          <a:p>
            <a:endParaRPr lang="en-US" dirty="0">
              <a:solidFill>
                <a:srgbClr val="0000FF"/>
              </a:solidFill>
            </a:endParaRPr>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5509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160" y="496888"/>
            <a:ext cx="8640960" cy="1143000"/>
          </a:xfrm>
        </p:spPr>
        <p:txBody>
          <a:bodyPr/>
          <a:lstStyle/>
          <a:p>
            <a:pPr algn="ctr"/>
            <a:r>
              <a:rPr lang="en-US" dirty="0"/>
              <a:t>S       </a:t>
            </a:r>
            <a:r>
              <a:rPr lang="en-US" dirty="0">
                <a:solidFill>
                  <a:srgbClr val="FF0000"/>
                </a:solidFill>
              </a:rPr>
              <a:t>Summary curve of 2 PCs</a:t>
            </a:r>
            <a:r>
              <a:rPr lang="en-US" dirty="0"/>
              <a:t> v</a:t>
            </a:r>
            <a:br>
              <a:rPr lang="en-US" dirty="0"/>
            </a:br>
            <a:r>
              <a:rPr lang="en-US" sz="2400" dirty="0"/>
              <a:t>(Zharkova et al, 2015)</a:t>
            </a:r>
          </a:p>
        </p:txBody>
      </p:sp>
      <p:pic>
        <p:nvPicPr>
          <p:cNvPr id="5" name="Picture 4" descr="Fig2.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7600" y="1772816"/>
            <a:ext cx="9550400" cy="4492680"/>
          </a:xfrm>
          <a:prstGeom prst="rect">
            <a:avLst/>
          </a:prstGeom>
        </p:spPr>
      </p:pic>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spTree>
    <p:extLst>
      <p:ext uri="{BB962C8B-B14F-4D97-AF65-F5344CB8AC3E}">
        <p14:creationId xmlns:p14="http://schemas.microsoft.com/office/powerpoint/2010/main" val="1138664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49300"/>
            <a:ext cx="10532364" cy="798488"/>
          </a:xfrm>
        </p:spPr>
        <p:txBody>
          <a:bodyPr>
            <a:normAutofit fontScale="90000"/>
          </a:bodyPr>
          <a:lstStyle/>
          <a:p>
            <a:pPr algn="ctr"/>
            <a:r>
              <a:rPr lang="en-US" dirty="0">
                <a:solidFill>
                  <a:srgbClr val="C00000"/>
                </a:solidFill>
              </a:rPr>
              <a:t>Modulus summary curve</a:t>
            </a:r>
            <a:r>
              <a:rPr lang="en-US" dirty="0">
                <a:solidFill>
                  <a:srgbClr val="FF0000"/>
                </a:solidFill>
              </a:rPr>
              <a:t> </a:t>
            </a:r>
            <a:br>
              <a:rPr lang="en-US" dirty="0">
                <a:solidFill>
                  <a:srgbClr val="FF0000"/>
                </a:solidFill>
              </a:rPr>
            </a:br>
            <a:r>
              <a:rPr lang="en-US" sz="2700" dirty="0">
                <a:solidFill>
                  <a:srgbClr val="FF0000"/>
                </a:solidFill>
              </a:rPr>
              <a:t>  </a:t>
            </a:r>
            <a:r>
              <a:rPr lang="en-US" sz="2700" dirty="0">
                <a:solidFill>
                  <a:srgbClr val="222EF4"/>
                </a:solidFill>
              </a:rPr>
              <a:t>Zharkova et al, 2015, </a:t>
            </a:r>
            <a:r>
              <a:rPr lang="en-US" sz="2700" dirty="0" err="1">
                <a:solidFill>
                  <a:srgbClr val="222EF4"/>
                </a:solidFill>
              </a:rPr>
              <a:t>SciRep</a:t>
            </a:r>
            <a:r>
              <a:rPr lang="en-US" sz="2700" dirty="0">
                <a:solidFill>
                  <a:srgbClr val="222EF4"/>
                </a:solidFill>
              </a:rPr>
              <a:t>; 2020, Temp., Zharkova et al, 2022</a:t>
            </a:r>
            <a:r>
              <a:rPr lang="en-US" sz="3100" dirty="0">
                <a:solidFill>
                  <a:srgbClr val="222EF4"/>
                </a:solidFill>
              </a:rPr>
              <a:t>, </a:t>
            </a:r>
            <a:r>
              <a:rPr lang="en-US" sz="2700" dirty="0">
                <a:solidFill>
                  <a:srgbClr val="222EF4"/>
                </a:solidFill>
              </a:rPr>
              <a:t>MNRAS </a:t>
            </a:r>
            <a:r>
              <a:rPr lang="en-US" dirty="0"/>
              <a:t>s </a:t>
            </a:r>
            <a:r>
              <a:rPr lang="en-US" dirty="0" err="1"/>
              <a:t>sunsdata</a:t>
            </a:r>
            <a:br>
              <a:rPr lang="en-US" dirty="0"/>
            </a:br>
            <a:r>
              <a:rPr lang="en-US" sz="2400" dirty="0"/>
              <a:t>(Shepherd et al, 2014 ; Zharkova et al, 2015)</a:t>
            </a:r>
          </a:p>
        </p:txBody>
      </p:sp>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pic>
        <p:nvPicPr>
          <p:cNvPr id="10" name="Picture 9" descr="ssn_pc_flu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6" y="1547788"/>
            <a:ext cx="5035624" cy="2432304"/>
          </a:xfrm>
          <a:prstGeom prst="rect">
            <a:avLst/>
          </a:prstGeom>
        </p:spPr>
      </p:pic>
      <p:pic>
        <p:nvPicPr>
          <p:cNvPr id="6" name="Picture 5">
            <a:extLst>
              <a:ext uri="{FF2B5EF4-FFF2-40B4-BE49-F238E27FC236}">
                <a16:creationId xmlns:a16="http://schemas.microsoft.com/office/drawing/2014/main" id="{6DF0D0AF-CABA-C24A-AFED-C70CA8D430B5}"/>
              </a:ext>
            </a:extLst>
          </p:cNvPr>
          <p:cNvPicPr/>
          <p:nvPr/>
        </p:nvPicPr>
        <p:blipFill>
          <a:blip r:embed="rId3">
            <a:extLst>
              <a:ext uri="{28A0092B-C50C-407E-A947-70E740481C1C}">
                <a14:useLocalDpi xmlns:a14="http://schemas.microsoft.com/office/drawing/2010/main" val="0"/>
              </a:ext>
            </a:extLst>
          </a:blip>
          <a:stretch>
            <a:fillRect/>
          </a:stretch>
        </p:blipFill>
        <p:spPr>
          <a:xfrm>
            <a:off x="952500" y="3748448"/>
            <a:ext cx="9232900" cy="2893652"/>
          </a:xfrm>
          <a:prstGeom prst="rect">
            <a:avLst/>
          </a:prstGeom>
        </p:spPr>
      </p:pic>
      <p:sp>
        <p:nvSpPr>
          <p:cNvPr id="3" name="TextBox 2">
            <a:extLst>
              <a:ext uri="{FF2B5EF4-FFF2-40B4-BE49-F238E27FC236}">
                <a16:creationId xmlns:a16="http://schemas.microsoft.com/office/drawing/2014/main" id="{64CBF757-72D8-9440-AFF2-F9C868459A10}"/>
              </a:ext>
            </a:extLst>
          </p:cNvPr>
          <p:cNvSpPr txBox="1"/>
          <p:nvPr/>
        </p:nvSpPr>
        <p:spPr>
          <a:xfrm>
            <a:off x="1536700" y="6034791"/>
            <a:ext cx="1219200" cy="338554"/>
          </a:xfrm>
          <a:prstGeom prst="rect">
            <a:avLst/>
          </a:prstGeom>
          <a:noFill/>
        </p:spPr>
        <p:txBody>
          <a:bodyPr wrap="square" rtlCol="0">
            <a:spAutoFit/>
          </a:bodyPr>
          <a:lstStyle/>
          <a:p>
            <a:r>
              <a:rPr lang="en-US" sz="1600" dirty="0">
                <a:solidFill>
                  <a:srgbClr val="222EF4"/>
                </a:solidFill>
              </a:rPr>
              <a:t>Cycle 21</a:t>
            </a:r>
          </a:p>
        </p:txBody>
      </p:sp>
      <p:sp>
        <p:nvSpPr>
          <p:cNvPr id="9" name="TextBox 8">
            <a:extLst>
              <a:ext uri="{FF2B5EF4-FFF2-40B4-BE49-F238E27FC236}">
                <a16:creationId xmlns:a16="http://schemas.microsoft.com/office/drawing/2014/main" id="{996406D4-97D5-2046-82DD-D8E158313BE4}"/>
              </a:ext>
            </a:extLst>
          </p:cNvPr>
          <p:cNvSpPr txBox="1"/>
          <p:nvPr/>
        </p:nvSpPr>
        <p:spPr>
          <a:xfrm>
            <a:off x="1244600" y="3409894"/>
            <a:ext cx="1219200" cy="338554"/>
          </a:xfrm>
          <a:prstGeom prst="rect">
            <a:avLst/>
          </a:prstGeom>
          <a:noFill/>
        </p:spPr>
        <p:txBody>
          <a:bodyPr wrap="square" rtlCol="0">
            <a:spAutoFit/>
          </a:bodyPr>
          <a:lstStyle/>
          <a:p>
            <a:r>
              <a:rPr lang="en-US" sz="1600" dirty="0">
                <a:solidFill>
                  <a:srgbClr val="222EF4"/>
                </a:solidFill>
              </a:rPr>
              <a:t>Cycle 21</a:t>
            </a:r>
          </a:p>
        </p:txBody>
      </p:sp>
      <p:sp>
        <p:nvSpPr>
          <p:cNvPr id="11" name="TextBox 10">
            <a:extLst>
              <a:ext uri="{FF2B5EF4-FFF2-40B4-BE49-F238E27FC236}">
                <a16:creationId xmlns:a16="http://schemas.microsoft.com/office/drawing/2014/main" id="{8DB3BF58-DBAF-5942-AB55-4DF07CBA8A12}"/>
              </a:ext>
            </a:extLst>
          </p:cNvPr>
          <p:cNvSpPr txBox="1"/>
          <p:nvPr/>
        </p:nvSpPr>
        <p:spPr>
          <a:xfrm>
            <a:off x="2755900" y="6042774"/>
            <a:ext cx="1219200" cy="338554"/>
          </a:xfrm>
          <a:prstGeom prst="rect">
            <a:avLst/>
          </a:prstGeom>
          <a:noFill/>
        </p:spPr>
        <p:txBody>
          <a:bodyPr wrap="square" rtlCol="0">
            <a:spAutoFit/>
          </a:bodyPr>
          <a:lstStyle/>
          <a:p>
            <a:r>
              <a:rPr lang="en-US" sz="1600" dirty="0">
                <a:solidFill>
                  <a:srgbClr val="222EF4"/>
                </a:solidFill>
              </a:rPr>
              <a:t>Cycle 22</a:t>
            </a:r>
          </a:p>
        </p:txBody>
      </p:sp>
      <p:sp>
        <p:nvSpPr>
          <p:cNvPr id="12" name="TextBox 11">
            <a:extLst>
              <a:ext uri="{FF2B5EF4-FFF2-40B4-BE49-F238E27FC236}">
                <a16:creationId xmlns:a16="http://schemas.microsoft.com/office/drawing/2014/main" id="{E7BFD419-5394-A947-B503-2FA63A36FB17}"/>
              </a:ext>
            </a:extLst>
          </p:cNvPr>
          <p:cNvSpPr txBox="1"/>
          <p:nvPr/>
        </p:nvSpPr>
        <p:spPr>
          <a:xfrm>
            <a:off x="2797175" y="3382743"/>
            <a:ext cx="1219200" cy="338554"/>
          </a:xfrm>
          <a:prstGeom prst="rect">
            <a:avLst/>
          </a:prstGeom>
          <a:noFill/>
        </p:spPr>
        <p:txBody>
          <a:bodyPr wrap="square" rtlCol="0">
            <a:spAutoFit/>
          </a:bodyPr>
          <a:lstStyle/>
          <a:p>
            <a:r>
              <a:rPr lang="en-US" sz="1600" dirty="0">
                <a:solidFill>
                  <a:srgbClr val="222EF4"/>
                </a:solidFill>
              </a:rPr>
              <a:t>Cycle 22</a:t>
            </a:r>
          </a:p>
        </p:txBody>
      </p:sp>
      <p:sp>
        <p:nvSpPr>
          <p:cNvPr id="13" name="TextBox 12">
            <a:extLst>
              <a:ext uri="{FF2B5EF4-FFF2-40B4-BE49-F238E27FC236}">
                <a16:creationId xmlns:a16="http://schemas.microsoft.com/office/drawing/2014/main" id="{30B5CFC6-34A3-D048-B7F8-C9B9EFCA6650}"/>
              </a:ext>
            </a:extLst>
          </p:cNvPr>
          <p:cNvSpPr txBox="1"/>
          <p:nvPr/>
        </p:nvSpPr>
        <p:spPr>
          <a:xfrm>
            <a:off x="4091248" y="6011475"/>
            <a:ext cx="1219200" cy="338554"/>
          </a:xfrm>
          <a:prstGeom prst="rect">
            <a:avLst/>
          </a:prstGeom>
          <a:noFill/>
        </p:spPr>
        <p:txBody>
          <a:bodyPr wrap="square" rtlCol="0">
            <a:spAutoFit/>
          </a:bodyPr>
          <a:lstStyle/>
          <a:p>
            <a:r>
              <a:rPr lang="en-US" sz="1600" dirty="0">
                <a:solidFill>
                  <a:srgbClr val="222EF4"/>
                </a:solidFill>
              </a:rPr>
              <a:t>Cycle 23</a:t>
            </a:r>
          </a:p>
        </p:txBody>
      </p:sp>
      <p:sp>
        <p:nvSpPr>
          <p:cNvPr id="14" name="TextBox 13">
            <a:extLst>
              <a:ext uri="{FF2B5EF4-FFF2-40B4-BE49-F238E27FC236}">
                <a16:creationId xmlns:a16="http://schemas.microsoft.com/office/drawing/2014/main" id="{05B2193F-0904-3046-9FF2-3FAD3FA4EE11}"/>
              </a:ext>
            </a:extLst>
          </p:cNvPr>
          <p:cNvSpPr txBox="1"/>
          <p:nvPr/>
        </p:nvSpPr>
        <p:spPr>
          <a:xfrm>
            <a:off x="4349750" y="3370564"/>
            <a:ext cx="1219200" cy="338554"/>
          </a:xfrm>
          <a:prstGeom prst="rect">
            <a:avLst/>
          </a:prstGeom>
          <a:noFill/>
        </p:spPr>
        <p:txBody>
          <a:bodyPr wrap="square" rtlCol="0">
            <a:spAutoFit/>
          </a:bodyPr>
          <a:lstStyle/>
          <a:p>
            <a:r>
              <a:rPr lang="en-US" sz="1600" dirty="0">
                <a:solidFill>
                  <a:srgbClr val="222EF4"/>
                </a:solidFill>
              </a:rPr>
              <a:t>Cycle 23</a:t>
            </a:r>
          </a:p>
        </p:txBody>
      </p:sp>
      <p:sp>
        <p:nvSpPr>
          <p:cNvPr id="15" name="TextBox 14">
            <a:extLst>
              <a:ext uri="{FF2B5EF4-FFF2-40B4-BE49-F238E27FC236}">
                <a16:creationId xmlns:a16="http://schemas.microsoft.com/office/drawing/2014/main" id="{FB915838-4CE0-9741-8E10-42B36EB97453}"/>
              </a:ext>
            </a:extLst>
          </p:cNvPr>
          <p:cNvSpPr txBox="1"/>
          <p:nvPr/>
        </p:nvSpPr>
        <p:spPr>
          <a:xfrm>
            <a:off x="5494040" y="6020051"/>
            <a:ext cx="1219200" cy="338554"/>
          </a:xfrm>
          <a:prstGeom prst="rect">
            <a:avLst/>
          </a:prstGeom>
          <a:noFill/>
        </p:spPr>
        <p:txBody>
          <a:bodyPr wrap="square" rtlCol="0">
            <a:spAutoFit/>
          </a:bodyPr>
          <a:lstStyle/>
          <a:p>
            <a:r>
              <a:rPr lang="en-US" sz="1600" dirty="0">
                <a:solidFill>
                  <a:srgbClr val="222EF4"/>
                </a:solidFill>
              </a:rPr>
              <a:t>Cycle 24</a:t>
            </a:r>
          </a:p>
        </p:txBody>
      </p:sp>
      <p:sp>
        <p:nvSpPr>
          <p:cNvPr id="16" name="TextBox 15">
            <a:extLst>
              <a:ext uri="{FF2B5EF4-FFF2-40B4-BE49-F238E27FC236}">
                <a16:creationId xmlns:a16="http://schemas.microsoft.com/office/drawing/2014/main" id="{AF58C8B8-E7F8-7044-9B44-77D43CE7A2B8}"/>
              </a:ext>
            </a:extLst>
          </p:cNvPr>
          <p:cNvSpPr txBox="1"/>
          <p:nvPr/>
        </p:nvSpPr>
        <p:spPr>
          <a:xfrm>
            <a:off x="6569894" y="6034791"/>
            <a:ext cx="1033164" cy="338554"/>
          </a:xfrm>
          <a:prstGeom prst="rect">
            <a:avLst/>
          </a:prstGeom>
          <a:noFill/>
        </p:spPr>
        <p:txBody>
          <a:bodyPr wrap="square" rtlCol="0">
            <a:spAutoFit/>
          </a:bodyPr>
          <a:lstStyle/>
          <a:p>
            <a:r>
              <a:rPr lang="en-US" sz="1600" dirty="0">
                <a:solidFill>
                  <a:srgbClr val="222EF4"/>
                </a:solidFill>
              </a:rPr>
              <a:t>Cycle 25</a:t>
            </a:r>
          </a:p>
        </p:txBody>
      </p:sp>
      <p:sp>
        <p:nvSpPr>
          <p:cNvPr id="17" name="TextBox 16">
            <a:extLst>
              <a:ext uri="{FF2B5EF4-FFF2-40B4-BE49-F238E27FC236}">
                <a16:creationId xmlns:a16="http://schemas.microsoft.com/office/drawing/2014/main" id="{ED882742-A7FD-2146-99BB-DFC598F38B63}"/>
              </a:ext>
            </a:extLst>
          </p:cNvPr>
          <p:cNvSpPr txBox="1"/>
          <p:nvPr/>
        </p:nvSpPr>
        <p:spPr>
          <a:xfrm>
            <a:off x="7905242" y="6054003"/>
            <a:ext cx="1219200" cy="338554"/>
          </a:xfrm>
          <a:prstGeom prst="rect">
            <a:avLst/>
          </a:prstGeom>
          <a:noFill/>
        </p:spPr>
        <p:txBody>
          <a:bodyPr wrap="square" rtlCol="0">
            <a:spAutoFit/>
          </a:bodyPr>
          <a:lstStyle/>
          <a:p>
            <a:r>
              <a:rPr lang="en-US" sz="1600" dirty="0">
                <a:solidFill>
                  <a:srgbClr val="222EF4"/>
                </a:solidFill>
              </a:rPr>
              <a:t>Cycle 26</a:t>
            </a:r>
          </a:p>
        </p:txBody>
      </p:sp>
      <p:pic>
        <p:nvPicPr>
          <p:cNvPr id="5" name="Picture 4">
            <a:extLst>
              <a:ext uri="{FF2B5EF4-FFF2-40B4-BE49-F238E27FC236}">
                <a16:creationId xmlns:a16="http://schemas.microsoft.com/office/drawing/2014/main" id="{624BF871-E050-924C-AB91-3FF17B59A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84" y="1148544"/>
            <a:ext cx="6183210" cy="4024800"/>
          </a:xfrm>
          <a:prstGeom prst="rect">
            <a:avLst/>
          </a:prstGeom>
        </p:spPr>
      </p:pic>
      <p:sp>
        <p:nvSpPr>
          <p:cNvPr id="4" name="Rectangle 3">
            <a:extLst>
              <a:ext uri="{FF2B5EF4-FFF2-40B4-BE49-F238E27FC236}">
                <a16:creationId xmlns:a16="http://schemas.microsoft.com/office/drawing/2014/main" id="{001AAAD7-E607-2845-801C-9209F5FFA417}"/>
              </a:ext>
            </a:extLst>
          </p:cNvPr>
          <p:cNvSpPr/>
          <p:nvPr/>
        </p:nvSpPr>
        <p:spPr>
          <a:xfrm>
            <a:off x="8673338" y="4934245"/>
            <a:ext cx="6096000" cy="1200329"/>
          </a:xfrm>
          <a:prstGeom prst="rect">
            <a:avLst/>
          </a:prstGeom>
        </p:spPr>
        <p:txBody>
          <a:bodyPr>
            <a:spAutoFit/>
          </a:bodyPr>
          <a:lstStyle/>
          <a:p>
            <a:r>
              <a:rPr lang="en-US" dirty="0">
                <a:solidFill>
                  <a:srgbClr val="222EF4"/>
                </a:solidFill>
              </a:rPr>
              <a:t> </a:t>
            </a:r>
            <a:r>
              <a:rPr lang="en-US" dirty="0">
                <a:solidFill>
                  <a:srgbClr val="FF0000"/>
                </a:solidFill>
              </a:rPr>
              <a:t>Confirmed by</a:t>
            </a:r>
          </a:p>
          <a:p>
            <a:r>
              <a:rPr lang="en-US" dirty="0" err="1">
                <a:solidFill>
                  <a:srgbClr val="222EF4"/>
                </a:solidFill>
              </a:rPr>
              <a:t>Katiashvili</a:t>
            </a:r>
            <a:r>
              <a:rPr lang="en-US" dirty="0">
                <a:solidFill>
                  <a:srgbClr val="222EF4"/>
                </a:solidFill>
              </a:rPr>
              <a:t>, 2020, </a:t>
            </a:r>
            <a:r>
              <a:rPr lang="en-US" dirty="0" err="1">
                <a:solidFill>
                  <a:srgbClr val="222EF4"/>
                </a:solidFill>
              </a:rPr>
              <a:t>ApJ</a:t>
            </a:r>
            <a:r>
              <a:rPr lang="en-US" dirty="0">
                <a:solidFill>
                  <a:srgbClr val="222EF4"/>
                </a:solidFill>
              </a:rPr>
              <a:t>;</a:t>
            </a:r>
            <a:br>
              <a:rPr lang="en-US" dirty="0">
                <a:solidFill>
                  <a:srgbClr val="222EF4"/>
                </a:solidFill>
              </a:rPr>
            </a:br>
            <a:r>
              <a:rPr lang="en-US" dirty="0" err="1">
                <a:solidFill>
                  <a:srgbClr val="222EF4"/>
                </a:solidFill>
              </a:rPr>
              <a:t>Obridko</a:t>
            </a:r>
            <a:r>
              <a:rPr lang="en-US" dirty="0">
                <a:solidFill>
                  <a:srgbClr val="222EF4"/>
                </a:solidFill>
              </a:rPr>
              <a:t> et al, 2021, MNRAS</a:t>
            </a:r>
          </a:p>
          <a:p>
            <a:r>
              <a:rPr lang="en-US" dirty="0">
                <a:solidFill>
                  <a:srgbClr val="222EF4"/>
                </a:solidFill>
              </a:rPr>
              <a:t>Velasco-Herrera et al, 2021</a:t>
            </a:r>
            <a:endParaRPr lang="en-US" dirty="0"/>
          </a:p>
        </p:txBody>
      </p:sp>
    </p:spTree>
    <p:extLst>
      <p:ext uri="{BB962C8B-B14F-4D97-AF65-F5344CB8AC3E}">
        <p14:creationId xmlns:p14="http://schemas.microsoft.com/office/powerpoint/2010/main" val="38709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graph with blue lines&#10;&#10;Description automatically generated">
            <a:extLst>
              <a:ext uri="{FF2B5EF4-FFF2-40B4-BE49-F238E27FC236}">
                <a16:creationId xmlns:a16="http://schemas.microsoft.com/office/drawing/2014/main" id="{7CEAD60A-137C-1603-0D5D-5BDAD424D4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8120" y="1094703"/>
            <a:ext cx="6281738" cy="2334297"/>
          </a:xfrm>
        </p:spPr>
      </p:pic>
      <p:pic>
        <p:nvPicPr>
          <p:cNvPr id="11" name="Picture 10" descr="A graph showing the number of data&#10;&#10;Description automatically generated">
            <a:extLst>
              <a:ext uri="{FF2B5EF4-FFF2-40B4-BE49-F238E27FC236}">
                <a16:creationId xmlns:a16="http://schemas.microsoft.com/office/drawing/2014/main" id="{5AE8221D-5204-61AE-CA23-2D739EE52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445" y="3429000"/>
            <a:ext cx="7016413" cy="2864757"/>
          </a:xfrm>
          <a:prstGeom prst="rect">
            <a:avLst/>
          </a:prstGeom>
        </p:spPr>
      </p:pic>
      <p:sp>
        <p:nvSpPr>
          <p:cNvPr id="13" name="TextBox 12">
            <a:extLst>
              <a:ext uri="{FF2B5EF4-FFF2-40B4-BE49-F238E27FC236}">
                <a16:creationId xmlns:a16="http://schemas.microsoft.com/office/drawing/2014/main" id="{E7DC4D15-EEF6-0165-2B34-F0950A26ADFD}"/>
              </a:ext>
            </a:extLst>
          </p:cNvPr>
          <p:cNvSpPr txBox="1"/>
          <p:nvPr/>
        </p:nvSpPr>
        <p:spPr>
          <a:xfrm>
            <a:off x="1287887" y="258584"/>
            <a:ext cx="9053848" cy="1077218"/>
          </a:xfrm>
          <a:prstGeom prst="rect">
            <a:avLst/>
          </a:prstGeom>
          <a:noFill/>
        </p:spPr>
        <p:txBody>
          <a:bodyPr wrap="square">
            <a:spAutoFit/>
          </a:bodyPr>
          <a:lstStyle/>
          <a:p>
            <a:pPr algn="ctr"/>
            <a:r>
              <a:rPr lang="en-GB" sz="3200" dirty="0">
                <a:solidFill>
                  <a:srgbClr val="FF0000"/>
                </a:solidFill>
                <a:latin typeface="Arial Black" charset="0"/>
                <a:ea typeface="ＭＳ Ｐゴシック" charset="0"/>
                <a:cs typeface="ＭＳ Ｐゴシック" charset="0"/>
              </a:rPr>
              <a:t>Quadruple summary curve linked</a:t>
            </a:r>
          </a:p>
          <a:p>
            <a:pPr algn="ctr"/>
            <a:r>
              <a:rPr lang="en-GB" sz="3200" dirty="0">
                <a:solidFill>
                  <a:srgbClr val="FF0000"/>
                </a:solidFill>
                <a:latin typeface="Arial Black" charset="0"/>
                <a:ea typeface="ＭＳ Ｐゴシック" charset="0"/>
                <a:cs typeface="ＭＳ Ｐゴシック" charset="0"/>
              </a:rPr>
              <a:t> with SHR flare  flux</a:t>
            </a:r>
            <a:endParaRPr lang="en-US" sz="3200" dirty="0"/>
          </a:p>
        </p:txBody>
      </p:sp>
      <p:sp>
        <p:nvSpPr>
          <p:cNvPr id="4" name="TextBox 3">
            <a:extLst>
              <a:ext uri="{FF2B5EF4-FFF2-40B4-BE49-F238E27FC236}">
                <a16:creationId xmlns:a16="http://schemas.microsoft.com/office/drawing/2014/main" id="{A461E438-9EC2-B0F2-AD35-DFF5F556522D}"/>
              </a:ext>
            </a:extLst>
          </p:cNvPr>
          <p:cNvSpPr txBox="1"/>
          <p:nvPr/>
        </p:nvSpPr>
        <p:spPr>
          <a:xfrm>
            <a:off x="1638300" y="6230084"/>
            <a:ext cx="8915400" cy="369332"/>
          </a:xfrm>
          <a:prstGeom prst="rect">
            <a:avLst/>
          </a:prstGeom>
          <a:noFill/>
        </p:spPr>
        <p:txBody>
          <a:bodyPr wrap="square">
            <a:spAutoFit/>
          </a:bodyPr>
          <a:lstStyle/>
          <a:p>
            <a:r>
              <a:rPr lang="en-US" dirty="0">
                <a:solidFill>
                  <a:srgbClr val="222EF4"/>
                </a:solidFill>
              </a:rPr>
              <a:t>https://</a:t>
            </a:r>
            <a:r>
              <a:rPr lang="en-US" dirty="0" err="1">
                <a:solidFill>
                  <a:srgbClr val="222EF4"/>
                </a:solidFill>
              </a:rPr>
              <a:t>solargsm.com</a:t>
            </a:r>
            <a:r>
              <a:rPr lang="en-US" dirty="0">
                <a:solidFill>
                  <a:srgbClr val="222EF4"/>
                </a:solidFill>
              </a:rPr>
              <a:t>/wp-content/uploads/2022/04/zharkova_shepherd_mnras22.pdf</a:t>
            </a:r>
          </a:p>
        </p:txBody>
      </p:sp>
    </p:spTree>
    <p:extLst>
      <p:ext uri="{BB962C8B-B14F-4D97-AF65-F5344CB8AC3E}">
        <p14:creationId xmlns:p14="http://schemas.microsoft.com/office/powerpoint/2010/main" val="3362478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60648"/>
            <a:ext cx="11356848" cy="1431032"/>
          </a:xfrm>
        </p:spPr>
        <p:txBody>
          <a:bodyPr/>
          <a:lstStyle/>
          <a:p>
            <a:pPr algn="ctr"/>
            <a:r>
              <a:rPr lang="en-US" dirty="0">
                <a:solidFill>
                  <a:srgbClr val="660066"/>
                </a:solidFill>
              </a:rPr>
              <a:t>Predicted solar activity </a:t>
            </a:r>
            <a:r>
              <a:rPr lang="en-US" sz="3200" dirty="0">
                <a:solidFill>
                  <a:srgbClr val="660066"/>
                </a:solidFill>
              </a:rPr>
              <a:t>(Zharkova et al, 2015, SR </a:t>
            </a:r>
            <a:r>
              <a:rPr lang="en-GB" sz="3200" dirty="0">
                <a:hlinkClick r:id="rId2"/>
              </a:rPr>
              <a:t>https://www.nature.com/articles/srep15689</a:t>
            </a:r>
            <a:r>
              <a:rPr lang="en-US" sz="3200" dirty="0">
                <a:solidFill>
                  <a:srgbClr val="660066"/>
                </a:solidFill>
              </a:rPr>
              <a:t>)</a:t>
            </a:r>
            <a:br>
              <a:rPr lang="en-US" dirty="0"/>
            </a:br>
            <a:r>
              <a:rPr lang="en-US" sz="2400" dirty="0"/>
              <a:t>Zharkova et al, 2015, Nature SR</a:t>
            </a:r>
          </a:p>
        </p:txBody>
      </p:sp>
      <p:pic>
        <p:nvPicPr>
          <p:cNvPr id="5" name="Picture 4"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854200"/>
            <a:ext cx="11017224" cy="3879056"/>
          </a:xfrm>
          <a:prstGeom prst="rect">
            <a:avLst/>
          </a:prstGeom>
        </p:spPr>
      </p:pic>
      <p:sp>
        <p:nvSpPr>
          <p:cNvPr id="6" name="TextBox 5"/>
          <p:cNvSpPr txBox="1"/>
          <p:nvPr/>
        </p:nvSpPr>
        <p:spPr>
          <a:xfrm>
            <a:off x="3198912" y="5572610"/>
            <a:ext cx="5184576" cy="646331"/>
          </a:xfrm>
          <a:prstGeom prst="rect">
            <a:avLst/>
          </a:prstGeom>
          <a:noFill/>
        </p:spPr>
        <p:txBody>
          <a:bodyPr wrap="square" rtlCol="0">
            <a:spAutoFit/>
          </a:bodyPr>
          <a:lstStyle/>
          <a:p>
            <a:r>
              <a:rPr lang="en-US" dirty="0">
                <a:solidFill>
                  <a:srgbClr val="3366FF"/>
                </a:solidFill>
              </a:rPr>
              <a:t>Discovery of </a:t>
            </a:r>
            <a:r>
              <a:rPr lang="en-US" dirty="0"/>
              <a:t>grand solar cycles :</a:t>
            </a:r>
            <a:r>
              <a:rPr lang="en-US" dirty="0">
                <a:solidFill>
                  <a:srgbClr val="C00000"/>
                </a:solidFill>
              </a:rPr>
              <a:t>350-400 years </a:t>
            </a:r>
          </a:p>
          <a:p>
            <a:r>
              <a:rPr lang="en-US" dirty="0">
                <a:solidFill>
                  <a:srgbClr val="0000FF"/>
                </a:solidFill>
              </a:rPr>
              <a:t>In addition to 11 year cycles </a:t>
            </a:r>
          </a:p>
        </p:txBody>
      </p:sp>
      <p:sp>
        <p:nvSpPr>
          <p:cNvPr id="3" name="Rectangle 2"/>
          <p:cNvSpPr/>
          <p:nvPr/>
        </p:nvSpPr>
        <p:spPr>
          <a:xfrm>
            <a:off x="2423592" y="1772816"/>
            <a:ext cx="7704856" cy="369332"/>
          </a:xfrm>
          <a:prstGeom prst="rect">
            <a:avLst/>
          </a:prstGeom>
        </p:spPr>
        <p:txBody>
          <a:bodyPr wrap="square">
            <a:spAutoFit/>
          </a:bodyPr>
          <a:lstStyle/>
          <a:p>
            <a:r>
              <a:rPr lang="en-US" dirty="0"/>
              <a:t>Observational result, dynamo model was not yet considered</a:t>
            </a:r>
          </a:p>
        </p:txBody>
      </p:sp>
      <p:sp>
        <p:nvSpPr>
          <p:cNvPr id="7" name="Rectangle 6">
            <a:extLst>
              <a:ext uri="{FF2B5EF4-FFF2-40B4-BE49-F238E27FC236}">
                <a16:creationId xmlns:a16="http://schemas.microsoft.com/office/drawing/2014/main" id="{8FAA8619-22DE-7F45-A522-929576125D6B}"/>
              </a:ext>
            </a:extLst>
          </p:cNvPr>
          <p:cNvSpPr/>
          <p:nvPr/>
        </p:nvSpPr>
        <p:spPr>
          <a:xfrm>
            <a:off x="3046191" y="6232771"/>
            <a:ext cx="7241085" cy="523220"/>
          </a:xfrm>
          <a:prstGeom prst="rect">
            <a:avLst/>
          </a:prstGeom>
        </p:spPr>
        <p:txBody>
          <a:bodyPr wrap="none">
            <a:spAutoFit/>
          </a:bodyPr>
          <a:lstStyle/>
          <a:p>
            <a:r>
              <a:rPr lang="en-US" sz="2800" dirty="0">
                <a:solidFill>
                  <a:srgbClr val="0000FF"/>
                </a:solidFill>
                <a:hlinkClick r:id="rId4">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4">
                  <a:extLst>
                    <a:ext uri="{A12FA001-AC4F-418D-AE19-62706E023703}">
                      <ahyp:hlinkClr xmlns:ahyp="http://schemas.microsoft.com/office/drawing/2018/hyperlinkcolor" val="tx"/>
                    </a:ext>
                  </a:extLst>
                </a:hlinkClick>
              </a:rPr>
              <a:t>/</a:t>
            </a:r>
            <a:r>
              <a:rPr lang="en-US" dirty="0">
                <a:solidFill>
                  <a:schemeClr val="accent1"/>
                </a:solidFill>
              </a:rPr>
              <a:t> - my webpage</a:t>
            </a:r>
            <a:r>
              <a:rPr lang="en-US" dirty="0">
                <a:solidFill>
                  <a:srgbClr val="0000FF"/>
                </a:solidFill>
              </a:rPr>
              <a:t> </a:t>
            </a:r>
            <a:endParaRPr lang="en-US" dirty="0"/>
          </a:p>
        </p:txBody>
      </p:sp>
    </p:spTree>
    <p:extLst>
      <p:ext uri="{BB962C8B-B14F-4D97-AF65-F5344CB8AC3E}">
        <p14:creationId xmlns:p14="http://schemas.microsoft.com/office/powerpoint/2010/main" val="913800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E913D-82D5-9E4E-A7E1-4CA90B53EA44}"/>
              </a:ext>
            </a:extLst>
          </p:cNvPr>
          <p:cNvSpPr>
            <a:spLocks noGrp="1"/>
          </p:cNvSpPr>
          <p:nvPr>
            <p:ph idx="1"/>
          </p:nvPr>
        </p:nvSpPr>
        <p:spPr>
          <a:xfrm>
            <a:off x="475488" y="365760"/>
            <a:ext cx="11576303" cy="6528816"/>
          </a:xfrm>
        </p:spPr>
        <p:txBody>
          <a:bodyPr/>
          <a:lstStyle/>
          <a:p>
            <a:pPr marL="0" indent="0">
              <a:buNone/>
            </a:pPr>
            <a:r>
              <a:rPr lang="en-GB" sz="3600" dirty="0">
                <a:solidFill>
                  <a:srgbClr val="C00000"/>
                </a:solidFill>
              </a:rPr>
              <a:t>This result was reported at </a:t>
            </a:r>
          </a:p>
          <a:p>
            <a:r>
              <a:rPr lang="en-GB" dirty="0"/>
              <a:t>the National Astronomy Meeting in Llandudno and covered by the RAS press-release </a:t>
            </a:r>
            <a:r>
              <a:rPr lang="en-GB" dirty="0">
                <a:hlinkClick r:id="rId2"/>
              </a:rPr>
              <a:t>https://nam2015.org/index.php/press-releases/64-irregular-heartbeat-of-the-sun-driven-by-double-dynamo</a:t>
            </a:r>
            <a:r>
              <a:rPr lang="en-GB" dirty="0"/>
              <a:t> </a:t>
            </a:r>
          </a:p>
          <a:p>
            <a:endParaRPr lang="en-GB" dirty="0"/>
          </a:p>
          <a:p>
            <a:r>
              <a:rPr lang="en-GB" dirty="0"/>
              <a:t>media </a:t>
            </a:r>
            <a:r>
              <a:rPr lang="en-GB" dirty="0">
                <a:hlinkClick r:id="rId3"/>
              </a:rPr>
              <a:t>https://www.sciencedaily.com/releases/2015/07/150709092955.htm</a:t>
            </a:r>
            <a:r>
              <a:rPr lang="en-GB" dirty="0"/>
              <a:t> and </a:t>
            </a:r>
            <a:r>
              <a:rPr lang="en-GB" dirty="0">
                <a:hlinkClick r:id="rId4"/>
              </a:rPr>
              <a:t>https://www.chroniclelive.co.uk/business/business-news/mini-ice-age-could-freeze-11607587</a:t>
            </a:r>
            <a:endParaRPr lang="en-GB" dirty="0"/>
          </a:p>
          <a:p>
            <a:endParaRPr lang="en-GB" dirty="0"/>
          </a:p>
          <a:p>
            <a:r>
              <a:rPr lang="en-GB" dirty="0"/>
              <a:t> U-tube talks  </a:t>
            </a:r>
            <a:r>
              <a:rPr lang="en-GB" dirty="0">
                <a:hlinkClick r:id="rId5"/>
              </a:rPr>
              <a:t>https://www.youtube.com/results?search_query=double+dynamo+and+grand+solar+minimum</a:t>
            </a:r>
            <a:endParaRPr lang="en-GB" dirty="0"/>
          </a:p>
          <a:p>
            <a:endParaRPr lang="en-GB" dirty="0"/>
          </a:p>
          <a:p>
            <a:r>
              <a:rPr lang="en-GB" dirty="0"/>
              <a:t>See more on </a:t>
            </a:r>
            <a:r>
              <a:rPr lang="en-GB" dirty="0">
                <a:hlinkClick r:id="rId6"/>
              </a:rPr>
              <a:t>https://solargsm.com</a:t>
            </a:r>
            <a:r>
              <a:rPr lang="en-GB" dirty="0"/>
              <a:t> </a:t>
            </a:r>
            <a:br>
              <a:rPr lang="en-GB" dirty="0"/>
            </a:br>
            <a:endParaRPr lang="en-US" dirty="0"/>
          </a:p>
        </p:txBody>
      </p:sp>
    </p:spTree>
    <p:extLst>
      <p:ext uri="{BB962C8B-B14F-4D97-AF65-F5344CB8AC3E}">
        <p14:creationId xmlns:p14="http://schemas.microsoft.com/office/powerpoint/2010/main" val="3161060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19288" y="1"/>
            <a:ext cx="8229600" cy="765175"/>
          </a:xfrm>
        </p:spPr>
        <p:txBody>
          <a:bodyPr/>
          <a:lstStyle/>
          <a:p>
            <a:pPr eaLnBrk="1" hangingPunct="1">
              <a:defRPr/>
            </a:pPr>
            <a:r>
              <a:rPr lang="en-GB" b="1">
                <a:solidFill>
                  <a:srgbClr val="FF0000"/>
                </a:solidFill>
                <a:effectLst>
                  <a:outerShdw blurRad="38100" dist="38100" dir="2700000" algn="tl">
                    <a:srgbClr val="DDDDDD"/>
                  </a:outerShdw>
                </a:effectLst>
                <a:latin typeface="Arial" charset="0"/>
                <a:cs typeface="Arial" charset="0"/>
              </a:rPr>
              <a:t>What is the active Sun?</a:t>
            </a:r>
          </a:p>
        </p:txBody>
      </p:sp>
      <p:pic>
        <p:nvPicPr>
          <p:cNvPr id="31746"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71588" y="809626"/>
            <a:ext cx="9144001" cy="6048375"/>
          </a:xfrm>
        </p:spPr>
      </p:pic>
    </p:spTree>
    <p:extLst>
      <p:ext uri="{BB962C8B-B14F-4D97-AF65-F5344CB8AC3E}">
        <p14:creationId xmlns:p14="http://schemas.microsoft.com/office/powerpoint/2010/main" val="825492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914400"/>
            <a:ext cx="10917936" cy="975048"/>
          </a:xfrm>
        </p:spPr>
        <p:txBody>
          <a:bodyPr/>
          <a:lstStyle/>
          <a:p>
            <a:pPr algn="ctr"/>
            <a:r>
              <a:rPr lang="en-US" dirty="0">
                <a:solidFill>
                  <a:srgbClr val="FF0000"/>
                </a:solidFill>
              </a:rPr>
              <a:t>Verification of summary curve with large s/s </a:t>
            </a:r>
            <a:r>
              <a:rPr lang="en-US" dirty="0">
                <a:solidFill>
                  <a:srgbClr val="008000"/>
                </a:solidFill>
              </a:rPr>
              <a:t>for grand cycle prior MM </a:t>
            </a:r>
            <a:r>
              <a:rPr lang="en-US" sz="2400" dirty="0">
                <a:solidFill>
                  <a:srgbClr val="008000"/>
                </a:solidFill>
              </a:rPr>
              <a:t>(Zharkova </a:t>
            </a:r>
            <a:r>
              <a:rPr lang="en-US" sz="2400" dirty="0" err="1">
                <a:solidFill>
                  <a:srgbClr val="008000"/>
                </a:solidFill>
              </a:rPr>
              <a:t>etal</a:t>
            </a:r>
            <a:r>
              <a:rPr lang="en-US" sz="2400" dirty="0">
                <a:solidFill>
                  <a:srgbClr val="008000"/>
                </a:solidFill>
              </a:rPr>
              <a:t>, 2017, 2018)</a:t>
            </a:r>
            <a:r>
              <a:rPr lang="en-US" sz="2400" dirty="0">
                <a:solidFill>
                  <a:srgbClr val="FF0000"/>
                </a:solidFill>
              </a:rPr>
              <a:t> </a:t>
            </a:r>
            <a:r>
              <a:rPr lang="en-US" dirty="0"/>
              <a:t>Wolf and Maunder grand minima</a:t>
            </a:r>
            <a:br>
              <a:rPr lang="en-US" dirty="0"/>
            </a:br>
            <a:r>
              <a:rPr lang="en-US" sz="2800" dirty="0"/>
              <a:t>Zharkova et al, 2017</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6" name="Picture 5" descr="PC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36" y="2060849"/>
            <a:ext cx="10168128" cy="3250649"/>
          </a:xfrm>
          <a:prstGeom prst="rect">
            <a:avLst/>
          </a:prstGeom>
        </p:spPr>
      </p:pic>
      <p:sp>
        <p:nvSpPr>
          <p:cNvPr id="8" name="Left-Right Arrow 7"/>
          <p:cNvSpPr/>
          <p:nvPr/>
        </p:nvSpPr>
        <p:spPr bwMode="auto">
          <a:xfrm flipV="1">
            <a:off x="5081236" y="1889447"/>
            <a:ext cx="1965102" cy="917079"/>
          </a:xfrm>
          <a:prstGeom prst="leftRightArrow">
            <a:avLst/>
          </a:prstGeom>
          <a:solidFill>
            <a:srgbClr val="A521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9" name="Left-Right Arrow 8"/>
          <p:cNvSpPr/>
          <p:nvPr/>
        </p:nvSpPr>
        <p:spPr bwMode="auto">
          <a:xfrm>
            <a:off x="7046338" y="1926125"/>
            <a:ext cx="2016224" cy="917079"/>
          </a:xfrm>
          <a:prstGeom prst="leftRightArrow">
            <a:avLst/>
          </a:prstGeom>
          <a:solidFill>
            <a:srgbClr val="C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0" name="Left-Right Arrow 9"/>
          <p:cNvSpPr/>
          <p:nvPr/>
        </p:nvSpPr>
        <p:spPr bwMode="auto">
          <a:xfrm>
            <a:off x="2207568" y="5949281"/>
            <a:ext cx="1440160" cy="917079"/>
          </a:xfrm>
          <a:prstGeom prst="leftRightArrow">
            <a:avLst/>
          </a:prstGeom>
          <a:solidFill>
            <a:srgbClr val="C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1" name="Left-Right Arrow 10"/>
          <p:cNvSpPr/>
          <p:nvPr/>
        </p:nvSpPr>
        <p:spPr bwMode="auto">
          <a:xfrm flipV="1">
            <a:off x="2135560" y="5144859"/>
            <a:ext cx="1512168" cy="917079"/>
          </a:xfrm>
          <a:prstGeom prst="leftRightArrow">
            <a:avLst/>
          </a:prstGeom>
          <a:solidFill>
            <a:srgbClr val="A521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2" name="TextBox 11"/>
          <p:cNvSpPr txBox="1"/>
          <p:nvPr/>
        </p:nvSpPr>
        <p:spPr>
          <a:xfrm>
            <a:off x="3791745" y="5373216"/>
            <a:ext cx="4262705" cy="369332"/>
          </a:xfrm>
          <a:prstGeom prst="rect">
            <a:avLst/>
          </a:prstGeom>
          <a:noFill/>
        </p:spPr>
        <p:txBody>
          <a:bodyPr wrap="none" rtlCol="0">
            <a:spAutoFit/>
          </a:bodyPr>
          <a:lstStyle/>
          <a:p>
            <a:r>
              <a:rPr lang="en-US" dirty="0">
                <a:solidFill>
                  <a:srgbClr val="2B1288"/>
                </a:solidFill>
              </a:rPr>
              <a:t>Severe diseases in China, no observers</a:t>
            </a:r>
          </a:p>
        </p:txBody>
      </p:sp>
      <p:sp>
        <p:nvSpPr>
          <p:cNvPr id="13" name="TextBox 12"/>
          <p:cNvSpPr txBox="1"/>
          <p:nvPr/>
        </p:nvSpPr>
        <p:spPr>
          <a:xfrm>
            <a:off x="3719736" y="5877272"/>
            <a:ext cx="4382354" cy="369332"/>
          </a:xfrm>
          <a:prstGeom prst="rect">
            <a:avLst/>
          </a:prstGeom>
          <a:noFill/>
        </p:spPr>
        <p:txBody>
          <a:bodyPr wrap="none" rtlCol="0">
            <a:spAutoFit/>
          </a:bodyPr>
          <a:lstStyle/>
          <a:p>
            <a:r>
              <a:rPr lang="en-US" dirty="0">
                <a:solidFill>
                  <a:srgbClr val="2B1288"/>
                </a:solidFill>
              </a:rPr>
              <a:t>New dynasty in China, Great Wall project</a:t>
            </a:r>
          </a:p>
        </p:txBody>
      </p:sp>
    </p:spTree>
    <p:extLst>
      <p:ext uri="{BB962C8B-B14F-4D97-AF65-F5344CB8AC3E}">
        <p14:creationId xmlns:p14="http://schemas.microsoft.com/office/powerpoint/2010/main" val="2026838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644" y="188638"/>
            <a:ext cx="9102835" cy="1035497"/>
          </a:xfrm>
        </p:spPr>
        <p:txBody>
          <a:bodyPr/>
          <a:lstStyle/>
          <a:p>
            <a:r>
              <a:rPr lang="en-US" sz="4000" dirty="0">
                <a:solidFill>
                  <a:srgbClr val="FF0000"/>
                </a:solidFill>
              </a:rPr>
              <a:t>Updated curve for 3000 years </a:t>
            </a:r>
            <a:r>
              <a:rPr lang="en-US" sz="4000" dirty="0">
                <a:solidFill>
                  <a:srgbClr val="0000FF"/>
                </a:solidFill>
              </a:rPr>
              <a:t>(blue) </a:t>
            </a:r>
            <a:r>
              <a:rPr lang="en-US" sz="4000" dirty="0">
                <a:solidFill>
                  <a:srgbClr val="FF0000"/>
                </a:solidFill>
              </a:rPr>
              <a:t>versus a curve by </a:t>
            </a:r>
            <a:r>
              <a:rPr lang="en-US" sz="4000" dirty="0" err="1">
                <a:solidFill>
                  <a:srgbClr val="FF0000"/>
                </a:solidFill>
              </a:rPr>
              <a:t>Usoskin</a:t>
            </a:r>
            <a:r>
              <a:rPr lang="en-US" sz="4000" dirty="0">
                <a:solidFill>
                  <a:srgbClr val="FF0000"/>
                </a:solidFill>
              </a:rPr>
              <a:t> et al. (red)</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Picture 4" descr="vz_3000_years_vs_us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81" y="2932465"/>
            <a:ext cx="9693031" cy="3494325"/>
          </a:xfrm>
          <a:prstGeom prst="rect">
            <a:avLst/>
          </a:prstGeom>
          <a:solidFill>
            <a:srgbClr val="CCFFCC"/>
          </a:solidFill>
          <a:ln>
            <a:solidFill>
              <a:schemeClr val="tx2"/>
            </a:solidFill>
          </a:ln>
        </p:spPr>
      </p:pic>
      <p:pic>
        <p:nvPicPr>
          <p:cNvPr id="6" name="Picture 5"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576" y="1125829"/>
            <a:ext cx="10960953" cy="2592288"/>
          </a:xfrm>
          <a:prstGeom prst="rect">
            <a:avLst/>
          </a:prstGeom>
        </p:spPr>
      </p:pic>
      <p:sp>
        <p:nvSpPr>
          <p:cNvPr id="7" name="Isosceles Triangle 6"/>
          <p:cNvSpPr/>
          <p:nvPr/>
        </p:nvSpPr>
        <p:spPr bwMode="auto">
          <a:xfrm>
            <a:off x="9336360" y="1628800"/>
            <a:ext cx="1060704" cy="914400"/>
          </a:xfrm>
          <a:prstGeom prs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3" name="TextBox 2"/>
          <p:cNvSpPr txBox="1"/>
          <p:nvPr/>
        </p:nvSpPr>
        <p:spPr>
          <a:xfrm>
            <a:off x="3359696" y="5733257"/>
            <a:ext cx="5184576" cy="646331"/>
          </a:xfrm>
          <a:prstGeom prst="rect">
            <a:avLst/>
          </a:prstGeom>
          <a:noFill/>
        </p:spPr>
        <p:txBody>
          <a:bodyPr wrap="square" rtlCol="0">
            <a:spAutoFit/>
          </a:bodyPr>
          <a:lstStyle/>
          <a:p>
            <a:r>
              <a:rPr lang="en-US" dirty="0">
                <a:solidFill>
                  <a:srgbClr val="3366FF"/>
                </a:solidFill>
              </a:rPr>
              <a:t>Periods</a:t>
            </a:r>
            <a:r>
              <a:rPr lang="en-US" dirty="0"/>
              <a:t> - grand:</a:t>
            </a:r>
            <a:r>
              <a:rPr lang="en-US" dirty="0">
                <a:solidFill>
                  <a:srgbClr val="0000FF"/>
                </a:solidFill>
              </a:rPr>
              <a:t>350-400 years and </a:t>
            </a:r>
            <a:r>
              <a:rPr lang="en-US" dirty="0"/>
              <a:t>super-grand:</a:t>
            </a:r>
            <a:r>
              <a:rPr lang="en-US" dirty="0">
                <a:solidFill>
                  <a:srgbClr val="0000FF"/>
                </a:solidFill>
              </a:rPr>
              <a:t>1900-2000 years</a:t>
            </a:r>
          </a:p>
        </p:txBody>
      </p:sp>
      <p:sp>
        <p:nvSpPr>
          <p:cNvPr id="8" name="Donut 7"/>
          <p:cNvSpPr/>
          <p:nvPr/>
        </p:nvSpPr>
        <p:spPr bwMode="auto">
          <a:xfrm>
            <a:off x="7896200" y="4293096"/>
            <a:ext cx="914400"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9" name="Frame 8"/>
          <p:cNvSpPr/>
          <p:nvPr/>
        </p:nvSpPr>
        <p:spPr bwMode="auto">
          <a:xfrm>
            <a:off x="8040216" y="4077072"/>
            <a:ext cx="1008112" cy="613470"/>
          </a:xfrm>
          <a:prstGeom prst="fram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0" name="Donut 9"/>
          <p:cNvSpPr/>
          <p:nvPr/>
        </p:nvSpPr>
        <p:spPr bwMode="auto">
          <a:xfrm>
            <a:off x="8184232" y="3861048"/>
            <a:ext cx="648072"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1" name="Block Arc 10"/>
          <p:cNvSpPr/>
          <p:nvPr/>
        </p:nvSpPr>
        <p:spPr bwMode="auto">
          <a:xfrm>
            <a:off x="8112224" y="4221089"/>
            <a:ext cx="720080" cy="917079"/>
          </a:xfrm>
          <a:prstGeom prst="block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2" name="TextBox 11"/>
          <p:cNvSpPr txBox="1"/>
          <p:nvPr/>
        </p:nvSpPr>
        <p:spPr>
          <a:xfrm>
            <a:off x="6168008" y="3501009"/>
            <a:ext cx="4032448" cy="646331"/>
          </a:xfrm>
          <a:prstGeom prst="rect">
            <a:avLst/>
          </a:prstGeom>
          <a:noFill/>
        </p:spPr>
        <p:txBody>
          <a:bodyPr wrap="square" rtlCol="0">
            <a:spAutoFit/>
          </a:bodyPr>
          <a:lstStyle/>
          <a:p>
            <a:r>
              <a:rPr lang="en-US" dirty="0"/>
              <a:t>Sporer minimum in1400-1600 in C</a:t>
            </a:r>
            <a:r>
              <a:rPr lang="en-US" baseline="30000" dirty="0"/>
              <a:t>14</a:t>
            </a:r>
            <a:r>
              <a:rPr lang="en-US" dirty="0"/>
              <a:t> is not from Sun!</a:t>
            </a:r>
          </a:p>
        </p:txBody>
      </p:sp>
      <p:sp>
        <p:nvSpPr>
          <p:cNvPr id="13" name="Down Arrow 12"/>
          <p:cNvSpPr/>
          <p:nvPr/>
        </p:nvSpPr>
        <p:spPr bwMode="auto">
          <a:xfrm>
            <a:off x="8400256" y="4293096"/>
            <a:ext cx="504056" cy="58668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4" name="Down Arrow 13"/>
          <p:cNvSpPr/>
          <p:nvPr/>
        </p:nvSpPr>
        <p:spPr bwMode="auto">
          <a:xfrm>
            <a:off x="8112224" y="6381328"/>
            <a:ext cx="916680"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5" name="Down Arrow 14"/>
          <p:cNvSpPr/>
          <p:nvPr/>
        </p:nvSpPr>
        <p:spPr bwMode="auto">
          <a:xfrm>
            <a:off x="8616280" y="620688"/>
            <a:ext cx="864096"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6" name="TextBox 15"/>
          <p:cNvSpPr txBox="1"/>
          <p:nvPr/>
        </p:nvSpPr>
        <p:spPr>
          <a:xfrm>
            <a:off x="3359696" y="2204864"/>
            <a:ext cx="432048" cy="369332"/>
          </a:xfrm>
          <a:prstGeom prst="rect">
            <a:avLst/>
          </a:prstGeom>
          <a:noFill/>
        </p:spPr>
        <p:txBody>
          <a:bodyPr wrap="square" rtlCol="0">
            <a:spAutoFit/>
          </a:bodyPr>
          <a:lstStyle/>
          <a:p>
            <a:r>
              <a:rPr lang="en-US" dirty="0"/>
              <a:t>1</a:t>
            </a:r>
          </a:p>
        </p:txBody>
      </p:sp>
      <p:sp>
        <p:nvSpPr>
          <p:cNvPr id="17" name="TextBox 16"/>
          <p:cNvSpPr txBox="1"/>
          <p:nvPr/>
        </p:nvSpPr>
        <p:spPr>
          <a:xfrm>
            <a:off x="5087888" y="2132856"/>
            <a:ext cx="432048" cy="369332"/>
          </a:xfrm>
          <a:prstGeom prst="rect">
            <a:avLst/>
          </a:prstGeom>
          <a:noFill/>
        </p:spPr>
        <p:txBody>
          <a:bodyPr wrap="square" rtlCol="0">
            <a:spAutoFit/>
          </a:bodyPr>
          <a:lstStyle/>
          <a:p>
            <a:r>
              <a:rPr lang="en-US" dirty="0"/>
              <a:t>2</a:t>
            </a:r>
          </a:p>
        </p:txBody>
      </p:sp>
      <p:sp>
        <p:nvSpPr>
          <p:cNvPr id="18" name="TextBox 17"/>
          <p:cNvSpPr txBox="1"/>
          <p:nvPr/>
        </p:nvSpPr>
        <p:spPr>
          <a:xfrm>
            <a:off x="6312024" y="2132856"/>
            <a:ext cx="432048" cy="369332"/>
          </a:xfrm>
          <a:prstGeom prst="rect">
            <a:avLst/>
          </a:prstGeom>
          <a:noFill/>
        </p:spPr>
        <p:txBody>
          <a:bodyPr wrap="square" rtlCol="0">
            <a:spAutoFit/>
          </a:bodyPr>
          <a:lstStyle/>
          <a:p>
            <a:r>
              <a:rPr lang="en-US" dirty="0"/>
              <a:t>3</a:t>
            </a:r>
          </a:p>
        </p:txBody>
      </p:sp>
      <p:sp>
        <p:nvSpPr>
          <p:cNvPr id="19" name="TextBox 18"/>
          <p:cNvSpPr txBox="1"/>
          <p:nvPr/>
        </p:nvSpPr>
        <p:spPr>
          <a:xfrm>
            <a:off x="7824192" y="2132856"/>
            <a:ext cx="432048" cy="369332"/>
          </a:xfrm>
          <a:prstGeom prst="rect">
            <a:avLst/>
          </a:prstGeom>
          <a:noFill/>
        </p:spPr>
        <p:txBody>
          <a:bodyPr wrap="square" rtlCol="0">
            <a:spAutoFit/>
          </a:bodyPr>
          <a:lstStyle/>
          <a:p>
            <a:r>
              <a:rPr lang="en-US" dirty="0"/>
              <a:t>4</a:t>
            </a:r>
          </a:p>
        </p:txBody>
      </p:sp>
      <p:sp>
        <p:nvSpPr>
          <p:cNvPr id="20" name="TextBox 19"/>
          <p:cNvSpPr txBox="1"/>
          <p:nvPr/>
        </p:nvSpPr>
        <p:spPr>
          <a:xfrm>
            <a:off x="9192344" y="2132856"/>
            <a:ext cx="432048" cy="369332"/>
          </a:xfrm>
          <a:prstGeom prst="rect">
            <a:avLst/>
          </a:prstGeom>
          <a:noFill/>
        </p:spPr>
        <p:txBody>
          <a:bodyPr wrap="square" rtlCol="0">
            <a:spAutoFit/>
          </a:bodyPr>
          <a:lstStyle/>
          <a:p>
            <a:r>
              <a:rPr lang="en-US" dirty="0"/>
              <a:t>5</a:t>
            </a:r>
          </a:p>
        </p:txBody>
      </p:sp>
      <p:sp>
        <p:nvSpPr>
          <p:cNvPr id="21" name="TextBox 20"/>
          <p:cNvSpPr txBox="1"/>
          <p:nvPr/>
        </p:nvSpPr>
        <p:spPr>
          <a:xfrm>
            <a:off x="3454560" y="4990319"/>
            <a:ext cx="432048" cy="369332"/>
          </a:xfrm>
          <a:prstGeom prst="rect">
            <a:avLst/>
          </a:prstGeom>
          <a:noFill/>
        </p:spPr>
        <p:txBody>
          <a:bodyPr wrap="square" rtlCol="0">
            <a:spAutoFit/>
          </a:bodyPr>
          <a:lstStyle/>
          <a:p>
            <a:r>
              <a:rPr lang="en-US" dirty="0"/>
              <a:t>1</a:t>
            </a:r>
          </a:p>
        </p:txBody>
      </p:sp>
      <p:sp>
        <p:nvSpPr>
          <p:cNvPr id="22" name="TextBox 21"/>
          <p:cNvSpPr txBox="1"/>
          <p:nvPr/>
        </p:nvSpPr>
        <p:spPr>
          <a:xfrm>
            <a:off x="4439816" y="5013176"/>
            <a:ext cx="432048" cy="369332"/>
          </a:xfrm>
          <a:prstGeom prst="rect">
            <a:avLst/>
          </a:prstGeom>
          <a:noFill/>
        </p:spPr>
        <p:txBody>
          <a:bodyPr wrap="square" rtlCol="0">
            <a:spAutoFit/>
          </a:bodyPr>
          <a:lstStyle/>
          <a:p>
            <a:r>
              <a:rPr lang="en-US" dirty="0"/>
              <a:t>2</a:t>
            </a:r>
          </a:p>
        </p:txBody>
      </p:sp>
      <p:sp>
        <p:nvSpPr>
          <p:cNvPr id="23" name="TextBox 22"/>
          <p:cNvSpPr txBox="1"/>
          <p:nvPr/>
        </p:nvSpPr>
        <p:spPr>
          <a:xfrm>
            <a:off x="5303912" y="5013176"/>
            <a:ext cx="432048" cy="369332"/>
          </a:xfrm>
          <a:prstGeom prst="rect">
            <a:avLst/>
          </a:prstGeom>
          <a:noFill/>
        </p:spPr>
        <p:txBody>
          <a:bodyPr wrap="square" rtlCol="0">
            <a:spAutoFit/>
          </a:bodyPr>
          <a:lstStyle/>
          <a:p>
            <a:r>
              <a:rPr lang="en-US" dirty="0"/>
              <a:t>3</a:t>
            </a:r>
          </a:p>
        </p:txBody>
      </p:sp>
      <p:sp>
        <p:nvSpPr>
          <p:cNvPr id="24" name="TextBox 23"/>
          <p:cNvSpPr txBox="1"/>
          <p:nvPr/>
        </p:nvSpPr>
        <p:spPr>
          <a:xfrm>
            <a:off x="6456040" y="5013176"/>
            <a:ext cx="288032" cy="369332"/>
          </a:xfrm>
          <a:prstGeom prst="rect">
            <a:avLst/>
          </a:prstGeom>
          <a:noFill/>
        </p:spPr>
        <p:txBody>
          <a:bodyPr wrap="square" rtlCol="0">
            <a:spAutoFit/>
          </a:bodyPr>
          <a:lstStyle/>
          <a:p>
            <a:r>
              <a:rPr lang="en-US" dirty="0"/>
              <a:t>4</a:t>
            </a:r>
          </a:p>
        </p:txBody>
      </p:sp>
      <p:sp>
        <p:nvSpPr>
          <p:cNvPr id="25" name="TextBox 24"/>
          <p:cNvSpPr txBox="1"/>
          <p:nvPr/>
        </p:nvSpPr>
        <p:spPr>
          <a:xfrm>
            <a:off x="7320136" y="5013176"/>
            <a:ext cx="432048" cy="369332"/>
          </a:xfrm>
          <a:prstGeom prst="rect">
            <a:avLst/>
          </a:prstGeom>
          <a:noFill/>
        </p:spPr>
        <p:txBody>
          <a:bodyPr wrap="square" rtlCol="0">
            <a:spAutoFit/>
          </a:bodyPr>
          <a:lstStyle/>
          <a:p>
            <a:r>
              <a:rPr lang="en-US" dirty="0"/>
              <a:t>5</a:t>
            </a:r>
          </a:p>
        </p:txBody>
      </p:sp>
      <p:sp>
        <p:nvSpPr>
          <p:cNvPr id="26" name="TextBox 25"/>
          <p:cNvSpPr txBox="1"/>
          <p:nvPr/>
        </p:nvSpPr>
        <p:spPr>
          <a:xfrm>
            <a:off x="9372364" y="4953502"/>
            <a:ext cx="432048" cy="369332"/>
          </a:xfrm>
          <a:prstGeom prst="rect">
            <a:avLst/>
          </a:prstGeom>
          <a:noFill/>
        </p:spPr>
        <p:txBody>
          <a:bodyPr wrap="square" rtlCol="0">
            <a:spAutoFit/>
          </a:bodyPr>
          <a:lstStyle/>
          <a:p>
            <a:r>
              <a:rPr lang="en-US" dirty="0"/>
              <a:t>2</a:t>
            </a:r>
          </a:p>
        </p:txBody>
      </p:sp>
      <p:sp>
        <p:nvSpPr>
          <p:cNvPr id="27" name="TextBox 26"/>
          <p:cNvSpPr txBox="1"/>
          <p:nvPr/>
        </p:nvSpPr>
        <p:spPr>
          <a:xfrm>
            <a:off x="8562274" y="4976404"/>
            <a:ext cx="432048"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352309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oter Placeholder 3">
            <a:extLst>
              <a:ext uri="{FF2B5EF4-FFF2-40B4-BE49-F238E27FC236}">
                <a16:creationId xmlns:a16="http://schemas.microsoft.com/office/drawing/2014/main" id="{E5A99368-8019-3A4B-BA34-5ECF4120925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a:t> </a:t>
            </a:r>
            <a:endParaRPr lang="en-GB" altLang="en-US" sz="1400"/>
          </a:p>
        </p:txBody>
      </p:sp>
      <p:pic>
        <p:nvPicPr>
          <p:cNvPr id="106498" name="Picture 4" descr="fig2b.jpg">
            <a:extLst>
              <a:ext uri="{FF2B5EF4-FFF2-40B4-BE49-F238E27FC236}">
                <a16:creationId xmlns:a16="http://schemas.microsoft.com/office/drawing/2014/main" id="{324B1716-9934-6945-A70A-70B2CE455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60350"/>
            <a:ext cx="84963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g2Usoskin.pdf">
            <a:extLst>
              <a:ext uri="{FF2B5EF4-FFF2-40B4-BE49-F238E27FC236}">
                <a16:creationId xmlns:a16="http://schemas.microsoft.com/office/drawing/2014/main" id="{A499999C-164E-4846-9F17-3D6D4D7EA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26" y="2895600"/>
            <a:ext cx="100822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igUsuskin1.pdf">
            <a:extLst>
              <a:ext uri="{FF2B5EF4-FFF2-40B4-BE49-F238E27FC236}">
                <a16:creationId xmlns:a16="http://schemas.microsoft.com/office/drawing/2014/main" id="{0A136126-24C3-5C47-9951-0E783AE27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75" y="3357563"/>
            <a:ext cx="95059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649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1" y="0"/>
            <a:ext cx="9959026" cy="1224136"/>
          </a:xfrm>
        </p:spPr>
        <p:txBody>
          <a:bodyPr>
            <a:noAutofit/>
          </a:bodyPr>
          <a:lstStyle/>
          <a:p>
            <a:r>
              <a:rPr lang="en-US" sz="3200" dirty="0">
                <a:solidFill>
                  <a:srgbClr val="C00000"/>
                </a:solidFill>
              </a:rPr>
              <a:t>Double dynamo summary curve for 3000 years (</a:t>
            </a:r>
            <a:r>
              <a:rPr lang="en-US" sz="3200" dirty="0">
                <a:solidFill>
                  <a:srgbClr val="222EF4"/>
                </a:solidFill>
              </a:rPr>
              <a:t>blue</a:t>
            </a:r>
            <a:r>
              <a:rPr lang="en-US" sz="3200" dirty="0">
                <a:solidFill>
                  <a:srgbClr val="C00000"/>
                </a:solidFill>
              </a:rPr>
              <a:t>) versus the s/s curve by Solanki et al. 2004 (</a:t>
            </a:r>
            <a:r>
              <a:rPr lang="en-US" sz="3200" dirty="0">
                <a:solidFill>
                  <a:srgbClr val="FF0000"/>
                </a:solidFill>
              </a:rPr>
              <a:t>red</a:t>
            </a:r>
            <a:r>
              <a:rPr lang="en-US" sz="3200" dirty="0">
                <a:solidFill>
                  <a:srgbClr val="C00000"/>
                </a:solidFill>
              </a:rPr>
              <a:t>)</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Picture 4" descr="vz_3000_years_vs_us1.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7672" y="1966768"/>
            <a:ext cx="8964488" cy="4018002"/>
          </a:xfrm>
          <a:prstGeom prst="rect">
            <a:avLst/>
          </a:prstGeom>
          <a:solidFill>
            <a:srgbClr val="CCFFCC"/>
          </a:solidFill>
          <a:ln>
            <a:solidFill>
              <a:schemeClr val="tx2"/>
            </a:solidFill>
          </a:ln>
        </p:spPr>
      </p:pic>
      <p:sp>
        <p:nvSpPr>
          <p:cNvPr id="7" name="Isosceles Triangle 6"/>
          <p:cNvSpPr/>
          <p:nvPr/>
        </p:nvSpPr>
        <p:spPr bwMode="auto">
          <a:xfrm>
            <a:off x="9336360" y="1628800"/>
            <a:ext cx="1060704" cy="914400"/>
          </a:xfrm>
          <a:prstGeom prs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3" name="TextBox 2"/>
          <p:cNvSpPr txBox="1"/>
          <p:nvPr/>
        </p:nvSpPr>
        <p:spPr>
          <a:xfrm>
            <a:off x="3287688" y="6058162"/>
            <a:ext cx="5184576" cy="646331"/>
          </a:xfrm>
          <a:prstGeom prst="rect">
            <a:avLst/>
          </a:prstGeom>
          <a:noFill/>
        </p:spPr>
        <p:txBody>
          <a:bodyPr wrap="square" rtlCol="0">
            <a:spAutoFit/>
          </a:bodyPr>
          <a:lstStyle/>
          <a:p>
            <a:r>
              <a:rPr lang="en-US" dirty="0">
                <a:solidFill>
                  <a:srgbClr val="3366FF"/>
                </a:solidFill>
              </a:rPr>
              <a:t>Periods</a:t>
            </a:r>
            <a:r>
              <a:rPr lang="en-US" dirty="0"/>
              <a:t> – grand cycle: </a:t>
            </a:r>
            <a:r>
              <a:rPr lang="en-US" dirty="0">
                <a:solidFill>
                  <a:srgbClr val="0000FF"/>
                </a:solidFill>
              </a:rPr>
              <a:t>350-400 years and </a:t>
            </a:r>
            <a:r>
              <a:rPr lang="en-US" dirty="0"/>
              <a:t>super-grand cycle :</a:t>
            </a:r>
            <a:r>
              <a:rPr lang="en-US" dirty="0">
                <a:solidFill>
                  <a:srgbClr val="0000FF"/>
                </a:solidFill>
              </a:rPr>
              <a:t>2000-2100 years</a:t>
            </a:r>
          </a:p>
        </p:txBody>
      </p:sp>
      <p:sp>
        <p:nvSpPr>
          <p:cNvPr id="8" name="Donut 7"/>
          <p:cNvSpPr/>
          <p:nvPr/>
        </p:nvSpPr>
        <p:spPr bwMode="auto">
          <a:xfrm>
            <a:off x="7896200" y="4293096"/>
            <a:ext cx="914400"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9" name="Frame 8"/>
          <p:cNvSpPr/>
          <p:nvPr/>
        </p:nvSpPr>
        <p:spPr bwMode="auto">
          <a:xfrm>
            <a:off x="8040216" y="4077072"/>
            <a:ext cx="1008112" cy="613470"/>
          </a:xfrm>
          <a:prstGeom prst="fram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0" name="Donut 9"/>
          <p:cNvSpPr/>
          <p:nvPr/>
        </p:nvSpPr>
        <p:spPr bwMode="auto">
          <a:xfrm>
            <a:off x="8184232" y="3861048"/>
            <a:ext cx="648072"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1" name="Block Arc 10"/>
          <p:cNvSpPr/>
          <p:nvPr/>
        </p:nvSpPr>
        <p:spPr bwMode="auto">
          <a:xfrm>
            <a:off x="8112224" y="4221089"/>
            <a:ext cx="720080" cy="917079"/>
          </a:xfrm>
          <a:prstGeom prst="block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2" name="TextBox 11"/>
          <p:cNvSpPr txBox="1"/>
          <p:nvPr/>
        </p:nvSpPr>
        <p:spPr>
          <a:xfrm>
            <a:off x="5231904" y="1994356"/>
            <a:ext cx="4032448" cy="646331"/>
          </a:xfrm>
          <a:prstGeom prst="rect">
            <a:avLst/>
          </a:prstGeom>
          <a:noFill/>
        </p:spPr>
        <p:txBody>
          <a:bodyPr wrap="square" rtlCol="0">
            <a:spAutoFit/>
          </a:bodyPr>
          <a:lstStyle/>
          <a:p>
            <a:r>
              <a:rPr lang="en-US" dirty="0"/>
              <a:t>Sporer minimum in 1400-1600 in C</a:t>
            </a:r>
            <a:r>
              <a:rPr lang="en-US" baseline="30000" dirty="0"/>
              <a:t>14</a:t>
            </a:r>
            <a:r>
              <a:rPr lang="en-US" dirty="0"/>
              <a:t> is caused by s/n Vela Junior</a:t>
            </a:r>
          </a:p>
        </p:txBody>
      </p:sp>
      <p:sp>
        <p:nvSpPr>
          <p:cNvPr id="13" name="Down Arrow 12"/>
          <p:cNvSpPr/>
          <p:nvPr/>
        </p:nvSpPr>
        <p:spPr bwMode="auto">
          <a:xfrm>
            <a:off x="8400256" y="4293096"/>
            <a:ext cx="504056" cy="58668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4" name="Down Arrow 13"/>
          <p:cNvSpPr/>
          <p:nvPr/>
        </p:nvSpPr>
        <p:spPr bwMode="auto">
          <a:xfrm>
            <a:off x="8112224" y="6381328"/>
            <a:ext cx="916680"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5" name="Down Arrow 14"/>
          <p:cNvSpPr/>
          <p:nvPr/>
        </p:nvSpPr>
        <p:spPr bwMode="auto">
          <a:xfrm>
            <a:off x="8616280" y="620688"/>
            <a:ext cx="864096"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28" name="Rectangle 27">
            <a:extLst>
              <a:ext uri="{FF2B5EF4-FFF2-40B4-BE49-F238E27FC236}">
                <a16:creationId xmlns:a16="http://schemas.microsoft.com/office/drawing/2014/main" id="{B7DF6293-9C8B-AF44-A729-1C8FBD75F12B}"/>
              </a:ext>
            </a:extLst>
          </p:cNvPr>
          <p:cNvSpPr/>
          <p:nvPr/>
        </p:nvSpPr>
        <p:spPr>
          <a:xfrm>
            <a:off x="7536160" y="1067252"/>
            <a:ext cx="3121367" cy="369332"/>
          </a:xfrm>
          <a:prstGeom prst="rect">
            <a:avLst/>
          </a:prstGeom>
        </p:spPr>
        <p:txBody>
          <a:bodyPr wrap="none">
            <a:spAutoFit/>
          </a:bodyPr>
          <a:lstStyle/>
          <a:p>
            <a:r>
              <a:rPr lang="en-US" dirty="0"/>
              <a:t>Zharkova et al, 2015, 2018 </a:t>
            </a:r>
          </a:p>
        </p:txBody>
      </p:sp>
      <p:graphicFrame>
        <p:nvGraphicFramePr>
          <p:cNvPr id="6" name="Table 5">
            <a:extLst>
              <a:ext uri="{FF2B5EF4-FFF2-40B4-BE49-F238E27FC236}">
                <a16:creationId xmlns:a16="http://schemas.microsoft.com/office/drawing/2014/main" id="{8BD2C431-AE4A-7C47-824B-232603B2BE71}"/>
              </a:ext>
            </a:extLst>
          </p:cNvPr>
          <p:cNvGraphicFramePr>
            <a:graphicFrameLocks noGrp="1"/>
          </p:cNvGraphicFramePr>
          <p:nvPr/>
        </p:nvGraphicFramePr>
        <p:xfrm>
          <a:off x="1257672" y="-73715"/>
          <a:ext cx="10972800" cy="2834640"/>
        </p:xfrm>
        <a:graphic>
          <a:graphicData uri="http://schemas.openxmlformats.org/drawingml/2006/table">
            <a:tbl>
              <a:tblPr/>
              <a:tblGrid>
                <a:gridCol w="3657600">
                  <a:extLst>
                    <a:ext uri="{9D8B030D-6E8A-4147-A177-3AD203B41FA5}">
                      <a16:colId xmlns:a16="http://schemas.microsoft.com/office/drawing/2014/main" val="1978078930"/>
                    </a:ext>
                  </a:extLst>
                </a:gridCol>
                <a:gridCol w="3657600">
                  <a:extLst>
                    <a:ext uri="{9D8B030D-6E8A-4147-A177-3AD203B41FA5}">
                      <a16:colId xmlns:a16="http://schemas.microsoft.com/office/drawing/2014/main" val="2219241354"/>
                    </a:ext>
                  </a:extLst>
                </a:gridCol>
                <a:gridCol w="3657600">
                  <a:extLst>
                    <a:ext uri="{9D8B030D-6E8A-4147-A177-3AD203B41FA5}">
                      <a16:colId xmlns:a16="http://schemas.microsoft.com/office/drawing/2014/main" val="884277094"/>
                    </a:ext>
                  </a:extLst>
                </a:gridCol>
              </a:tblGrid>
              <a:tr h="0">
                <a:tc>
                  <a:txBody>
                    <a:bodyPr/>
                    <a:lstStyle/>
                    <a:p>
                      <a:br>
                        <a:rPr lang="en-GB" u="none" strike="noStrike" dirty="0">
                          <a:solidFill>
                            <a:srgbClr val="0B0080"/>
                          </a:solidFill>
                          <a:effectLst/>
                          <a:hlinkClick r:id="rId3" tooltip="Homeric Minimum"/>
                        </a:rPr>
                      </a:br>
                      <a:r>
                        <a:rPr lang="en-GB" u="none" strike="noStrike" dirty="0">
                          <a:solidFill>
                            <a:srgbClr val="0B0080"/>
                          </a:solidFill>
                          <a:effectLst/>
                          <a:hlinkClick r:id="rId3" tooltip="Homeric Minimum"/>
                        </a:rPr>
                        <a:t>Homeric minimum</a:t>
                      </a:r>
                      <a:r>
                        <a:rPr lang="en-GB" b="0" i="0" u="none" strike="noStrike" baseline="30000" dirty="0">
                          <a:solidFill>
                            <a:srgbClr val="0B0080"/>
                          </a:solidFill>
                          <a:effectLst/>
                          <a:hlinkClick r:id="rId4"/>
                        </a:rPr>
                        <a:t>[13]</a:t>
                      </a:r>
                      <a:endParaRPr lang="en-GB"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750 BCE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550 BCE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05760180"/>
                  </a:ext>
                </a:extLst>
              </a:tr>
              <a:tr h="0">
                <a:tc>
                  <a:txBody>
                    <a:bodyPr/>
                    <a:lstStyle/>
                    <a:p>
                      <a:r>
                        <a:rPr lang="en-GB">
                          <a:effectLst/>
                        </a:rPr>
                        <a:t>Oort minimum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1040 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1080 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71628563"/>
                  </a:ext>
                </a:extLst>
              </a:tr>
              <a:tr h="0">
                <a:tc>
                  <a:txBody>
                    <a:bodyPr/>
                    <a:lstStyle/>
                    <a:p>
                      <a:r>
                        <a:rPr lang="en-GB">
                          <a:effectLst/>
                        </a:rPr>
                        <a:t>Medieval maximum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6455000"/>
                  </a:ext>
                </a:extLst>
              </a:tr>
              <a:tr h="0">
                <a:tc>
                  <a:txBody>
                    <a:bodyPr/>
                    <a:lstStyle/>
                    <a:p>
                      <a:r>
                        <a:rPr lang="en-GB">
                          <a:effectLst/>
                        </a:rPr>
                        <a:t>Wolf minimum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1280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1350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68898089"/>
                  </a:ext>
                </a:extLst>
              </a:tr>
              <a:tr h="0">
                <a:tc>
                  <a:txBody>
                    <a:bodyPr/>
                    <a:lstStyle/>
                    <a:p>
                      <a:r>
                        <a:rPr lang="en-GB" u="none" strike="noStrike">
                          <a:solidFill>
                            <a:srgbClr val="0B0080"/>
                          </a:solidFill>
                          <a:effectLst/>
                          <a:hlinkClick r:id="rId5" tooltip="Spörer Minimum"/>
                        </a:rPr>
                        <a:t>Spörer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1450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1550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12180538"/>
                  </a:ext>
                </a:extLst>
              </a:tr>
              <a:tr h="0">
                <a:tc>
                  <a:txBody>
                    <a:bodyPr/>
                    <a:lstStyle/>
                    <a:p>
                      <a:r>
                        <a:rPr lang="en-GB" u="none" strike="noStrike">
                          <a:solidFill>
                            <a:srgbClr val="0B0080"/>
                          </a:solidFill>
                          <a:effectLst/>
                          <a:hlinkClick r:id="rId6" tooltip="Maunder Minimum"/>
                        </a:rPr>
                        <a:t>Maunder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1645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1715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53176946"/>
                  </a:ext>
                </a:extLst>
              </a:tr>
              <a:tr h="0">
                <a:tc>
                  <a:txBody>
                    <a:bodyPr/>
                    <a:lstStyle/>
                    <a:p>
                      <a:r>
                        <a:rPr lang="en-GB" u="none" strike="noStrike">
                          <a:solidFill>
                            <a:srgbClr val="0B0080"/>
                          </a:solidFill>
                          <a:effectLst/>
                          <a:hlinkClick r:id="rId7" tooltip="Dalton Minimum"/>
                        </a:rPr>
                        <a:t>Dalton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1790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1820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246725099"/>
                  </a:ext>
                </a:extLst>
              </a:tr>
            </a:tbl>
          </a:graphicData>
        </a:graphic>
      </p:graphicFrame>
      <p:sp>
        <p:nvSpPr>
          <p:cNvPr id="16" name="TextBox 15">
            <a:extLst>
              <a:ext uri="{FF2B5EF4-FFF2-40B4-BE49-F238E27FC236}">
                <a16:creationId xmlns:a16="http://schemas.microsoft.com/office/drawing/2014/main" id="{C08DF168-6AA4-364D-9482-C2EC4DB8BC35}"/>
              </a:ext>
            </a:extLst>
          </p:cNvPr>
          <p:cNvSpPr txBox="1"/>
          <p:nvPr/>
        </p:nvSpPr>
        <p:spPr>
          <a:xfrm rot="16200000">
            <a:off x="8087018" y="3075350"/>
            <a:ext cx="1296144" cy="369332"/>
          </a:xfrm>
          <a:prstGeom prst="rect">
            <a:avLst/>
          </a:prstGeom>
          <a:noFill/>
        </p:spPr>
        <p:txBody>
          <a:bodyPr wrap="square" rtlCol="0">
            <a:spAutoFit/>
          </a:bodyPr>
          <a:lstStyle/>
          <a:p>
            <a:r>
              <a:rPr lang="en-US" dirty="0"/>
              <a:t>Maunder </a:t>
            </a:r>
          </a:p>
        </p:txBody>
      </p:sp>
      <p:sp>
        <p:nvSpPr>
          <p:cNvPr id="29" name="TextBox 28">
            <a:extLst>
              <a:ext uri="{FF2B5EF4-FFF2-40B4-BE49-F238E27FC236}">
                <a16:creationId xmlns:a16="http://schemas.microsoft.com/office/drawing/2014/main" id="{449A7C98-D360-8241-A9BB-000B2F7467CB}"/>
              </a:ext>
            </a:extLst>
          </p:cNvPr>
          <p:cNvSpPr txBox="1"/>
          <p:nvPr/>
        </p:nvSpPr>
        <p:spPr>
          <a:xfrm rot="16200000">
            <a:off x="7363817" y="3149840"/>
            <a:ext cx="695434" cy="369332"/>
          </a:xfrm>
          <a:prstGeom prst="rect">
            <a:avLst/>
          </a:prstGeom>
          <a:noFill/>
        </p:spPr>
        <p:txBody>
          <a:bodyPr wrap="square" rtlCol="0">
            <a:spAutoFit/>
          </a:bodyPr>
          <a:lstStyle/>
          <a:p>
            <a:r>
              <a:rPr lang="en-US" dirty="0"/>
              <a:t>Wolf</a:t>
            </a:r>
          </a:p>
        </p:txBody>
      </p:sp>
      <p:sp>
        <p:nvSpPr>
          <p:cNvPr id="30" name="TextBox 29">
            <a:extLst>
              <a:ext uri="{FF2B5EF4-FFF2-40B4-BE49-F238E27FC236}">
                <a16:creationId xmlns:a16="http://schemas.microsoft.com/office/drawing/2014/main" id="{EEFE3BCF-8CEE-D44E-8208-50EF328DE34E}"/>
              </a:ext>
            </a:extLst>
          </p:cNvPr>
          <p:cNvSpPr txBox="1"/>
          <p:nvPr/>
        </p:nvSpPr>
        <p:spPr>
          <a:xfrm rot="16200000">
            <a:off x="6539803" y="3198653"/>
            <a:ext cx="695434" cy="369332"/>
          </a:xfrm>
          <a:prstGeom prst="rect">
            <a:avLst/>
          </a:prstGeom>
          <a:noFill/>
        </p:spPr>
        <p:txBody>
          <a:bodyPr wrap="square" rtlCol="0">
            <a:spAutoFit/>
          </a:bodyPr>
          <a:lstStyle/>
          <a:p>
            <a:r>
              <a:rPr lang="en-US" dirty="0"/>
              <a:t>Oort</a:t>
            </a:r>
          </a:p>
        </p:txBody>
      </p:sp>
      <p:sp>
        <p:nvSpPr>
          <p:cNvPr id="31" name="TextBox 30">
            <a:extLst>
              <a:ext uri="{FF2B5EF4-FFF2-40B4-BE49-F238E27FC236}">
                <a16:creationId xmlns:a16="http://schemas.microsoft.com/office/drawing/2014/main" id="{BB00F4BF-7CA4-6C42-9B70-8486A22B3DC0}"/>
              </a:ext>
            </a:extLst>
          </p:cNvPr>
          <p:cNvSpPr txBox="1"/>
          <p:nvPr/>
        </p:nvSpPr>
        <p:spPr>
          <a:xfrm rot="16200000">
            <a:off x="1526138" y="3234332"/>
            <a:ext cx="1184777" cy="369332"/>
          </a:xfrm>
          <a:prstGeom prst="rect">
            <a:avLst/>
          </a:prstGeom>
          <a:noFill/>
        </p:spPr>
        <p:txBody>
          <a:bodyPr wrap="square" rtlCol="0">
            <a:spAutoFit/>
          </a:bodyPr>
          <a:lstStyle/>
          <a:p>
            <a:r>
              <a:rPr lang="en-US" dirty="0"/>
              <a:t>Homeric</a:t>
            </a:r>
          </a:p>
        </p:txBody>
      </p:sp>
    </p:spTree>
    <p:extLst>
      <p:ext uri="{BB962C8B-B14F-4D97-AF65-F5344CB8AC3E}">
        <p14:creationId xmlns:p14="http://schemas.microsoft.com/office/powerpoint/2010/main" val="6452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6634-5799-0D02-8E58-14B68800B010}"/>
              </a:ext>
            </a:extLst>
          </p:cNvPr>
          <p:cNvSpPr>
            <a:spLocks noGrp="1"/>
          </p:cNvSpPr>
          <p:nvPr>
            <p:ph type="title"/>
          </p:nvPr>
        </p:nvSpPr>
        <p:spPr/>
        <p:txBody>
          <a:bodyPr/>
          <a:lstStyle/>
          <a:p>
            <a:endParaRPr lang="en-US" dirty="0"/>
          </a:p>
        </p:txBody>
      </p:sp>
      <p:pic>
        <p:nvPicPr>
          <p:cNvPr id="5" name="Content Placeholder 4" descr="Chart&#10;&#10;Description automatically generated">
            <a:extLst>
              <a:ext uri="{FF2B5EF4-FFF2-40B4-BE49-F238E27FC236}">
                <a16:creationId xmlns:a16="http://schemas.microsoft.com/office/drawing/2014/main" id="{1AE6305C-81BF-DAA5-FB69-264BBF394C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8339" y="1447301"/>
            <a:ext cx="6604508" cy="4822870"/>
          </a:xfrm>
        </p:spPr>
      </p:pic>
      <p:sp>
        <p:nvSpPr>
          <p:cNvPr id="9" name="TextBox 8">
            <a:extLst>
              <a:ext uri="{FF2B5EF4-FFF2-40B4-BE49-F238E27FC236}">
                <a16:creationId xmlns:a16="http://schemas.microsoft.com/office/drawing/2014/main" id="{2D1701B9-B7BF-798A-F5E3-C2C44EA107C9}"/>
              </a:ext>
            </a:extLst>
          </p:cNvPr>
          <p:cNvSpPr txBox="1"/>
          <p:nvPr/>
        </p:nvSpPr>
        <p:spPr>
          <a:xfrm>
            <a:off x="2189988" y="152257"/>
            <a:ext cx="6099048"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Wavelet spectral analysis</a:t>
            </a:r>
          </a:p>
        </p:txBody>
      </p:sp>
      <p:sp>
        <p:nvSpPr>
          <p:cNvPr id="10" name="TextBox 9">
            <a:extLst>
              <a:ext uri="{FF2B5EF4-FFF2-40B4-BE49-F238E27FC236}">
                <a16:creationId xmlns:a16="http://schemas.microsoft.com/office/drawing/2014/main" id="{CB3E4B7B-2944-716D-0581-BA18DD1C0031}"/>
              </a:ext>
            </a:extLst>
          </p:cNvPr>
          <p:cNvSpPr txBox="1"/>
          <p:nvPr/>
        </p:nvSpPr>
        <p:spPr>
          <a:xfrm>
            <a:off x="252806" y="861334"/>
            <a:ext cx="11506378" cy="461665"/>
          </a:xfrm>
          <a:prstGeom prst="rect">
            <a:avLst/>
          </a:prstGeom>
          <a:noFill/>
        </p:spPr>
        <p:txBody>
          <a:bodyPr wrap="square">
            <a:spAutoFit/>
          </a:bodyPr>
          <a:lstStyle/>
          <a:p>
            <a:r>
              <a:rPr lang="en-GB" sz="2400" b="1" dirty="0">
                <a:solidFill>
                  <a:srgbClr val="0000FF"/>
                </a:solidFill>
                <a:latin typeface="Arial" charset="0"/>
                <a:ea typeface="ＭＳ Ｐゴシック" charset="0"/>
                <a:cs typeface="ＭＳ Ｐゴシック" charset="0"/>
              </a:rPr>
              <a:t>Averaged sunspot numbers                   Modulus summary curve of PCs Z15</a:t>
            </a:r>
          </a:p>
        </p:txBody>
      </p:sp>
      <p:pic>
        <p:nvPicPr>
          <p:cNvPr id="4" name="Picture 3" descr="A close-up of a graph&#10;&#10;Description automatically generated">
            <a:extLst>
              <a:ext uri="{FF2B5EF4-FFF2-40B4-BE49-F238E27FC236}">
                <a16:creationId xmlns:a16="http://schemas.microsoft.com/office/drawing/2014/main" id="{10E3A2A3-C4AD-FFFA-F32D-D4263FB8F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6" y="1447301"/>
            <a:ext cx="5843194" cy="5097890"/>
          </a:xfrm>
          <a:prstGeom prst="rect">
            <a:avLst/>
          </a:prstGeom>
        </p:spPr>
      </p:pic>
    </p:spTree>
    <p:extLst>
      <p:ext uri="{BB962C8B-B14F-4D97-AF65-F5344CB8AC3E}">
        <p14:creationId xmlns:p14="http://schemas.microsoft.com/office/powerpoint/2010/main" val="833306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F6EA6-2E70-2D7B-2D0E-B155F6E74C38}"/>
              </a:ext>
            </a:extLst>
          </p:cNvPr>
          <p:cNvSpPr>
            <a:spLocks noGrp="1"/>
          </p:cNvSpPr>
          <p:nvPr>
            <p:ph type="title"/>
          </p:nvPr>
        </p:nvSpPr>
        <p:spPr/>
        <p:txBody>
          <a:bodyPr/>
          <a:lstStyle/>
          <a:p>
            <a:endParaRPr lang="en-US" dirty="0"/>
          </a:p>
        </p:txBody>
      </p:sp>
      <p:pic>
        <p:nvPicPr>
          <p:cNvPr id="5" name="Content Placeholder 4" descr="A picture containing text, antenna&#10;&#10;Description automatically generated">
            <a:extLst>
              <a:ext uri="{FF2B5EF4-FFF2-40B4-BE49-F238E27FC236}">
                <a16:creationId xmlns:a16="http://schemas.microsoft.com/office/drawing/2014/main" id="{6CF50F0B-0A55-66FA-6A1C-6E2B23FEC6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158" y="2349925"/>
            <a:ext cx="5970842" cy="3533477"/>
          </a:xfrm>
        </p:spPr>
      </p:pic>
      <p:pic>
        <p:nvPicPr>
          <p:cNvPr id="7" name="Picture 6" descr="A picture containing text, antenna&#10;&#10;Description automatically generated">
            <a:extLst>
              <a:ext uri="{FF2B5EF4-FFF2-40B4-BE49-F238E27FC236}">
                <a16:creationId xmlns:a16="http://schemas.microsoft.com/office/drawing/2014/main" id="{52B378C6-EA78-D319-1222-6606FEEE9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104" y="1794170"/>
            <a:ext cx="6281738" cy="4371975"/>
          </a:xfrm>
          <a:prstGeom prst="rect">
            <a:avLst/>
          </a:prstGeom>
        </p:spPr>
      </p:pic>
      <p:sp>
        <p:nvSpPr>
          <p:cNvPr id="8" name="TextBox 7">
            <a:extLst>
              <a:ext uri="{FF2B5EF4-FFF2-40B4-BE49-F238E27FC236}">
                <a16:creationId xmlns:a16="http://schemas.microsoft.com/office/drawing/2014/main" id="{DB8FEEEE-9D8A-60D9-10B7-CCCC25EEA875}"/>
              </a:ext>
            </a:extLst>
          </p:cNvPr>
          <p:cNvSpPr txBox="1"/>
          <p:nvPr/>
        </p:nvSpPr>
        <p:spPr>
          <a:xfrm>
            <a:off x="801434" y="424747"/>
            <a:ext cx="11265408" cy="584775"/>
          </a:xfrm>
          <a:prstGeom prst="rect">
            <a:avLst/>
          </a:prstGeom>
          <a:noFill/>
        </p:spPr>
        <p:txBody>
          <a:bodyPr wrap="square">
            <a:spAutoFit/>
          </a:bodyPr>
          <a:lstStyle/>
          <a:p>
            <a:r>
              <a:rPr lang="en-GB" sz="3200" b="1" dirty="0">
                <a:solidFill>
                  <a:srgbClr val="C00000"/>
                </a:solidFill>
                <a:latin typeface="Arial" charset="0"/>
                <a:ea typeface="ＭＳ Ｐゴシック" charset="0"/>
                <a:cs typeface="ＭＳ Ｐゴシック" charset="0"/>
              </a:rPr>
              <a:t>Poloidal </a:t>
            </a:r>
            <a:r>
              <a:rPr lang="en-GB" sz="3200" b="1" dirty="0">
                <a:solidFill>
                  <a:srgbClr val="222EF4"/>
                </a:solidFill>
                <a:latin typeface="Arial" charset="0"/>
                <a:ea typeface="ＭＳ Ｐゴシック" charset="0"/>
                <a:cs typeface="ＭＳ Ｐゴシック" charset="0"/>
              </a:rPr>
              <a:t>(left) </a:t>
            </a:r>
            <a:r>
              <a:rPr lang="en-GB" sz="3200" b="1" dirty="0">
                <a:solidFill>
                  <a:srgbClr val="C00000"/>
                </a:solidFill>
                <a:latin typeface="Arial" charset="0"/>
                <a:ea typeface="ＭＳ Ｐゴシック" charset="0"/>
                <a:cs typeface="ＭＳ Ｐゴシック" charset="0"/>
              </a:rPr>
              <a:t>versus toroidal </a:t>
            </a:r>
            <a:r>
              <a:rPr lang="en-GB" sz="3200" b="1" dirty="0">
                <a:solidFill>
                  <a:srgbClr val="222EF4"/>
                </a:solidFill>
                <a:latin typeface="Arial" charset="0"/>
                <a:ea typeface="ＭＳ Ｐゴシック" charset="0"/>
                <a:cs typeface="ＭＳ Ｐゴシック" charset="0"/>
              </a:rPr>
              <a:t>(right) </a:t>
            </a:r>
            <a:r>
              <a:rPr lang="en-GB" sz="3200" b="1" dirty="0">
                <a:solidFill>
                  <a:srgbClr val="C00000"/>
                </a:solidFill>
                <a:latin typeface="Arial" charset="0"/>
                <a:ea typeface="ＭＳ Ｐゴシック" charset="0"/>
                <a:cs typeface="ＭＳ Ｐゴシック" charset="0"/>
              </a:rPr>
              <a:t>magnetic fields</a:t>
            </a:r>
          </a:p>
        </p:txBody>
      </p:sp>
      <p:sp>
        <p:nvSpPr>
          <p:cNvPr id="4" name="TextBox 3">
            <a:extLst>
              <a:ext uri="{FF2B5EF4-FFF2-40B4-BE49-F238E27FC236}">
                <a16:creationId xmlns:a16="http://schemas.microsoft.com/office/drawing/2014/main" id="{4CF3FE8B-3AFD-DEBF-DC76-60A1CAC394F2}"/>
              </a:ext>
            </a:extLst>
          </p:cNvPr>
          <p:cNvSpPr txBox="1"/>
          <p:nvPr/>
        </p:nvSpPr>
        <p:spPr>
          <a:xfrm>
            <a:off x="408493" y="1171013"/>
            <a:ext cx="11783507" cy="461665"/>
          </a:xfrm>
          <a:prstGeom prst="rect">
            <a:avLst/>
          </a:prstGeom>
          <a:solidFill>
            <a:schemeClr val="accent1">
              <a:lumMod val="40000"/>
              <a:lumOff val="60000"/>
            </a:schemeClr>
          </a:solidFill>
        </p:spPr>
        <p:txBody>
          <a:bodyPr wrap="square">
            <a:spAutoFit/>
          </a:bodyPr>
          <a:lstStyle/>
          <a:p>
            <a:r>
              <a:rPr lang="en-US" sz="2400" dirty="0">
                <a:solidFill>
                  <a:srgbClr val="C00000"/>
                </a:solidFill>
              </a:rPr>
              <a:t>https://</a:t>
            </a:r>
            <a:r>
              <a:rPr lang="en-US" sz="2400" dirty="0" err="1">
                <a:solidFill>
                  <a:srgbClr val="C00000"/>
                </a:solidFill>
              </a:rPr>
              <a:t>solargsm.com</a:t>
            </a:r>
            <a:r>
              <a:rPr lang="en-US" sz="2400" dirty="0">
                <a:solidFill>
                  <a:srgbClr val="C00000"/>
                </a:solidFill>
              </a:rPr>
              <a:t>/wp-content/uploads/2023/04/zharkova_etal_mnras2023.pdf</a:t>
            </a:r>
          </a:p>
        </p:txBody>
      </p:sp>
    </p:spTree>
    <p:extLst>
      <p:ext uri="{BB962C8B-B14F-4D97-AF65-F5344CB8AC3E}">
        <p14:creationId xmlns:p14="http://schemas.microsoft.com/office/powerpoint/2010/main" val="3655844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97776-4592-8857-5F88-E923414EFA7B}"/>
              </a:ext>
            </a:extLst>
          </p:cNvPr>
          <p:cNvSpPr>
            <a:spLocks noGrp="1"/>
          </p:cNvSpPr>
          <p:nvPr>
            <p:ph type="title"/>
          </p:nvPr>
        </p:nvSpPr>
        <p:spPr/>
        <p:txBody>
          <a:bodyPr/>
          <a:lstStyle/>
          <a:p>
            <a:endParaRPr lang="en-US"/>
          </a:p>
        </p:txBody>
      </p:sp>
      <p:pic>
        <p:nvPicPr>
          <p:cNvPr id="5" name="Content Placeholder 4" descr="Chart, line chart&#10;&#10;Description automatically generated">
            <a:extLst>
              <a:ext uri="{FF2B5EF4-FFF2-40B4-BE49-F238E27FC236}">
                <a16:creationId xmlns:a16="http://schemas.microsoft.com/office/drawing/2014/main" id="{E7DCBF64-15F4-50F6-6E39-B73D02B8B5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599" y="412305"/>
            <a:ext cx="6163056" cy="5998273"/>
          </a:xfrm>
        </p:spPr>
      </p:pic>
      <p:pic>
        <p:nvPicPr>
          <p:cNvPr id="9" name="Picture 8" descr="Chart, scatter chart&#10;&#10;Description automatically generated">
            <a:extLst>
              <a:ext uri="{FF2B5EF4-FFF2-40B4-BE49-F238E27FC236}">
                <a16:creationId xmlns:a16="http://schemas.microsoft.com/office/drawing/2014/main" id="{839EED6B-2AAC-8666-B410-6394CBECD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5568" y="4040924"/>
            <a:ext cx="5422900" cy="2456443"/>
          </a:xfrm>
          <a:prstGeom prst="rect">
            <a:avLst/>
          </a:prstGeom>
        </p:spPr>
      </p:pic>
      <p:pic>
        <p:nvPicPr>
          <p:cNvPr id="11" name="Picture 10" descr="Chart, scatter chart&#10;&#10;Description automatically generated">
            <a:extLst>
              <a:ext uri="{FF2B5EF4-FFF2-40B4-BE49-F238E27FC236}">
                <a16:creationId xmlns:a16="http://schemas.microsoft.com/office/drawing/2014/main" id="{2AC0EA3F-56C7-F993-8638-D6E4D8130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5568" y="51151"/>
            <a:ext cx="5422900" cy="2139423"/>
          </a:xfrm>
          <a:prstGeom prst="rect">
            <a:avLst/>
          </a:prstGeom>
        </p:spPr>
      </p:pic>
      <p:pic>
        <p:nvPicPr>
          <p:cNvPr id="13" name="Picture 12" descr="Chart, scatter chart&#10;&#10;Description automatically generated">
            <a:extLst>
              <a:ext uri="{FF2B5EF4-FFF2-40B4-BE49-F238E27FC236}">
                <a16:creationId xmlns:a16="http://schemas.microsoft.com/office/drawing/2014/main" id="{32A9A6AD-7930-9F46-BB51-7FD3535D33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002" y="2120955"/>
            <a:ext cx="5296821" cy="2386394"/>
          </a:xfrm>
          <a:prstGeom prst="rect">
            <a:avLst/>
          </a:prstGeom>
        </p:spPr>
      </p:pic>
      <p:sp>
        <p:nvSpPr>
          <p:cNvPr id="15" name="TextBox 14">
            <a:extLst>
              <a:ext uri="{FF2B5EF4-FFF2-40B4-BE49-F238E27FC236}">
                <a16:creationId xmlns:a16="http://schemas.microsoft.com/office/drawing/2014/main" id="{F7014D92-9BF2-8FE2-2AD6-0C8DDA621D14}"/>
              </a:ext>
            </a:extLst>
          </p:cNvPr>
          <p:cNvSpPr txBox="1"/>
          <p:nvPr/>
        </p:nvSpPr>
        <p:spPr>
          <a:xfrm>
            <a:off x="82512" y="69414"/>
            <a:ext cx="6163056" cy="461665"/>
          </a:xfrm>
          <a:prstGeom prst="rect">
            <a:avLst/>
          </a:prstGeom>
          <a:noFill/>
        </p:spPr>
        <p:txBody>
          <a:bodyPr wrap="square">
            <a:spAutoFit/>
          </a:bodyPr>
          <a:lstStyle/>
          <a:p>
            <a:r>
              <a:rPr lang="en-GB" sz="2400" b="1" dirty="0">
                <a:solidFill>
                  <a:srgbClr val="222EF4"/>
                </a:solidFill>
                <a:latin typeface="Arial" charset="0"/>
                <a:ea typeface="ＭＳ Ｐゴシック" charset="0"/>
                <a:cs typeface="ＭＳ Ｐゴシック" charset="0"/>
              </a:rPr>
              <a:t>Correlation of </a:t>
            </a:r>
            <a:r>
              <a:rPr lang="en-GB" sz="2400" b="1" dirty="0">
                <a:solidFill>
                  <a:srgbClr val="C00000"/>
                </a:solidFill>
                <a:latin typeface="Arial" charset="0"/>
                <a:ea typeface="ＭＳ Ｐゴシック" charset="0"/>
                <a:cs typeface="ＭＳ Ｐゴシック" charset="0"/>
              </a:rPr>
              <a:t>SSN </a:t>
            </a:r>
            <a:r>
              <a:rPr lang="en-GB" sz="2400" b="1" dirty="0">
                <a:solidFill>
                  <a:srgbClr val="222EF4"/>
                </a:solidFill>
                <a:latin typeface="Arial" charset="0"/>
                <a:ea typeface="ＭＳ Ｐゴシック" charset="0"/>
                <a:cs typeface="ＭＳ Ｐゴシック" charset="0"/>
              </a:rPr>
              <a:t>with</a:t>
            </a:r>
            <a:r>
              <a:rPr lang="en-GB" sz="2400" b="1" dirty="0">
                <a:solidFill>
                  <a:srgbClr val="C00000"/>
                </a:solidFill>
                <a:latin typeface="Arial" charset="0"/>
                <a:ea typeface="ＭＳ Ｐゴシック" charset="0"/>
                <a:cs typeface="ＭＳ Ｐゴシック" charset="0"/>
              </a:rPr>
              <a:t> </a:t>
            </a:r>
            <a:r>
              <a:rPr lang="en-GB" sz="2400" b="1" dirty="0">
                <a:solidFill>
                  <a:srgbClr val="00B050"/>
                </a:solidFill>
                <a:latin typeface="Arial" charset="0"/>
                <a:ea typeface="ＭＳ Ｐゴシック" charset="0"/>
                <a:cs typeface="ＭＳ Ｐゴシック" charset="0"/>
              </a:rPr>
              <a:t>MSC</a:t>
            </a:r>
          </a:p>
        </p:txBody>
      </p:sp>
      <p:sp>
        <p:nvSpPr>
          <p:cNvPr id="17" name="TextBox 16">
            <a:extLst>
              <a:ext uri="{FF2B5EF4-FFF2-40B4-BE49-F238E27FC236}">
                <a16:creationId xmlns:a16="http://schemas.microsoft.com/office/drawing/2014/main" id="{AC3F7655-7C83-1720-7E1D-30FAB32956DF}"/>
              </a:ext>
            </a:extLst>
          </p:cNvPr>
          <p:cNvSpPr txBox="1"/>
          <p:nvPr/>
        </p:nvSpPr>
        <p:spPr>
          <a:xfrm>
            <a:off x="10629024" y="511898"/>
            <a:ext cx="889876" cy="369332"/>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25%</a:t>
            </a:r>
            <a:endParaRPr lang="en-US" dirty="0"/>
          </a:p>
        </p:txBody>
      </p:sp>
      <p:sp>
        <p:nvSpPr>
          <p:cNvPr id="18" name="TextBox 17">
            <a:extLst>
              <a:ext uri="{FF2B5EF4-FFF2-40B4-BE49-F238E27FC236}">
                <a16:creationId xmlns:a16="http://schemas.microsoft.com/office/drawing/2014/main" id="{137F108F-91CB-36EF-D80D-A76F0AED1327}"/>
              </a:ext>
            </a:extLst>
          </p:cNvPr>
          <p:cNvSpPr txBox="1"/>
          <p:nvPr/>
        </p:nvSpPr>
        <p:spPr>
          <a:xfrm>
            <a:off x="10778592" y="2753136"/>
            <a:ext cx="889876" cy="369332"/>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56%</a:t>
            </a:r>
            <a:endParaRPr lang="en-US" dirty="0"/>
          </a:p>
        </p:txBody>
      </p:sp>
      <p:sp>
        <p:nvSpPr>
          <p:cNvPr id="19" name="TextBox 18">
            <a:extLst>
              <a:ext uri="{FF2B5EF4-FFF2-40B4-BE49-F238E27FC236}">
                <a16:creationId xmlns:a16="http://schemas.microsoft.com/office/drawing/2014/main" id="{27BD1414-9D61-A527-84FE-30010D698B48}"/>
              </a:ext>
            </a:extLst>
          </p:cNvPr>
          <p:cNvSpPr txBox="1"/>
          <p:nvPr/>
        </p:nvSpPr>
        <p:spPr>
          <a:xfrm>
            <a:off x="10830916" y="4716614"/>
            <a:ext cx="889876" cy="369332"/>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67%</a:t>
            </a:r>
            <a:endParaRPr lang="en-US" dirty="0"/>
          </a:p>
        </p:txBody>
      </p:sp>
      <p:sp>
        <p:nvSpPr>
          <p:cNvPr id="4" name="TextBox 3">
            <a:extLst>
              <a:ext uri="{FF2B5EF4-FFF2-40B4-BE49-F238E27FC236}">
                <a16:creationId xmlns:a16="http://schemas.microsoft.com/office/drawing/2014/main" id="{C9DBD216-5B9B-D228-FEA7-4690CD9CA2E0}"/>
              </a:ext>
            </a:extLst>
          </p:cNvPr>
          <p:cNvSpPr txBox="1"/>
          <p:nvPr/>
        </p:nvSpPr>
        <p:spPr>
          <a:xfrm>
            <a:off x="7475902" y="6437517"/>
            <a:ext cx="3799952" cy="369332"/>
          </a:xfrm>
          <a:prstGeom prst="rect">
            <a:avLst/>
          </a:prstGeom>
          <a:noFill/>
        </p:spPr>
        <p:txBody>
          <a:bodyPr wrap="square">
            <a:spAutoFit/>
          </a:bodyPr>
          <a:lstStyle/>
          <a:p>
            <a:r>
              <a:rPr lang="en-GB" sz="1800" b="1" dirty="0">
                <a:solidFill>
                  <a:srgbClr val="C00000"/>
                </a:solidFill>
                <a:latin typeface="Arial" charset="0"/>
                <a:ea typeface="ＭＳ Ｐゴシック" charset="0"/>
                <a:cs typeface="ＭＳ Ｐゴシック" charset="0"/>
              </a:rPr>
              <a:t>With IBM SPSS package </a:t>
            </a:r>
            <a:endParaRPr lang="en-US" dirty="0"/>
          </a:p>
        </p:txBody>
      </p:sp>
      <p:sp>
        <p:nvSpPr>
          <p:cNvPr id="7" name="TextBox 6">
            <a:extLst>
              <a:ext uri="{FF2B5EF4-FFF2-40B4-BE49-F238E27FC236}">
                <a16:creationId xmlns:a16="http://schemas.microsoft.com/office/drawing/2014/main" id="{06C4B1D1-0692-D673-9E0A-EE59BB5948C3}"/>
              </a:ext>
            </a:extLst>
          </p:cNvPr>
          <p:cNvSpPr txBox="1"/>
          <p:nvPr/>
        </p:nvSpPr>
        <p:spPr>
          <a:xfrm>
            <a:off x="45841" y="6226209"/>
            <a:ext cx="6130342" cy="646331"/>
          </a:xfrm>
          <a:prstGeom prst="rect">
            <a:avLst/>
          </a:prstGeom>
          <a:noFill/>
        </p:spPr>
        <p:txBody>
          <a:bodyPr wrap="square">
            <a:spAutoFit/>
          </a:bodyPr>
          <a:lstStyle/>
          <a:p>
            <a:r>
              <a:rPr lang="en-US" dirty="0"/>
              <a:t>https://</a:t>
            </a:r>
            <a:r>
              <a:rPr lang="en-US" dirty="0" err="1"/>
              <a:t>solargsm.com</a:t>
            </a:r>
            <a:r>
              <a:rPr lang="en-US" dirty="0"/>
              <a:t>/wp-content/uploads/2023/04/zharkova_etal_mnras2023.pdf</a:t>
            </a:r>
          </a:p>
        </p:txBody>
      </p:sp>
    </p:spTree>
    <p:extLst>
      <p:ext uri="{BB962C8B-B14F-4D97-AF65-F5344CB8AC3E}">
        <p14:creationId xmlns:p14="http://schemas.microsoft.com/office/powerpoint/2010/main" val="2369510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2200656" y="355404"/>
            <a:ext cx="8458200" cy="965298"/>
          </a:xfrm>
        </p:spPr>
        <p:txBody>
          <a:bodyPr/>
          <a:lstStyle/>
          <a:p>
            <a:pPr algn="ctr"/>
            <a:r>
              <a:rPr lang="en-GB" dirty="0">
                <a:latin typeface="Arial Black" charset="0"/>
                <a:ea typeface="ＭＳ Ｐゴシック" charset="0"/>
                <a:cs typeface="ＭＳ Ｐゴシック" charset="0"/>
              </a:rPr>
              <a:t> </a:t>
            </a:r>
            <a:r>
              <a:rPr lang="en-GB" dirty="0">
                <a:solidFill>
                  <a:srgbClr val="FF0000"/>
                </a:solidFill>
                <a:latin typeface="Arial Black" charset="0"/>
                <a:ea typeface="ＭＳ Ｐゴシック" charset="0"/>
                <a:cs typeface="ＭＳ Ｐゴシック" charset="0"/>
              </a:rPr>
              <a:t>Summary: </a:t>
            </a:r>
            <a:br>
              <a:rPr lang="en-GB" dirty="0">
                <a:solidFill>
                  <a:srgbClr val="FF0000"/>
                </a:solidFill>
                <a:latin typeface="Arial Black" charset="0"/>
                <a:ea typeface="ＭＳ Ｐゴシック" charset="0"/>
                <a:cs typeface="ＭＳ Ｐゴシック" charset="0"/>
              </a:rPr>
            </a:br>
            <a:r>
              <a:rPr lang="en-GB" dirty="0">
                <a:solidFill>
                  <a:srgbClr val="C00000"/>
                </a:solidFill>
                <a:latin typeface="Arial Black" charset="0"/>
                <a:ea typeface="ＭＳ Ｐゴシック" charset="0"/>
                <a:cs typeface="ＭＳ Ｐゴシック" charset="0"/>
              </a:rPr>
              <a:t>new proxy of solar activity</a:t>
            </a:r>
          </a:p>
        </p:txBody>
      </p:sp>
      <p:sp>
        <p:nvSpPr>
          <p:cNvPr id="122883" name="Content Placeholder 2"/>
          <p:cNvSpPr>
            <a:spLocks noGrp="1"/>
          </p:cNvSpPr>
          <p:nvPr>
            <p:ph idx="1"/>
          </p:nvPr>
        </p:nvSpPr>
        <p:spPr>
          <a:xfrm>
            <a:off x="847344" y="1511301"/>
            <a:ext cx="10836656" cy="5104990"/>
          </a:xfrm>
        </p:spPr>
        <p:txBody>
          <a:bodyPr/>
          <a:lstStyle/>
          <a:p>
            <a:pPr eaLnBrk="1" hangingPunct="1">
              <a:lnSpc>
                <a:spcPct val="90000"/>
              </a:lnSpc>
            </a:pPr>
            <a:r>
              <a:rPr lang="en-GB" sz="3200" b="1" dirty="0">
                <a:solidFill>
                  <a:srgbClr val="0000FF"/>
                </a:solidFill>
                <a:latin typeface="Arial" charset="0"/>
                <a:ea typeface="ＭＳ Ｐゴシック" charset="0"/>
                <a:cs typeface="ＭＳ Ｐゴシック" charset="0"/>
              </a:rPr>
              <a:t>New proxy of SA -Principal components of SBMF </a:t>
            </a:r>
          </a:p>
          <a:p>
            <a:pPr eaLnBrk="1" hangingPunct="1">
              <a:lnSpc>
                <a:spcPct val="90000"/>
              </a:lnSpc>
            </a:pPr>
            <a:r>
              <a:rPr lang="en-GB" sz="3200" b="1" dirty="0">
                <a:solidFill>
                  <a:srgbClr val="0000FF"/>
                </a:solidFill>
                <a:latin typeface="Arial" charset="0"/>
                <a:ea typeface="ＭＳ Ｐゴシック" charset="0"/>
                <a:cs typeface="ＭＳ Ｐゴシック" charset="0"/>
              </a:rPr>
              <a:t>PCs are paired – double dynamo waves</a:t>
            </a:r>
          </a:p>
          <a:p>
            <a:pPr eaLnBrk="1" hangingPunct="1">
              <a:lnSpc>
                <a:spcPct val="90000"/>
              </a:lnSpc>
            </a:pPr>
            <a:r>
              <a:rPr lang="en-GB" sz="3200" b="1" dirty="0">
                <a:solidFill>
                  <a:srgbClr val="1E0F8B"/>
                </a:solidFill>
                <a:latin typeface="Arial" charset="0"/>
                <a:ea typeface="ＭＳ Ｐゴシック" charset="0"/>
                <a:cs typeface="ＭＳ Ｐゴシック" charset="0"/>
              </a:rPr>
              <a:t>The strongest 2 PCs cover more than 40% of variance or 67% of SD</a:t>
            </a:r>
          </a:p>
          <a:p>
            <a:pPr eaLnBrk="1" hangingPunct="1">
              <a:lnSpc>
                <a:spcPct val="90000"/>
              </a:lnSpc>
            </a:pPr>
            <a:r>
              <a:rPr lang="en-GB" sz="3200" b="1" dirty="0">
                <a:latin typeface="Arial" charset="0"/>
                <a:ea typeface="ＭＳ Ｐゴシック" charset="0"/>
                <a:cs typeface="ＭＳ Ｐゴシック" charset="0"/>
              </a:rPr>
              <a:t>Prediction of the solar activity on a millennium scale shows grand solar cycle with a period of 350-400 years</a:t>
            </a:r>
          </a:p>
          <a:p>
            <a:pPr eaLnBrk="1" hangingPunct="1">
              <a:lnSpc>
                <a:spcPct val="90000"/>
              </a:lnSpc>
            </a:pPr>
            <a:r>
              <a:rPr lang="en-GB" sz="3200" b="1" dirty="0">
                <a:latin typeface="Arial" charset="0"/>
                <a:ea typeface="ＭＳ Ｐゴシック" charset="0"/>
                <a:cs typeface="ＭＳ Ｐゴシック" charset="0"/>
              </a:rPr>
              <a:t>Next grand solar minimum is underway </a:t>
            </a:r>
            <a:r>
              <a:rPr lang="en-GB" sz="3200" b="1" dirty="0">
                <a:solidFill>
                  <a:srgbClr val="800000"/>
                </a:solidFill>
                <a:latin typeface="Arial" charset="0"/>
                <a:ea typeface="ＭＳ Ｐゴシック" charset="0"/>
                <a:cs typeface="ＭＳ Ｐゴシック" charset="0"/>
              </a:rPr>
              <a:t> in 2020-2053</a:t>
            </a:r>
          </a:p>
          <a:p>
            <a:pPr eaLnBrk="1" hangingPunct="1">
              <a:lnSpc>
                <a:spcPct val="90000"/>
              </a:lnSpc>
            </a:pPr>
            <a:r>
              <a:rPr lang="en-GB" sz="3200" b="1" dirty="0">
                <a:solidFill>
                  <a:srgbClr val="800000"/>
                </a:solidFill>
                <a:latin typeface="Arial" charset="0"/>
                <a:ea typeface="ＭＳ Ｐゴシック" charset="0"/>
                <a:cs typeface="ＭＳ Ｐゴシック" charset="0"/>
              </a:rPr>
              <a:t>Prediction for 3000-10000 years backwards fits the main grand minima and warming periods </a:t>
            </a:r>
            <a:endParaRPr lang="en-GB" sz="3200" b="1" dirty="0">
              <a:solidFill>
                <a:srgbClr val="FF0000"/>
              </a:solidFill>
              <a:latin typeface="Arial" charset="0"/>
              <a:ea typeface="ＭＳ Ｐゴシック" charset="0"/>
              <a:cs typeface="ＭＳ Ｐゴシック" charset="0"/>
            </a:endParaRPr>
          </a:p>
          <a:p>
            <a:endParaRPr lang="en-GB" dirty="0">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AD6B11FB-CBF4-0A43-9B57-AE99D3CCD9B6}"/>
              </a:ext>
            </a:extLst>
          </p:cNvPr>
          <p:cNvSpPr/>
          <p:nvPr/>
        </p:nvSpPr>
        <p:spPr>
          <a:xfrm>
            <a:off x="3046191" y="6232771"/>
            <a:ext cx="5727850" cy="523220"/>
          </a:xfrm>
          <a:prstGeom prst="rect">
            <a:avLst/>
          </a:prstGeom>
        </p:spPr>
        <p:txBody>
          <a:bodyPr wrap="none">
            <a:spAutoFit/>
          </a:bodyPr>
          <a:lstStyle/>
          <a:p>
            <a:r>
              <a:rPr lang="en-US" sz="2800" dirty="0">
                <a:solidFill>
                  <a:srgbClr val="0000FF"/>
                </a:solidFill>
                <a:hlinkClick r:id="rId3">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3">
                  <a:extLst>
                    <a:ext uri="{A12FA001-AC4F-418D-AE19-62706E023703}">
                      <ahyp:hlinkClr xmlns:ahyp="http://schemas.microsoft.com/office/drawing/2018/hyperlinkcolor" val="tx"/>
                    </a:ext>
                  </a:extLst>
                </a:hlinkClick>
              </a:rPr>
              <a:t>/</a:t>
            </a:r>
            <a:r>
              <a:rPr lang="en-US" dirty="0">
                <a:solidFill>
                  <a:srgbClr val="0000FF"/>
                </a:solidFill>
              </a:rPr>
              <a:t> </a:t>
            </a:r>
            <a:endParaRPr lang="en-US" dirty="0"/>
          </a:p>
        </p:txBody>
      </p:sp>
      <p:pic>
        <p:nvPicPr>
          <p:cNvPr id="5" name="Picture 27">
            <a:extLst>
              <a:ext uri="{FF2B5EF4-FFF2-40B4-BE49-F238E27FC236}">
                <a16:creationId xmlns:a16="http://schemas.microsoft.com/office/drawing/2014/main" id="{A7B564B3-6D06-E44D-BDFB-02E297DB8EAD}"/>
              </a:ext>
            </a:extLst>
          </p:cNvPr>
          <p:cNvPicPr/>
          <p:nvPr/>
        </p:nvPicPr>
        <p:blipFill>
          <a:blip r:embed="rId4"/>
          <a:stretch>
            <a:fillRect/>
          </a:stretch>
        </p:blipFill>
        <p:spPr>
          <a:xfrm>
            <a:off x="118440" y="21240"/>
            <a:ext cx="2082216" cy="820008"/>
          </a:xfrm>
          <a:prstGeom prst="rect">
            <a:avLst/>
          </a:prstGeom>
          <a:ln>
            <a:noFill/>
          </a:ln>
        </p:spPr>
      </p:pic>
    </p:spTree>
    <p:extLst>
      <p:ext uri="{BB962C8B-B14F-4D97-AF65-F5344CB8AC3E}">
        <p14:creationId xmlns:p14="http://schemas.microsoft.com/office/powerpoint/2010/main" val="4087704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 y="1265858"/>
            <a:ext cx="1152144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3"/>
          <p:cNvSpPr>
            <a:spLocks noGrp="1"/>
          </p:cNvSpPr>
          <p:nvPr>
            <p:ph type="ftr" sz="quarter" idx="11"/>
          </p:nvPr>
        </p:nvSpPr>
        <p:spPr>
          <a:xfrm>
            <a:off x="4876800" y="6403975"/>
            <a:ext cx="2895600" cy="457200"/>
          </a:xfrm>
        </p:spPr>
        <p:txBody>
          <a:bodyPr/>
          <a:lstStyle/>
          <a:p>
            <a:endParaRPr lang="en-GB" dirty="0"/>
          </a:p>
        </p:txBody>
      </p:sp>
      <p:sp>
        <p:nvSpPr>
          <p:cNvPr id="2" name="Rectangle 1"/>
          <p:cNvSpPr/>
          <p:nvPr/>
        </p:nvSpPr>
        <p:spPr>
          <a:xfrm>
            <a:off x="585216" y="188640"/>
            <a:ext cx="11082528" cy="1077218"/>
          </a:xfrm>
          <a:prstGeom prst="rect">
            <a:avLst/>
          </a:prstGeom>
        </p:spPr>
        <p:txBody>
          <a:bodyPr wrap="square">
            <a:spAutoFit/>
          </a:bodyPr>
          <a:lstStyle/>
          <a:p>
            <a:pPr algn="ctr"/>
            <a:r>
              <a:rPr lang="en-US" dirty="0">
                <a:solidFill>
                  <a:srgbClr val="C00000"/>
                </a:solidFill>
              </a:rPr>
              <a:t> </a:t>
            </a:r>
            <a:r>
              <a:rPr lang="en-US" sz="3200" dirty="0">
                <a:solidFill>
                  <a:srgbClr val="C00000"/>
                </a:solidFill>
              </a:rPr>
              <a:t>2 layer dynamo model explaining some PCA features </a:t>
            </a:r>
          </a:p>
          <a:p>
            <a:pPr algn="ctr"/>
            <a:r>
              <a:rPr lang="en-US" sz="3200" dirty="0"/>
              <a:t>Zharkova et al, 2015, Popova et al, 2013</a:t>
            </a:r>
          </a:p>
        </p:txBody>
      </p:sp>
    </p:spTree>
    <p:extLst>
      <p:ext uri="{BB962C8B-B14F-4D97-AF65-F5344CB8AC3E}">
        <p14:creationId xmlns:p14="http://schemas.microsoft.com/office/powerpoint/2010/main" val="3858145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Прямоугольник 1"/>
          <p:cNvSpPr>
            <a:spLocks noChangeArrowheads="1"/>
          </p:cNvSpPr>
          <p:nvPr/>
        </p:nvSpPr>
        <p:spPr bwMode="auto">
          <a:xfrm>
            <a:off x="2095500" y="549275"/>
            <a:ext cx="8572500" cy="579438"/>
          </a:xfrm>
          <a:prstGeom prst="rect">
            <a:avLst/>
          </a:prstGeom>
          <a:noFill/>
          <a:ln w="9525">
            <a:noFill/>
            <a:miter lim="800000"/>
            <a:headEnd/>
            <a:tailEnd/>
          </a:ln>
        </p:spPr>
        <p:txBody>
          <a:bodyPr>
            <a:spAutoFit/>
          </a:bodyPr>
          <a:lstStyle/>
          <a:p>
            <a:pPr algn="ctr"/>
            <a:r>
              <a:rPr lang="en-US" sz="3200" b="1" dirty="0">
                <a:solidFill>
                  <a:srgbClr val="FF0000"/>
                </a:solidFill>
                <a:effectLst>
                  <a:outerShdw blurRad="38100" dist="38100" dir="2700000" algn="tl">
                    <a:srgbClr val="DDDDDD"/>
                  </a:outerShdw>
                </a:effectLst>
                <a:latin typeface="Calibri" charset="0"/>
              </a:rPr>
              <a:t>Two-Layer Medium observed with HMI</a:t>
            </a:r>
            <a:endParaRPr lang="ru-RU" sz="3200" b="1" dirty="0">
              <a:solidFill>
                <a:srgbClr val="FF0000"/>
              </a:solidFill>
              <a:effectLst>
                <a:outerShdw blurRad="38100" dist="38100" dir="2700000" algn="tl">
                  <a:srgbClr val="DDDDDD"/>
                </a:outerShdw>
              </a:effectLst>
              <a:latin typeface="Calibri" charset="0"/>
            </a:endParaRPr>
          </a:p>
        </p:txBody>
      </p:sp>
      <p:pic>
        <p:nvPicPr>
          <p:cNvPr id="35843" name="Picture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268414"/>
            <a:ext cx="8785225"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Рисунок 327"/>
          <p:cNvPicPr/>
          <p:nvPr/>
        </p:nvPicPr>
        <p:blipFill>
          <a:blip r:embed="rId3"/>
          <a:srcRect/>
          <a:stretch>
            <a:fillRect/>
          </a:stretch>
        </p:blipFill>
        <p:spPr bwMode="auto">
          <a:xfrm>
            <a:off x="2495600" y="1484784"/>
            <a:ext cx="7488832" cy="4824536"/>
          </a:xfrm>
          <a:prstGeom prst="rect">
            <a:avLst/>
          </a:prstGeom>
          <a:noFill/>
          <a:ln w="9525">
            <a:noFill/>
            <a:miter lim="800000"/>
            <a:headEnd/>
            <a:tailEnd/>
          </a:ln>
        </p:spPr>
      </p:pic>
      <p:sp>
        <p:nvSpPr>
          <p:cNvPr id="2" name="TextBox 1"/>
          <p:cNvSpPr txBox="1"/>
          <p:nvPr/>
        </p:nvSpPr>
        <p:spPr>
          <a:xfrm>
            <a:off x="7320136" y="4869160"/>
            <a:ext cx="2808312" cy="369332"/>
          </a:xfrm>
          <a:prstGeom prst="rect">
            <a:avLst/>
          </a:prstGeom>
          <a:noFill/>
        </p:spPr>
        <p:txBody>
          <a:bodyPr wrap="square" rtlCol="0">
            <a:spAutoFit/>
          </a:bodyPr>
          <a:lstStyle/>
          <a:p>
            <a:r>
              <a:rPr lang="en-US" dirty="0">
                <a:solidFill>
                  <a:srgbClr val="0033CC"/>
                </a:solidFill>
              </a:rPr>
              <a:t>Zhao et al, 2013</a:t>
            </a:r>
          </a:p>
        </p:txBody>
      </p:sp>
      <p:sp>
        <p:nvSpPr>
          <p:cNvPr id="6" name="TextBox 5"/>
          <p:cNvSpPr txBox="1"/>
          <p:nvPr/>
        </p:nvSpPr>
        <p:spPr>
          <a:xfrm>
            <a:off x="3431704" y="1052736"/>
            <a:ext cx="6048672" cy="369332"/>
          </a:xfrm>
          <a:prstGeom prst="rect">
            <a:avLst/>
          </a:prstGeom>
          <a:noFill/>
        </p:spPr>
        <p:txBody>
          <a:bodyPr wrap="square" rtlCol="0">
            <a:spAutoFit/>
          </a:bodyPr>
          <a:lstStyle/>
          <a:p>
            <a:r>
              <a:rPr lang="en-US" dirty="0">
                <a:solidFill>
                  <a:srgbClr val="0033CC"/>
                </a:solidFill>
              </a:rPr>
              <a:t>HMI/SDO </a:t>
            </a:r>
            <a:r>
              <a:rPr lang="en-US" dirty="0" err="1">
                <a:solidFill>
                  <a:srgbClr val="0033CC"/>
                </a:solidFill>
              </a:rPr>
              <a:t>heliosesimic</a:t>
            </a:r>
            <a:r>
              <a:rPr lang="en-US" dirty="0">
                <a:solidFill>
                  <a:srgbClr val="0033CC"/>
                </a:solidFill>
              </a:rPr>
              <a:t> observations</a:t>
            </a:r>
          </a:p>
        </p:txBody>
      </p:sp>
    </p:spTree>
    <p:extLst>
      <p:ext uri="{BB962C8B-B14F-4D97-AF65-F5344CB8AC3E}">
        <p14:creationId xmlns:p14="http://schemas.microsoft.com/office/powerpoint/2010/main" val="276052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164" y="228599"/>
            <a:ext cx="8229600" cy="1143000"/>
          </a:xfrm>
        </p:spPr>
        <p:txBody>
          <a:bodyPr/>
          <a:lstStyle/>
          <a:p>
            <a:r>
              <a:rPr lang="en-US" b="1" dirty="0">
                <a:solidFill>
                  <a:srgbClr val="C00000"/>
                </a:solidFill>
              </a:rPr>
              <a:t>     Solar activity</a:t>
            </a:r>
            <a:br>
              <a:rPr lang="en-US" b="1" dirty="0">
                <a:solidFill>
                  <a:srgbClr val="C00000"/>
                </a:solidFill>
              </a:rPr>
            </a:br>
            <a:endParaRPr lang="en-US" b="1" dirty="0">
              <a:solidFill>
                <a:srgbClr val="0000FF"/>
              </a:solidFill>
              <a:effectLst>
                <a:outerShdw blurRad="38100" dist="38100" dir="2700000" algn="tl">
                  <a:srgbClr val="000000"/>
                </a:outerShdw>
              </a:effectLst>
              <a:latin typeface="Arial" charset="0"/>
            </a:endParaRPr>
          </a:p>
        </p:txBody>
      </p:sp>
      <p:sp>
        <p:nvSpPr>
          <p:cNvPr id="6" name="TextBox 5"/>
          <p:cNvSpPr txBox="1"/>
          <p:nvPr/>
        </p:nvSpPr>
        <p:spPr>
          <a:xfrm>
            <a:off x="5807969" y="116632"/>
            <a:ext cx="4354513" cy="4431983"/>
          </a:xfrm>
          <a:prstGeom prst="rect">
            <a:avLst/>
          </a:prstGeom>
          <a:no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just" eaLnBrk="1" hangingPunct="1"/>
            <a:r>
              <a:rPr lang="en-US" dirty="0">
                <a:solidFill>
                  <a:srgbClr val="660066"/>
                </a:solidFill>
                <a:effectLst>
                  <a:outerShdw blurRad="38100" dist="38100" dir="2700000" algn="tl">
                    <a:srgbClr val="000000"/>
                  </a:outerShdw>
                </a:effectLst>
              </a:rPr>
              <a:t>Sunspots are dark (and cooler) regions on the surface of the Sun. They have a darker inner region (the Umbra) surrounded by a lighter ring (the Penumbra).</a:t>
            </a:r>
            <a:endParaRPr lang="en-US" dirty="0">
              <a:solidFill>
                <a:schemeClr val="bg1"/>
              </a:solidFill>
              <a:effectLst>
                <a:outerShdw blurRad="38100" dist="38100" dir="2700000" algn="tl">
                  <a:srgbClr val="000000"/>
                </a:outerShdw>
              </a:effectLst>
            </a:endParaRPr>
          </a:p>
          <a:p>
            <a:pPr algn="just" eaLnBrk="1" hangingPunct="1"/>
            <a:r>
              <a:rPr lang="en-US" dirty="0">
                <a:solidFill>
                  <a:srgbClr val="660066"/>
                </a:solidFill>
                <a:effectLst>
                  <a:outerShdw blurRad="38100" dist="38100" dir="2700000" algn="tl">
                    <a:srgbClr val="000000"/>
                  </a:outerShdw>
                </a:effectLst>
              </a:rPr>
              <a:t>Sunspots usually appear in groups that form over hours or days and last for days or weeks.</a:t>
            </a:r>
          </a:p>
          <a:p>
            <a:pPr algn="just" eaLnBrk="1" hangingPunct="1"/>
            <a:endParaRPr lang="en-US" dirty="0">
              <a:solidFill>
                <a:srgbClr val="660066"/>
              </a:solidFill>
              <a:effectLst>
                <a:outerShdw blurRad="38100" dist="38100" dir="2700000" algn="tl">
                  <a:srgbClr val="000000"/>
                </a:outerShdw>
              </a:effectLst>
            </a:endParaRPr>
          </a:p>
          <a:p>
            <a:pPr algn="just" eaLnBrk="1" hangingPunct="1"/>
            <a:r>
              <a:rPr lang="en-US" dirty="0">
                <a:solidFill>
                  <a:srgbClr val="660066"/>
                </a:solidFill>
                <a:effectLst>
                  <a:outerShdw blurRad="38100" dist="38100" dir="2700000" algn="tl">
                    <a:srgbClr val="000000"/>
                  </a:outerShdw>
                </a:effectLst>
              </a:rPr>
              <a:t>These early sunspot observations indicated that the Sun rotates once in about 27 days.</a:t>
            </a:r>
          </a:p>
          <a:p>
            <a:pPr algn="just" eaLnBrk="1" hangingPunct="1"/>
            <a:endParaRPr lang="en-US" dirty="0">
              <a:solidFill>
                <a:srgbClr val="660066"/>
              </a:solidFill>
              <a:effectLst>
                <a:outerShdw blurRad="38100" dist="38100" dir="2700000" algn="tl">
                  <a:srgbClr val="000000"/>
                </a:outerShdw>
              </a:effectLst>
            </a:endParaRPr>
          </a:p>
          <a:p>
            <a:pPr algn="just" eaLnBrk="1" hangingPunct="1"/>
            <a:r>
              <a:rPr lang="en-US" sz="2400" dirty="0">
                <a:solidFill>
                  <a:srgbClr val="C00000"/>
                </a:solidFill>
                <a:effectLst>
                  <a:outerShdw blurRad="38100" dist="38100" dir="2700000" algn="tl">
                    <a:srgbClr val="000000"/>
                  </a:outerShdw>
                </a:effectLst>
              </a:rPr>
              <a:t>Solar activity index – average sunspot numbers</a:t>
            </a:r>
          </a:p>
        </p:txBody>
      </p:sp>
      <p:pic>
        <p:nvPicPr>
          <p:cNvPr id="6148" name="Picture 6" descr="scheiner_rosa_ursina1-l.gif"/>
          <p:cNvPicPr>
            <a:picLocks noChangeAspect="1"/>
          </p:cNvPicPr>
          <p:nvPr/>
        </p:nvPicPr>
        <p:blipFill>
          <a:blip r:embed="rId2">
            <a:extLst>
              <a:ext uri="{28A0092B-C50C-407E-A947-70E740481C1C}">
                <a14:useLocalDpi xmlns:a14="http://schemas.microsoft.com/office/drawing/2010/main" val="0"/>
              </a:ext>
            </a:extLst>
          </a:blip>
          <a:srcRect t="33333" b="25523"/>
          <a:stretch>
            <a:fillRect/>
          </a:stretch>
        </p:blipFill>
        <p:spPr bwMode="auto">
          <a:xfrm>
            <a:off x="5879976" y="4725144"/>
            <a:ext cx="4191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149" name="Group 7"/>
          <p:cNvGrpSpPr>
            <a:grpSpLocks/>
          </p:cNvGrpSpPr>
          <p:nvPr/>
        </p:nvGrpSpPr>
        <p:grpSpPr bwMode="auto">
          <a:xfrm>
            <a:off x="1775520" y="1052736"/>
            <a:ext cx="3429000" cy="5486400"/>
            <a:chOff x="685800" y="1066800"/>
            <a:chExt cx="3429000" cy="5486400"/>
          </a:xfrm>
        </p:grpSpPr>
        <p:pic>
          <p:nvPicPr>
            <p:cNvPr id="6159" name="Picture 3" descr="bbso_wl.gif"/>
            <p:cNvPicPr>
              <a:picLocks noChangeAspect="1"/>
            </p:cNvPicPr>
            <p:nvPr/>
          </p:nvPicPr>
          <p:blipFill>
            <a:blip r:embed="rId3">
              <a:extLst>
                <a:ext uri="{28A0092B-C50C-407E-A947-70E740481C1C}">
                  <a14:useLocalDpi xmlns:a14="http://schemas.microsoft.com/office/drawing/2010/main" val="0"/>
                </a:ext>
              </a:extLst>
            </a:blip>
            <a:srcRect l="11111" t="11111" r="11111" b="11111"/>
            <a:stretch>
              <a:fillRect/>
            </a:stretch>
          </p:blipFill>
          <p:spPr bwMode="auto">
            <a:xfrm>
              <a:off x="685800" y="1066800"/>
              <a:ext cx="3429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0" name="Picture 4" descr="bbso_wl.gif"/>
            <p:cNvPicPr>
              <a:picLocks noChangeAspect="1"/>
            </p:cNvPicPr>
            <p:nvPr/>
          </p:nvPicPr>
          <p:blipFill>
            <a:blip r:embed="rId3">
              <a:extLst>
                <a:ext uri="{28A0092B-C50C-407E-A947-70E740481C1C}">
                  <a14:useLocalDpi xmlns:a14="http://schemas.microsoft.com/office/drawing/2010/main" val="0"/>
                </a:ext>
              </a:extLst>
            </a:blip>
            <a:srcRect l="61560" t="39355" r="25575" b="53210"/>
            <a:stretch>
              <a:fillRect/>
            </a:stretch>
          </p:blipFill>
          <p:spPr bwMode="auto">
            <a:xfrm>
              <a:off x="685800" y="4572000"/>
              <a:ext cx="3429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1" name="Picture 6" descr="clm_earth_mo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334000"/>
              <a:ext cx="293688"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50" name="Rectangle 8"/>
          <p:cNvSpPr>
            <a:spLocks noChangeArrowheads="1"/>
          </p:cNvSpPr>
          <p:nvPr/>
        </p:nvSpPr>
        <p:spPr bwMode="auto">
          <a:xfrm>
            <a:off x="4419600" y="2362200"/>
            <a:ext cx="533400" cy="2286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cxnSp>
        <p:nvCxnSpPr>
          <p:cNvPr id="6151" name="Straight Connector 10"/>
          <p:cNvCxnSpPr>
            <a:cxnSpLocks noChangeShapeType="1"/>
          </p:cNvCxnSpPr>
          <p:nvPr/>
        </p:nvCxnSpPr>
        <p:spPr bwMode="auto">
          <a:xfrm rot="5400000">
            <a:off x="2209800" y="2362200"/>
            <a:ext cx="2209800" cy="2209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6152" name="Straight Connector 12"/>
          <p:cNvCxnSpPr>
            <a:cxnSpLocks noChangeShapeType="1"/>
          </p:cNvCxnSpPr>
          <p:nvPr/>
        </p:nvCxnSpPr>
        <p:spPr bwMode="auto">
          <a:xfrm rot="16200000" flipH="1">
            <a:off x="4191000" y="3124200"/>
            <a:ext cx="2209800" cy="685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6153" name="Straight Connector 14"/>
          <p:cNvCxnSpPr>
            <a:cxnSpLocks noChangeShapeType="1"/>
          </p:cNvCxnSpPr>
          <p:nvPr/>
        </p:nvCxnSpPr>
        <p:spPr bwMode="auto">
          <a:xfrm rot="5400000">
            <a:off x="2857500" y="3009900"/>
            <a:ext cx="1981200" cy="1143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6154" name="Straight Connector 16"/>
          <p:cNvCxnSpPr>
            <a:cxnSpLocks noChangeShapeType="1"/>
          </p:cNvCxnSpPr>
          <p:nvPr/>
        </p:nvCxnSpPr>
        <p:spPr bwMode="auto">
          <a:xfrm rot="16200000" flipH="1">
            <a:off x="4114800" y="3429000"/>
            <a:ext cx="198120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9" name="Straight Connector 18"/>
          <p:cNvCxnSpPr/>
          <p:nvPr/>
        </p:nvCxnSpPr>
        <p:spPr bwMode="auto">
          <a:xfrm rot="5400000">
            <a:off x="2286000" y="3962400"/>
            <a:ext cx="533400" cy="5334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2" name="Straight Connector 21"/>
          <p:cNvCxnSpPr/>
          <p:nvPr/>
        </p:nvCxnSpPr>
        <p:spPr bwMode="auto">
          <a:xfrm rot="5400000">
            <a:off x="3314700" y="4381500"/>
            <a:ext cx="152400" cy="762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6" name="Straight Connector 25"/>
          <p:cNvCxnSpPr/>
          <p:nvPr/>
        </p:nvCxnSpPr>
        <p:spPr bwMode="auto">
          <a:xfrm rot="16200000" flipH="1">
            <a:off x="5029200" y="3886200"/>
            <a:ext cx="914400" cy="3048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8" name="Straight Connector 27"/>
          <p:cNvCxnSpPr/>
          <p:nvPr/>
        </p:nvCxnSpPr>
        <p:spPr bwMode="auto">
          <a:xfrm rot="16200000" flipH="1">
            <a:off x="4914900" y="4152900"/>
            <a:ext cx="609600" cy="762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4" name="Rectangle 3">
            <a:extLst>
              <a:ext uri="{FF2B5EF4-FFF2-40B4-BE49-F238E27FC236}">
                <a16:creationId xmlns:a16="http://schemas.microsoft.com/office/drawing/2014/main" id="{2401CDF2-614E-DA43-BE75-B3CBFFBA2233}"/>
              </a:ext>
            </a:extLst>
          </p:cNvPr>
          <p:cNvSpPr/>
          <p:nvPr/>
        </p:nvSpPr>
        <p:spPr>
          <a:xfrm>
            <a:off x="2772782" y="6430670"/>
            <a:ext cx="1354858" cy="400110"/>
          </a:xfrm>
          <a:prstGeom prst="rect">
            <a:avLst/>
          </a:prstGeom>
        </p:spPr>
        <p:txBody>
          <a:bodyPr wrap="none">
            <a:spAutoFit/>
          </a:bodyPr>
          <a:lstStyle/>
          <a:p>
            <a:r>
              <a:rPr lang="en-US" sz="2000" b="1" dirty="0">
                <a:solidFill>
                  <a:srgbClr val="0000FF"/>
                </a:solidFill>
                <a:effectLst>
                  <a:outerShdw blurRad="38100" dist="38100" dir="2700000" algn="tl">
                    <a:srgbClr val="000000"/>
                  </a:outerShdw>
                </a:effectLst>
                <a:latin typeface="Arial" charset="0"/>
              </a:rPr>
              <a:t>Sunspots</a:t>
            </a:r>
            <a:endParaRPr lang="en-US" sz="2000" dirty="0"/>
          </a:p>
        </p:txBody>
      </p:sp>
    </p:spTree>
    <p:extLst>
      <p:ext uri="{BB962C8B-B14F-4D97-AF65-F5344CB8AC3E}">
        <p14:creationId xmlns:p14="http://schemas.microsoft.com/office/powerpoint/2010/main" val="2876209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3FC7734-852A-0EF7-E6DA-A3AACB26733B}"/>
              </a:ext>
            </a:extLst>
          </p:cNvPr>
          <p:cNvSpPr>
            <a:spLocks noGrp="1" noChangeArrowheads="1"/>
          </p:cNvSpPr>
          <p:nvPr>
            <p:ph type="title"/>
          </p:nvPr>
        </p:nvSpPr>
        <p:spPr/>
        <p:txBody>
          <a:bodyPr/>
          <a:lstStyle/>
          <a:p>
            <a:pPr eaLnBrk="1" hangingPunct="1"/>
            <a:r>
              <a:rPr lang="en-US" altLang="en-US"/>
              <a:t>Interference</a:t>
            </a:r>
          </a:p>
        </p:txBody>
      </p:sp>
      <p:sp>
        <p:nvSpPr>
          <p:cNvPr id="41987" name="Rectangle 7">
            <a:extLst>
              <a:ext uri="{FF2B5EF4-FFF2-40B4-BE49-F238E27FC236}">
                <a16:creationId xmlns:a16="http://schemas.microsoft.com/office/drawing/2014/main" id="{22D32127-0372-9265-1177-4FB91E50391A}"/>
              </a:ext>
            </a:extLst>
          </p:cNvPr>
          <p:cNvSpPr>
            <a:spLocks noGrp="1" noChangeArrowheads="1"/>
          </p:cNvSpPr>
          <p:nvPr>
            <p:ph idx="1"/>
          </p:nvPr>
        </p:nvSpPr>
        <p:spPr>
          <a:xfrm>
            <a:off x="371341" y="975518"/>
            <a:ext cx="8229600" cy="4906963"/>
          </a:xfrm>
        </p:spPr>
        <p:txBody>
          <a:bodyPr/>
          <a:lstStyle/>
          <a:p>
            <a:pPr eaLnBrk="1" hangingPunct="1"/>
            <a:r>
              <a:rPr lang="en-US" altLang="en-US" dirty="0"/>
              <a:t>the result of two  or more </a:t>
            </a:r>
            <a:r>
              <a:rPr lang="en-US" altLang="en-US" dirty="0">
                <a:sym typeface="Wingdings" pitchFamily="2" charset="2"/>
              </a:rPr>
              <a:t> </a:t>
            </a:r>
            <a:r>
              <a:rPr lang="en-US" altLang="en-US" dirty="0"/>
              <a:t>waves </a:t>
            </a:r>
            <a:r>
              <a:rPr lang="en-US" altLang="en-US" u="sng" dirty="0"/>
              <a:t>overlapping </a:t>
            </a:r>
          </a:p>
          <a:p>
            <a:pPr eaLnBrk="1" hangingPunct="1"/>
            <a:r>
              <a:rPr lang="en-US" altLang="en-US" u="sng" dirty="0"/>
              <a:t>y</a:t>
            </a:r>
            <a:r>
              <a:rPr lang="en-US" altLang="en-US" u="sng" baseline="-25000" dirty="0"/>
              <a:t>1</a:t>
            </a:r>
            <a:r>
              <a:rPr lang="en-US" altLang="en-US" u="sng" dirty="0"/>
              <a:t>(</a:t>
            </a:r>
            <a:r>
              <a:rPr lang="en-US" altLang="en-US" u="sng" dirty="0" err="1"/>
              <a:t>x,t</a:t>
            </a:r>
            <a:r>
              <a:rPr lang="en-US" altLang="en-US" u="sng" dirty="0"/>
              <a:t>)=</a:t>
            </a:r>
            <a:r>
              <a:rPr lang="en-US" altLang="en-US" u="sng" dirty="0" err="1"/>
              <a:t>Acos</a:t>
            </a:r>
            <a:r>
              <a:rPr lang="en-US" altLang="en-US" u="sng" dirty="0"/>
              <a:t>(</a:t>
            </a:r>
            <a:r>
              <a:rPr lang="en-US" altLang="en-US" u="sng" dirty="0" err="1"/>
              <a:t>kx</a:t>
            </a:r>
            <a:r>
              <a:rPr lang="en-US" altLang="en-US" u="sng" dirty="0"/>
              <a:t>-</a:t>
            </a:r>
            <a:r>
              <a:rPr lang="el-GR" altLang="en-US" u="sng" dirty="0">
                <a:latin typeface="Arial" panose="020B0604020202020204" pitchFamily="34" charset="0"/>
                <a:cs typeface="Arial" panose="020B0604020202020204" pitchFamily="34" charset="0"/>
              </a:rPr>
              <a:t>ω</a:t>
            </a:r>
            <a:r>
              <a:rPr lang="en-GB" altLang="en-US" u="sng" dirty="0">
                <a:latin typeface="Arial" panose="020B0604020202020204" pitchFamily="34" charset="0"/>
                <a:cs typeface="Arial" panose="020B0604020202020204" pitchFamily="34" charset="0"/>
              </a:rPr>
              <a:t>t) (top wave)</a:t>
            </a:r>
          </a:p>
          <a:p>
            <a:pPr eaLnBrk="1" hangingPunct="1"/>
            <a:r>
              <a:rPr lang="en-GB" altLang="en-US" u="sng" dirty="0">
                <a:latin typeface="Arial" panose="020B0604020202020204" pitchFamily="34" charset="0"/>
                <a:cs typeface="Arial" panose="020B0604020202020204" pitchFamily="34" charset="0"/>
              </a:rPr>
              <a:t> </a:t>
            </a:r>
            <a:r>
              <a:rPr lang="en-US" altLang="en-US" u="sng" dirty="0"/>
              <a:t>y</a:t>
            </a:r>
            <a:r>
              <a:rPr lang="en-US" altLang="en-US" u="sng" baseline="-25000" dirty="0"/>
              <a:t>2</a:t>
            </a:r>
            <a:r>
              <a:rPr lang="en-US" altLang="en-US" u="sng" dirty="0"/>
              <a:t>(</a:t>
            </a:r>
            <a:r>
              <a:rPr lang="en-US" altLang="en-US" u="sng" dirty="0" err="1"/>
              <a:t>x,t</a:t>
            </a:r>
            <a:r>
              <a:rPr lang="en-US" altLang="en-US" u="sng" dirty="0"/>
              <a:t>)=</a:t>
            </a:r>
            <a:r>
              <a:rPr lang="en-US" altLang="en-US" u="sng" dirty="0" err="1"/>
              <a:t>Acos</a:t>
            </a:r>
            <a:r>
              <a:rPr lang="en-US" altLang="en-US" u="sng" dirty="0"/>
              <a:t>(</a:t>
            </a:r>
            <a:r>
              <a:rPr lang="en-US" altLang="en-US" u="sng" dirty="0" err="1"/>
              <a:t>kx</a:t>
            </a:r>
            <a:r>
              <a:rPr lang="en-US" altLang="en-US" u="sng" dirty="0"/>
              <a:t>-</a:t>
            </a:r>
            <a:r>
              <a:rPr lang="el-GR" altLang="en-US" u="sng" dirty="0">
                <a:latin typeface="Arial" panose="020B0604020202020204" pitchFamily="34" charset="0"/>
                <a:cs typeface="Arial" panose="020B0604020202020204" pitchFamily="34" charset="0"/>
              </a:rPr>
              <a:t>ω</a:t>
            </a:r>
            <a:r>
              <a:rPr lang="en-GB" altLang="en-US" u="sng" dirty="0" err="1">
                <a:latin typeface="Arial" panose="020B0604020202020204" pitchFamily="34" charset="0"/>
                <a:cs typeface="Arial" panose="020B0604020202020204" pitchFamily="34" charset="0"/>
              </a:rPr>
              <a:t>t+D</a:t>
            </a:r>
            <a:r>
              <a:rPr lang="en-GB" altLang="en-US" u="sng" dirty="0">
                <a:latin typeface="Arial" panose="020B0604020202020204" pitchFamily="34" charset="0"/>
                <a:cs typeface="Arial" panose="020B0604020202020204" pitchFamily="34" charset="0"/>
              </a:rPr>
              <a:t>) (middle wave)</a:t>
            </a:r>
          </a:p>
          <a:p>
            <a:pPr eaLnBrk="1" hangingPunct="1"/>
            <a:r>
              <a:rPr lang="en-GB" altLang="en-US" u="sng" dirty="0">
                <a:latin typeface="Arial" panose="020B0604020202020204" pitchFamily="34" charset="0"/>
                <a:cs typeface="Arial" panose="020B0604020202020204" pitchFamily="34" charset="0"/>
              </a:rPr>
              <a:t>D – phase  difference b/waves</a:t>
            </a:r>
          </a:p>
          <a:p>
            <a:pPr eaLnBrk="1" hangingPunct="1"/>
            <a:endParaRPr lang="en-GB" altLang="en-US" u="sng" dirty="0">
              <a:latin typeface="Arial" panose="020B0604020202020204" pitchFamily="34" charset="0"/>
              <a:cs typeface="Arial" panose="020B0604020202020204" pitchFamily="34" charset="0"/>
            </a:endParaRPr>
          </a:p>
          <a:p>
            <a:pPr marL="0" indent="0" eaLnBrk="1" hangingPunct="1">
              <a:buNone/>
            </a:pPr>
            <a:r>
              <a:rPr lang="en-GB" altLang="en-US" u="sng" dirty="0">
                <a:latin typeface="Arial" panose="020B0604020202020204" pitchFamily="34" charset="0"/>
                <a:cs typeface="Arial" panose="020B0604020202020204" pitchFamily="34" charset="0"/>
              </a:rPr>
              <a:t>    </a:t>
            </a:r>
            <a:r>
              <a:rPr lang="en-GB" altLang="en-US" u="sng" dirty="0">
                <a:solidFill>
                  <a:srgbClr val="222EF4"/>
                </a:solidFill>
                <a:latin typeface="Arial" panose="020B0604020202020204" pitchFamily="34" charset="0"/>
                <a:cs typeface="Arial" panose="020B0604020202020204" pitchFamily="34" charset="0"/>
              </a:rPr>
              <a:t>Blue wave: resulting </a:t>
            </a:r>
          </a:p>
          <a:p>
            <a:pPr eaLnBrk="1" hangingPunct="1"/>
            <a:r>
              <a:rPr lang="en-GB" altLang="en-US" u="sng" dirty="0">
                <a:latin typeface="Arial" panose="020B0604020202020204" pitchFamily="34" charset="0"/>
                <a:cs typeface="Arial" panose="020B0604020202020204" pitchFamily="34" charset="0"/>
              </a:rPr>
              <a:t>D=0 constructive, 2A</a:t>
            </a:r>
          </a:p>
          <a:p>
            <a:pPr eaLnBrk="1" hangingPunct="1"/>
            <a:r>
              <a:rPr lang="en-GB" altLang="en-US" u="sng" dirty="0">
                <a:latin typeface="Arial" panose="020B0604020202020204" pitchFamily="34" charset="0"/>
                <a:cs typeface="Arial" panose="020B0604020202020204" pitchFamily="34" charset="0"/>
              </a:rPr>
              <a:t>D=</a:t>
            </a:r>
            <a:r>
              <a:rPr lang="el-GR" altLang="en-US" u="sng" dirty="0">
                <a:latin typeface="Verdana" panose="020B0604030504040204" pitchFamily="34" charset="0"/>
              </a:rPr>
              <a:t>π</a:t>
            </a:r>
            <a:r>
              <a:rPr lang="en-GB" altLang="en-US" u="sng" dirty="0">
                <a:latin typeface="Verdana" panose="020B0604030504040204" pitchFamily="34" charset="0"/>
              </a:rPr>
              <a:t> –destructive, 0</a:t>
            </a:r>
            <a:endParaRPr lang="en-GB" altLang="en-US" u="sng" dirty="0">
              <a:latin typeface="Arial" panose="020B0604020202020204" pitchFamily="34" charset="0"/>
              <a:cs typeface="Arial" panose="020B0604020202020204" pitchFamily="34" charset="0"/>
            </a:endParaRPr>
          </a:p>
          <a:p>
            <a:pPr eaLnBrk="1" hangingPunct="1"/>
            <a:endParaRPr lang="en-US" altLang="en-US" u="sng" dirty="0"/>
          </a:p>
        </p:txBody>
      </p:sp>
      <p:pic>
        <p:nvPicPr>
          <p:cNvPr id="41988" name="Picture 4" descr="super2">
            <a:extLst>
              <a:ext uri="{FF2B5EF4-FFF2-40B4-BE49-F238E27FC236}">
                <a16:creationId xmlns:a16="http://schemas.microsoft.com/office/drawing/2014/main" id="{8D8B08F1-393C-4BE3-A4E9-D6DB23DFA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601532"/>
            <a:ext cx="5562600" cy="414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80655F1-5433-5945-C059-FE7C8E5C7ABF}"/>
              </a:ext>
            </a:extLst>
          </p:cNvPr>
          <p:cNvSpPr txBox="1"/>
          <p:nvPr/>
        </p:nvSpPr>
        <p:spPr>
          <a:xfrm>
            <a:off x="2702954" y="212076"/>
            <a:ext cx="6098146" cy="646331"/>
          </a:xfrm>
          <a:prstGeom prst="rect">
            <a:avLst/>
          </a:prstGeom>
          <a:noFill/>
        </p:spPr>
        <p:txBody>
          <a:bodyPr wrap="square">
            <a:spAutoFit/>
          </a:bodyPr>
          <a:lstStyle/>
          <a:p>
            <a:r>
              <a:rPr lang="en-US" sz="3600" dirty="0">
                <a:solidFill>
                  <a:srgbClr val="FF0000"/>
                </a:solidFill>
              </a:rPr>
              <a:t>Two wave interference </a:t>
            </a:r>
            <a:endParaRPr lang="en-US" sz="3600" dirty="0"/>
          </a:p>
        </p:txBody>
      </p:sp>
    </p:spTree>
    <p:extLst>
      <p:ext uri="{BB962C8B-B14F-4D97-AF65-F5344CB8AC3E}">
        <p14:creationId xmlns:p14="http://schemas.microsoft.com/office/powerpoint/2010/main" val="370650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BB0B719-6622-124E-88DA-4B3D4F96A538}"/>
              </a:ext>
            </a:extLst>
          </p:cNvPr>
          <p:cNvSpPr>
            <a:spLocks noGrp="1" noChangeArrowheads="1"/>
          </p:cNvSpPr>
          <p:nvPr>
            <p:ph type="title"/>
          </p:nvPr>
        </p:nvSpPr>
        <p:spPr>
          <a:xfrm>
            <a:off x="965200" y="221455"/>
            <a:ext cx="10261600" cy="1143000"/>
          </a:xfrm>
        </p:spPr>
        <p:txBody>
          <a:bodyPr/>
          <a:lstStyle/>
          <a:p>
            <a:pPr eaLnBrk="1" hangingPunct="1"/>
            <a:r>
              <a:rPr lang="en-US" altLang="en-US" sz="3200" dirty="0">
                <a:solidFill>
                  <a:srgbClr val="2125D7"/>
                </a:solidFill>
                <a:cs typeface="Times New Roman" panose="02020603050405020304" pitchFamily="18" charset="0"/>
              </a:rPr>
              <a:t>Undamped Equation: Solution to Initial Value Problem    </a:t>
            </a:r>
            <a:r>
              <a:rPr lang="en-US" altLang="en-US" sz="2400" dirty="0">
                <a:solidFill>
                  <a:srgbClr val="2125D7"/>
                </a:solidFill>
                <a:cs typeface="Times New Roman" panose="02020603050405020304" pitchFamily="18" charset="0"/>
              </a:rPr>
              <a:t>(1 of 2)</a:t>
            </a:r>
          </a:p>
        </p:txBody>
      </p:sp>
      <p:sp>
        <p:nvSpPr>
          <p:cNvPr id="47107" name="Rectangle 3">
            <a:extLst>
              <a:ext uri="{FF2B5EF4-FFF2-40B4-BE49-F238E27FC236}">
                <a16:creationId xmlns:a16="http://schemas.microsoft.com/office/drawing/2014/main" id="{A5A3C63D-FFB4-514F-9AE9-41233EB6F2F3}"/>
              </a:ext>
            </a:extLst>
          </p:cNvPr>
          <p:cNvSpPr>
            <a:spLocks noGrp="1" noChangeArrowheads="1"/>
          </p:cNvSpPr>
          <p:nvPr>
            <p:ph type="body" sz="half" idx="1"/>
          </p:nvPr>
        </p:nvSpPr>
        <p:spPr>
          <a:xfrm>
            <a:off x="609600" y="1199213"/>
            <a:ext cx="9829800" cy="5339701"/>
          </a:xfrm>
        </p:spPr>
        <p:txBody>
          <a:bodyPr/>
          <a:lstStyle/>
          <a:p>
            <a:pPr eaLnBrk="1" hangingPunct="1"/>
            <a:r>
              <a:rPr lang="en-US" altLang="en-US" sz="2400" dirty="0"/>
              <a:t>Thus</a:t>
            </a:r>
            <a:r>
              <a:rPr lang="en-US" altLang="en-US" sz="2400" dirty="0">
                <a:sym typeface="Symbol" pitchFamily="2" charset="2"/>
              </a:rPr>
              <a:t> our solution is</a:t>
            </a:r>
          </a:p>
          <a:p>
            <a:pPr eaLnBrk="1" hangingPunct="1"/>
            <a:endParaRPr lang="en-US" altLang="en-US" sz="2400" dirty="0"/>
          </a:p>
          <a:p>
            <a:pPr eaLnBrk="1" hangingPunct="1"/>
            <a:endParaRPr lang="en-US" altLang="en-US" sz="2400" dirty="0"/>
          </a:p>
          <a:p>
            <a:pPr eaLnBrk="1" hangingPunct="1"/>
            <a:r>
              <a:rPr lang="en-US" altLang="en-US" sz="2400" dirty="0"/>
              <a:t>To simplify the solution even further, let </a:t>
            </a:r>
            <a:r>
              <a:rPr lang="en-US" altLang="en-US" sz="2400" i="1" dirty="0"/>
              <a:t>A</a:t>
            </a:r>
            <a:r>
              <a:rPr lang="en-US" altLang="en-US" sz="2400" dirty="0"/>
              <a:t> = (</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 + </a:t>
            </a:r>
            <a:r>
              <a:rPr lang="en-US" altLang="en-US" sz="2400" dirty="0">
                <a:sym typeface="Symbol" pitchFamily="2" charset="2"/>
              </a:rPr>
              <a:t>)/2 and </a:t>
            </a:r>
            <a:r>
              <a:rPr lang="en-US" altLang="en-US" sz="2400" i="1" dirty="0">
                <a:sym typeface="Symbol" pitchFamily="2" charset="2"/>
              </a:rPr>
              <a:t>B</a:t>
            </a:r>
            <a:r>
              <a:rPr lang="en-US" altLang="en-US" sz="2400" dirty="0">
                <a:sym typeface="Symbol" pitchFamily="2" charset="2"/>
              </a:rPr>
              <a:t> = </a:t>
            </a:r>
            <a:r>
              <a:rPr lang="en-US" altLang="en-US" sz="2400" dirty="0"/>
              <a:t>(</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 - </a:t>
            </a:r>
            <a:r>
              <a:rPr lang="en-US" altLang="en-US" sz="2400" dirty="0">
                <a:sym typeface="Symbol" pitchFamily="2" charset="2"/>
              </a:rPr>
              <a:t>)/2.  Then </a:t>
            </a:r>
            <a:r>
              <a:rPr lang="en-US" altLang="en-US" sz="2400" i="1" dirty="0"/>
              <a:t>A</a:t>
            </a:r>
            <a:r>
              <a:rPr lang="en-US" altLang="en-US" sz="2400" dirty="0"/>
              <a:t> + </a:t>
            </a:r>
            <a:r>
              <a:rPr lang="en-US" altLang="en-US" sz="2400" i="1" dirty="0"/>
              <a:t>B</a:t>
            </a:r>
            <a:r>
              <a:rPr lang="en-US" altLang="en-US" sz="2400" dirty="0"/>
              <a:t> = </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t  </a:t>
            </a:r>
            <a:r>
              <a:rPr lang="en-US" altLang="en-US" sz="2400" dirty="0">
                <a:sym typeface="Symbol" pitchFamily="2" charset="2"/>
              </a:rPr>
              <a:t>and </a:t>
            </a:r>
            <a:r>
              <a:rPr lang="en-US" altLang="en-US" sz="2400" i="1" dirty="0"/>
              <a:t>A</a:t>
            </a:r>
            <a:r>
              <a:rPr lang="en-US" altLang="en-US" sz="2400" dirty="0"/>
              <a:t> - </a:t>
            </a:r>
            <a:r>
              <a:rPr lang="en-US" altLang="en-US" sz="2400" i="1" dirty="0"/>
              <a:t>B</a:t>
            </a:r>
            <a:r>
              <a:rPr lang="en-US" altLang="en-US" sz="2400" dirty="0"/>
              <a:t> = </a:t>
            </a:r>
            <a:r>
              <a:rPr lang="en-US" altLang="en-US" sz="2400" i="1" dirty="0">
                <a:sym typeface="Symbol" pitchFamily="2" charset="2"/>
              </a:rPr>
              <a:t>t</a:t>
            </a:r>
            <a:r>
              <a:rPr lang="en-US" altLang="en-US" sz="2400" dirty="0">
                <a:sym typeface="Symbol" pitchFamily="2" charset="2"/>
              </a:rPr>
              <a:t>.  </a:t>
            </a:r>
            <a:r>
              <a:rPr lang="en-US" altLang="en-US" sz="2400" dirty="0"/>
              <a:t>Using the trigonometric identity</a:t>
            </a:r>
          </a:p>
          <a:p>
            <a:pPr eaLnBrk="1" hangingPunct="1"/>
            <a:endParaRPr lang="en-US" altLang="en-US" sz="2400" dirty="0"/>
          </a:p>
          <a:p>
            <a:pPr eaLnBrk="1" hangingPunct="1">
              <a:buFont typeface="Wingdings" pitchFamily="2" charset="2"/>
              <a:buNone/>
            </a:pPr>
            <a:r>
              <a:rPr lang="en-US" altLang="en-US" sz="2400" dirty="0"/>
              <a:t>	it follows that</a:t>
            </a:r>
          </a:p>
          <a:p>
            <a:pPr eaLnBrk="1" hangingPunct="1">
              <a:buFont typeface="Wingdings" pitchFamily="2" charset="2"/>
              <a:buNone/>
            </a:pPr>
            <a:endParaRPr lang="en-US" altLang="en-US" sz="2400" dirty="0"/>
          </a:p>
          <a:p>
            <a:pPr eaLnBrk="1" hangingPunct="1">
              <a:buFont typeface="Wingdings" pitchFamily="2" charset="2"/>
              <a:buNone/>
            </a:pPr>
            <a:endParaRPr lang="en-US" altLang="en-US" sz="2000" dirty="0"/>
          </a:p>
          <a:p>
            <a:pPr eaLnBrk="1" hangingPunct="1">
              <a:buFont typeface="Wingdings" pitchFamily="2" charset="2"/>
              <a:buNone/>
            </a:pPr>
            <a:r>
              <a:rPr lang="en-US" altLang="en-US" sz="2400" dirty="0"/>
              <a:t>	and hence</a:t>
            </a:r>
          </a:p>
        </p:txBody>
      </p:sp>
      <p:graphicFrame>
        <p:nvGraphicFramePr>
          <p:cNvPr id="47108" name="Object 2">
            <a:extLst>
              <a:ext uri="{FF2B5EF4-FFF2-40B4-BE49-F238E27FC236}">
                <a16:creationId xmlns:a16="http://schemas.microsoft.com/office/drawing/2014/main" id="{80171E62-BDDD-4340-9A12-4546B8D2CCFF}"/>
              </a:ext>
            </a:extLst>
          </p:cNvPr>
          <p:cNvGraphicFramePr>
            <a:graphicFrameLocks noChangeAspect="1"/>
          </p:cNvGraphicFramePr>
          <p:nvPr/>
        </p:nvGraphicFramePr>
        <p:xfrm>
          <a:off x="2987677" y="1576389"/>
          <a:ext cx="4643437" cy="819150"/>
        </p:xfrm>
        <a:graphic>
          <a:graphicData uri="http://schemas.openxmlformats.org/presentationml/2006/ole">
            <mc:AlternateContent xmlns:mc="http://schemas.openxmlformats.org/markup-compatibility/2006">
              <mc:Choice xmlns:v="urn:schemas-microsoft-com:vml" Requires="v">
                <p:oleObj name="Equation" r:id="rId3" imgW="27940000" imgH="4972050" progId="Equation.DSMT4">
                  <p:embed/>
                </p:oleObj>
              </mc:Choice>
              <mc:Fallback>
                <p:oleObj name="Equation" r:id="rId3" imgW="27940000" imgH="4972050" progId="Equation.DSMT4">
                  <p:embed/>
                  <p:pic>
                    <p:nvPicPr>
                      <p:cNvPr id="47108" name="Object 2">
                        <a:extLst>
                          <a:ext uri="{FF2B5EF4-FFF2-40B4-BE49-F238E27FC236}">
                            <a16:creationId xmlns:a16="http://schemas.microsoft.com/office/drawing/2014/main" id="{80171E62-BDDD-4340-9A12-4546B8D2C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7" y="1576389"/>
                        <a:ext cx="4643437"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09" name="Object 3">
            <a:extLst>
              <a:ext uri="{FF2B5EF4-FFF2-40B4-BE49-F238E27FC236}">
                <a16:creationId xmlns:a16="http://schemas.microsoft.com/office/drawing/2014/main" id="{29DD684F-14CC-B845-9F0D-6FF20B39DC3A}"/>
              </a:ext>
            </a:extLst>
          </p:cNvPr>
          <p:cNvGraphicFramePr>
            <a:graphicFrameLocks noChangeAspect="1"/>
          </p:cNvGraphicFramePr>
          <p:nvPr/>
        </p:nvGraphicFramePr>
        <p:xfrm>
          <a:off x="2867025" y="3320256"/>
          <a:ext cx="4506913" cy="392113"/>
        </p:xfrm>
        <a:graphic>
          <a:graphicData uri="http://schemas.openxmlformats.org/presentationml/2006/ole">
            <mc:AlternateContent xmlns:mc="http://schemas.openxmlformats.org/markup-compatibility/2006">
              <mc:Choice xmlns:v="urn:schemas-microsoft-com:vml" Requires="v">
                <p:oleObj name="Equation" r:id="rId5" imgW="26917650" imgH="2343150" progId="Equation.3">
                  <p:embed/>
                </p:oleObj>
              </mc:Choice>
              <mc:Fallback>
                <p:oleObj name="Equation" r:id="rId5" imgW="26917650" imgH="2343150" progId="Equation.3">
                  <p:embed/>
                  <p:pic>
                    <p:nvPicPr>
                      <p:cNvPr id="47109" name="Object 3">
                        <a:extLst>
                          <a:ext uri="{FF2B5EF4-FFF2-40B4-BE49-F238E27FC236}">
                            <a16:creationId xmlns:a16="http://schemas.microsoft.com/office/drawing/2014/main" id="{29DD684F-14CC-B845-9F0D-6FF20B39D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7025" y="3320256"/>
                        <a:ext cx="4506913"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10" name="Object 4">
            <a:extLst>
              <a:ext uri="{FF2B5EF4-FFF2-40B4-BE49-F238E27FC236}">
                <a16:creationId xmlns:a16="http://schemas.microsoft.com/office/drawing/2014/main" id="{E1177101-49CB-1649-B0E5-72A4BADA23AA}"/>
              </a:ext>
            </a:extLst>
          </p:cNvPr>
          <p:cNvGraphicFramePr>
            <a:graphicFrameLocks noChangeAspect="1"/>
          </p:cNvGraphicFramePr>
          <p:nvPr/>
        </p:nvGraphicFramePr>
        <p:xfrm>
          <a:off x="2704477" y="4298156"/>
          <a:ext cx="3992563" cy="833438"/>
        </p:xfrm>
        <a:graphic>
          <a:graphicData uri="http://schemas.openxmlformats.org/presentationml/2006/ole">
            <mc:AlternateContent xmlns:mc="http://schemas.openxmlformats.org/markup-compatibility/2006">
              <mc:Choice xmlns:v="urn:schemas-microsoft-com:vml" Requires="v">
                <p:oleObj name="Equation" r:id="rId7" imgW="23844250" imgH="4972050" progId="Equation.3">
                  <p:embed/>
                </p:oleObj>
              </mc:Choice>
              <mc:Fallback>
                <p:oleObj name="Equation" r:id="rId7" imgW="23844250" imgH="4972050" progId="Equation.3">
                  <p:embed/>
                  <p:pic>
                    <p:nvPicPr>
                      <p:cNvPr id="47110" name="Object 4">
                        <a:extLst>
                          <a:ext uri="{FF2B5EF4-FFF2-40B4-BE49-F238E27FC236}">
                            <a16:creationId xmlns:a16="http://schemas.microsoft.com/office/drawing/2014/main" id="{E1177101-49CB-1649-B0E5-72A4BADA23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4477" y="4298156"/>
                        <a:ext cx="3992563"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11" name="Object 5">
            <a:extLst>
              <a:ext uri="{FF2B5EF4-FFF2-40B4-BE49-F238E27FC236}">
                <a16:creationId xmlns:a16="http://schemas.microsoft.com/office/drawing/2014/main" id="{D2CEF3E7-0453-E740-BCA6-2DA5F2DA7D40}"/>
              </a:ext>
            </a:extLst>
          </p:cNvPr>
          <p:cNvGraphicFramePr>
            <a:graphicFrameLocks noChangeAspect="1"/>
          </p:cNvGraphicFramePr>
          <p:nvPr/>
        </p:nvGraphicFramePr>
        <p:xfrm>
          <a:off x="2860872" y="5717381"/>
          <a:ext cx="3600450" cy="441325"/>
        </p:xfrm>
        <a:graphic>
          <a:graphicData uri="http://schemas.openxmlformats.org/presentationml/2006/ole">
            <mc:AlternateContent xmlns:mc="http://schemas.openxmlformats.org/markup-compatibility/2006">
              <mc:Choice xmlns:v="urn:schemas-microsoft-com:vml" Requires="v">
                <p:oleObj name="Equation" r:id="rId9" imgW="21501100" imgH="2635250" progId="Equation.3">
                  <p:embed/>
                </p:oleObj>
              </mc:Choice>
              <mc:Fallback>
                <p:oleObj name="Equation" r:id="rId9" imgW="21501100" imgH="2635250" progId="Equation.3">
                  <p:embed/>
                  <p:pic>
                    <p:nvPicPr>
                      <p:cNvPr id="47111" name="Object 5">
                        <a:extLst>
                          <a:ext uri="{FF2B5EF4-FFF2-40B4-BE49-F238E27FC236}">
                            <a16:creationId xmlns:a16="http://schemas.microsoft.com/office/drawing/2014/main" id="{D2CEF3E7-0453-E740-BCA6-2DA5F2DA7D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0872" y="5717381"/>
                        <a:ext cx="3600450" cy="441325"/>
                      </a:xfrm>
                      <a:prstGeom prst="rect">
                        <a:avLst/>
                      </a:prstGeom>
                      <a:solidFill>
                        <a:srgbClr val="4FFFDE"/>
                      </a:solidFill>
                      <a:ln>
                        <a:noFill/>
                      </a:ln>
                      <a:effectLst/>
                    </p:spPr>
                  </p:pic>
                </p:oleObj>
              </mc:Fallback>
            </mc:AlternateContent>
          </a:graphicData>
        </a:graphic>
      </p:graphicFrame>
    </p:spTree>
    <p:extLst>
      <p:ext uri="{BB962C8B-B14F-4D97-AF65-F5344CB8AC3E}">
        <p14:creationId xmlns:p14="http://schemas.microsoft.com/office/powerpoint/2010/main" val="1571287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84792B7-84A4-4B40-B61C-CFB998366494}"/>
              </a:ext>
            </a:extLst>
          </p:cNvPr>
          <p:cNvSpPr>
            <a:spLocks noGrp="1" noChangeArrowheads="1"/>
          </p:cNvSpPr>
          <p:nvPr>
            <p:ph type="title"/>
          </p:nvPr>
        </p:nvSpPr>
        <p:spPr>
          <a:xfrm>
            <a:off x="2039935" y="-90660"/>
            <a:ext cx="8112130" cy="1616807"/>
          </a:xfrm>
        </p:spPr>
        <p:txBody>
          <a:bodyPr/>
          <a:lstStyle/>
          <a:p>
            <a:pPr eaLnBrk="1" hangingPunct="1"/>
            <a:r>
              <a:rPr lang="en-US" altLang="en-US" sz="3200" dirty="0">
                <a:solidFill>
                  <a:srgbClr val="2125D7"/>
                </a:solidFill>
                <a:cs typeface="Times New Roman" panose="02020603050405020304" pitchFamily="18" charset="0"/>
              </a:rPr>
              <a:t>Undamped Equation: Beats    </a:t>
            </a:r>
            <a:r>
              <a:rPr lang="en-US" altLang="en-US" sz="2400" dirty="0">
                <a:solidFill>
                  <a:srgbClr val="2125D7"/>
                </a:solidFill>
                <a:cs typeface="Times New Roman" panose="02020603050405020304" pitchFamily="18" charset="0"/>
              </a:rPr>
              <a:t>(2 of 2)</a:t>
            </a:r>
          </a:p>
        </p:txBody>
      </p:sp>
      <p:sp>
        <p:nvSpPr>
          <p:cNvPr id="49155" name="Rectangle 3">
            <a:extLst>
              <a:ext uri="{FF2B5EF4-FFF2-40B4-BE49-F238E27FC236}">
                <a16:creationId xmlns:a16="http://schemas.microsoft.com/office/drawing/2014/main" id="{C26F3124-B6B2-D446-AA8E-BF99343FE74D}"/>
              </a:ext>
            </a:extLst>
          </p:cNvPr>
          <p:cNvSpPr>
            <a:spLocks noGrp="1" noChangeArrowheads="1"/>
          </p:cNvSpPr>
          <p:nvPr>
            <p:ph type="body" idx="1"/>
          </p:nvPr>
        </p:nvSpPr>
        <p:spPr>
          <a:xfrm>
            <a:off x="1619561" y="1361606"/>
            <a:ext cx="10440649" cy="4953000"/>
          </a:xfrm>
        </p:spPr>
        <p:txBody>
          <a:bodyPr>
            <a:normAutofit/>
          </a:bodyPr>
          <a:lstStyle/>
          <a:p>
            <a:pPr eaLnBrk="1" hangingPunct="1">
              <a:lnSpc>
                <a:spcPct val="90000"/>
              </a:lnSpc>
            </a:pPr>
            <a:r>
              <a:rPr lang="en-US" altLang="en-US" sz="2000" dirty="0"/>
              <a:t>Using the results of the previous slide, it follows that oscillations are described by the formula:</a:t>
            </a:r>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pPr>
            <a:r>
              <a:rPr lang="en-US" altLang="en-US" sz="2000" dirty="0"/>
              <a:t>When |</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  0, </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  </a:t>
            </a:r>
            <a:r>
              <a:rPr lang="en-US" altLang="en-US" sz="2000" dirty="0">
                <a:sym typeface="Symbol" pitchFamily="2" charset="2"/>
              </a:rPr>
              <a:t>is much larger than</a:t>
            </a:r>
            <a:r>
              <a:rPr lang="en-US" altLang="en-US" sz="2000" i="1" dirty="0">
                <a:sym typeface="Symbol" pitchFamily="2" charset="2"/>
              </a:rPr>
              <a:t> </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 and</a:t>
            </a:r>
          </a:p>
          <a:p>
            <a:pPr eaLnBrk="1" hangingPunct="1">
              <a:lnSpc>
                <a:spcPct val="90000"/>
              </a:lnSpc>
              <a:buFont typeface="Wingdings" pitchFamily="2" charset="2"/>
              <a:buNone/>
            </a:pPr>
            <a:r>
              <a:rPr lang="en-US" altLang="en-US" sz="2000" dirty="0">
                <a:sym typeface="Symbol" pitchFamily="2" charset="2"/>
              </a:rPr>
              <a:t>	sin[(</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a:t>
            </a:r>
            <a:r>
              <a:rPr lang="en-US" altLang="en-US" sz="2000" i="1" dirty="0">
                <a:sym typeface="Symbol" pitchFamily="2" charset="2"/>
              </a:rPr>
              <a:t>t</a:t>
            </a:r>
            <a:r>
              <a:rPr lang="en-US" altLang="en-US" sz="2000" dirty="0">
                <a:sym typeface="Symbol" pitchFamily="2" charset="2"/>
              </a:rPr>
              <a:t>/2] oscillates more rapidly than sin[(</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a:t>
            </a:r>
            <a:r>
              <a:rPr lang="en-US" altLang="en-US" sz="2000" i="1" dirty="0">
                <a:sym typeface="Symbol" pitchFamily="2" charset="2"/>
              </a:rPr>
              <a:t>t</a:t>
            </a:r>
            <a:r>
              <a:rPr lang="en-US" altLang="en-US" sz="2000" dirty="0">
                <a:sym typeface="Symbol" pitchFamily="2" charset="2"/>
              </a:rPr>
              <a:t>/2] (amplitude of faster oscillation). </a:t>
            </a:r>
          </a:p>
          <a:p>
            <a:pPr eaLnBrk="1" hangingPunct="1">
              <a:lnSpc>
                <a:spcPct val="90000"/>
              </a:lnSpc>
            </a:pPr>
            <a:r>
              <a:rPr lang="en-US" altLang="en-US" sz="2000" dirty="0">
                <a:sym typeface="Symbol" pitchFamily="2" charset="2"/>
              </a:rPr>
              <a:t>Thus motion is </a:t>
            </a:r>
            <a:r>
              <a:rPr lang="en-US" altLang="en-US" sz="2000" dirty="0">
                <a:solidFill>
                  <a:schemeClr val="accent1"/>
                </a:solidFill>
                <a:sym typeface="Symbol" pitchFamily="2" charset="2"/>
              </a:rPr>
              <a:t>a rapid oscillation with frequency (</a:t>
            </a:r>
            <a:r>
              <a:rPr lang="en-US" altLang="en-US" sz="2000" i="1" dirty="0">
                <a:solidFill>
                  <a:schemeClr val="accent1"/>
                </a:solidFill>
                <a:sym typeface="Symbol" pitchFamily="2" charset="2"/>
              </a:rPr>
              <a:t></a:t>
            </a:r>
            <a:r>
              <a:rPr lang="en-US" altLang="en-US" sz="2000" baseline="-25000" dirty="0">
                <a:solidFill>
                  <a:schemeClr val="accent1"/>
                </a:solidFill>
                <a:sym typeface="Symbol" pitchFamily="2" charset="2"/>
              </a:rPr>
              <a:t>0 </a:t>
            </a:r>
            <a:r>
              <a:rPr lang="en-US" altLang="en-US" sz="2000" dirty="0">
                <a:solidFill>
                  <a:schemeClr val="accent1"/>
                </a:solidFill>
                <a:sym typeface="Symbol" pitchFamily="2" charset="2"/>
              </a:rPr>
              <a:t>+ </a:t>
            </a:r>
            <a:r>
              <a:rPr lang="en-US" altLang="en-US" sz="2000" i="1" dirty="0">
                <a:solidFill>
                  <a:schemeClr val="accent1"/>
                </a:solidFill>
                <a:sym typeface="Symbol" pitchFamily="2" charset="2"/>
              </a:rPr>
              <a:t></a:t>
            </a:r>
            <a:r>
              <a:rPr lang="en-US" altLang="en-US" sz="2000" dirty="0">
                <a:solidFill>
                  <a:schemeClr val="accent1"/>
                </a:solidFill>
                <a:sym typeface="Symbol" pitchFamily="2" charset="2"/>
              </a:rPr>
              <a:t>)/2</a:t>
            </a:r>
            <a:r>
              <a:rPr lang="en-US" altLang="en-US" sz="2000" dirty="0">
                <a:sym typeface="Symbol" pitchFamily="2" charset="2"/>
              </a:rPr>
              <a:t>, but </a:t>
            </a:r>
            <a:r>
              <a:rPr lang="en-US" altLang="en-US" sz="2000" dirty="0">
                <a:solidFill>
                  <a:srgbClr val="C00000"/>
                </a:solidFill>
                <a:sym typeface="Symbol" pitchFamily="2" charset="2"/>
              </a:rPr>
              <a:t>with slowly varying sinusoidal amplitude given by formula:</a:t>
            </a:r>
          </a:p>
          <a:p>
            <a:pPr eaLnBrk="1" hangingPunct="1">
              <a:lnSpc>
                <a:spcPct val="90000"/>
              </a:lnSpc>
            </a:pPr>
            <a:endParaRPr lang="en-US" altLang="en-US" sz="2000" dirty="0">
              <a:sym typeface="Symbol" pitchFamily="2" charset="2"/>
            </a:endParaRPr>
          </a:p>
          <a:p>
            <a:pPr eaLnBrk="1" hangingPunct="1">
              <a:lnSpc>
                <a:spcPct val="90000"/>
              </a:lnSpc>
            </a:pPr>
            <a:endParaRPr lang="en-US" altLang="en-US" dirty="0">
              <a:sym typeface="Symbol" pitchFamily="2" charset="2"/>
            </a:endParaRPr>
          </a:p>
          <a:p>
            <a:pPr eaLnBrk="1" hangingPunct="1">
              <a:lnSpc>
                <a:spcPct val="90000"/>
              </a:lnSpc>
            </a:pPr>
            <a:r>
              <a:rPr lang="en-US" altLang="en-US" sz="2000" dirty="0">
                <a:sym typeface="Symbol" pitchFamily="2" charset="2"/>
              </a:rPr>
              <a:t>This phenomena is called a </a:t>
            </a:r>
            <a:r>
              <a:rPr lang="en-US" altLang="en-US" sz="2000" b="1" dirty="0">
                <a:sym typeface="Symbol" pitchFamily="2" charset="2"/>
              </a:rPr>
              <a:t>beat</a:t>
            </a:r>
            <a:r>
              <a:rPr lang="en-US" altLang="en-US" sz="2000" dirty="0">
                <a:sym typeface="Symbol" pitchFamily="2" charset="2"/>
              </a:rPr>
              <a:t>.  </a:t>
            </a:r>
          </a:p>
          <a:p>
            <a:pPr eaLnBrk="1" hangingPunct="1">
              <a:lnSpc>
                <a:spcPct val="90000"/>
              </a:lnSpc>
            </a:pPr>
            <a:r>
              <a:rPr lang="en-US" altLang="en-US" sz="2000" dirty="0">
                <a:sym typeface="Symbol" pitchFamily="2" charset="2"/>
              </a:rPr>
              <a:t>Beats occur with two tuning forks of </a:t>
            </a:r>
          </a:p>
          <a:p>
            <a:pPr eaLnBrk="1" hangingPunct="1">
              <a:lnSpc>
                <a:spcPct val="90000"/>
              </a:lnSpc>
              <a:buFont typeface="Wingdings" pitchFamily="2" charset="2"/>
              <a:buNone/>
            </a:pPr>
            <a:r>
              <a:rPr lang="en-US" altLang="en-US" sz="2000" dirty="0">
                <a:sym typeface="Symbol" pitchFamily="2" charset="2"/>
              </a:rPr>
              <a:t>	nearly equal frequency (beats used for tuning piano or violine)</a:t>
            </a:r>
          </a:p>
        </p:txBody>
      </p:sp>
      <p:graphicFrame>
        <p:nvGraphicFramePr>
          <p:cNvPr id="49156" name="Object 2">
            <a:extLst>
              <a:ext uri="{FF2B5EF4-FFF2-40B4-BE49-F238E27FC236}">
                <a16:creationId xmlns:a16="http://schemas.microsoft.com/office/drawing/2014/main" id="{9D82F84A-922B-1A48-B727-C99A529FDF36}"/>
              </a:ext>
            </a:extLst>
          </p:cNvPr>
          <p:cNvGraphicFramePr>
            <a:graphicFrameLocks noChangeAspect="1"/>
          </p:cNvGraphicFramePr>
          <p:nvPr>
            <p:extLst>
              <p:ext uri="{D42A27DB-BD31-4B8C-83A1-F6EECF244321}">
                <p14:modId xmlns:p14="http://schemas.microsoft.com/office/powerpoint/2010/main" val="2113311791"/>
              </p:ext>
            </p:extLst>
          </p:nvPr>
        </p:nvGraphicFramePr>
        <p:xfrm>
          <a:off x="3505200" y="4260381"/>
          <a:ext cx="2590800" cy="809625"/>
        </p:xfrm>
        <a:graphic>
          <a:graphicData uri="http://schemas.openxmlformats.org/presentationml/2006/ole">
            <mc:AlternateContent xmlns:mc="http://schemas.openxmlformats.org/markup-compatibility/2006">
              <mc:Choice xmlns:v="urn:schemas-microsoft-com:vml" Requires="v">
                <p:oleObj name="Equation" r:id="rId3" imgW="17849850" imgH="5556250" progId="Equation.3">
                  <p:embed/>
                </p:oleObj>
              </mc:Choice>
              <mc:Fallback>
                <p:oleObj name="Equation" r:id="rId3" imgW="17849850" imgH="5556250" progId="Equation.3">
                  <p:embed/>
                  <p:pic>
                    <p:nvPicPr>
                      <p:cNvPr id="49156" name="Object 2">
                        <a:extLst>
                          <a:ext uri="{FF2B5EF4-FFF2-40B4-BE49-F238E27FC236}">
                            <a16:creationId xmlns:a16="http://schemas.microsoft.com/office/drawing/2014/main" id="{9D82F84A-922B-1A48-B727-C99A529FD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260381"/>
                        <a:ext cx="2590800" cy="809625"/>
                      </a:xfrm>
                      <a:prstGeom prst="rect">
                        <a:avLst/>
                      </a:prstGeom>
                      <a:solidFill>
                        <a:srgbClr val="4FFFDE"/>
                      </a:solidFill>
                      <a:ln>
                        <a:noFill/>
                      </a:ln>
                      <a:effectLst/>
                    </p:spPr>
                  </p:pic>
                </p:oleObj>
              </mc:Fallback>
            </mc:AlternateContent>
          </a:graphicData>
        </a:graphic>
      </p:graphicFrame>
      <p:pic>
        <p:nvPicPr>
          <p:cNvPr id="49157" name="Picture 5" descr="w062">
            <a:extLst>
              <a:ext uri="{FF2B5EF4-FFF2-40B4-BE49-F238E27FC236}">
                <a16:creationId xmlns:a16="http://schemas.microsoft.com/office/drawing/2014/main" id="{6BB57230-990F-CF4C-B0DA-5896850AC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273" y="4260381"/>
            <a:ext cx="28130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8" name="Object 3">
            <a:extLst>
              <a:ext uri="{FF2B5EF4-FFF2-40B4-BE49-F238E27FC236}">
                <a16:creationId xmlns:a16="http://schemas.microsoft.com/office/drawing/2014/main" id="{087E7C4A-77E3-E642-BD0A-769845D70B6D}"/>
              </a:ext>
            </a:extLst>
          </p:cNvPr>
          <p:cNvGraphicFramePr>
            <a:graphicFrameLocks noChangeAspect="1"/>
          </p:cNvGraphicFramePr>
          <p:nvPr>
            <p:extLst>
              <p:ext uri="{D42A27DB-BD31-4B8C-83A1-F6EECF244321}">
                <p14:modId xmlns:p14="http://schemas.microsoft.com/office/powerpoint/2010/main" val="4129300213"/>
              </p:ext>
            </p:extLst>
          </p:nvPr>
        </p:nvGraphicFramePr>
        <p:xfrm>
          <a:off x="2988039" y="1818156"/>
          <a:ext cx="5105400" cy="779463"/>
        </p:xfrm>
        <a:graphic>
          <a:graphicData uri="http://schemas.openxmlformats.org/presentationml/2006/ole">
            <mc:AlternateContent xmlns:mc="http://schemas.openxmlformats.org/markup-compatibility/2006">
              <mc:Choice xmlns:v="urn:schemas-microsoft-com:vml" Requires="v">
                <p:oleObj name="Equation" r:id="rId6" imgW="36131500" imgH="5556250" progId="Equation.DSMT4">
                  <p:embed/>
                </p:oleObj>
              </mc:Choice>
              <mc:Fallback>
                <p:oleObj name="Equation" r:id="rId6" imgW="36131500" imgH="5556250" progId="Equation.DSMT4">
                  <p:embed/>
                  <p:pic>
                    <p:nvPicPr>
                      <p:cNvPr id="49158" name="Object 3">
                        <a:extLst>
                          <a:ext uri="{FF2B5EF4-FFF2-40B4-BE49-F238E27FC236}">
                            <a16:creationId xmlns:a16="http://schemas.microsoft.com/office/drawing/2014/main" id="{087E7C4A-77E3-E642-BD0A-769845D70B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8039" y="1818156"/>
                        <a:ext cx="5105400" cy="779463"/>
                      </a:xfrm>
                      <a:prstGeom prst="rect">
                        <a:avLst/>
                      </a:prstGeom>
                      <a:solidFill>
                        <a:srgbClr val="4FFFDE"/>
                      </a:solidFill>
                      <a:ln>
                        <a:noFill/>
                      </a:ln>
                      <a:effectLst/>
                    </p:spPr>
                  </p:pic>
                </p:oleObj>
              </mc:Fallback>
            </mc:AlternateContent>
          </a:graphicData>
        </a:graphic>
      </p:graphicFrame>
    </p:spTree>
    <p:extLst>
      <p:ext uri="{BB962C8B-B14F-4D97-AF65-F5344CB8AC3E}">
        <p14:creationId xmlns:p14="http://schemas.microsoft.com/office/powerpoint/2010/main" val="3431669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078" y="332657"/>
            <a:ext cx="9432390" cy="1138773"/>
          </a:xfrm>
          <a:prstGeom prst="rect">
            <a:avLst/>
          </a:prstGeom>
          <a:noFill/>
        </p:spPr>
        <p:txBody>
          <a:bodyPr wrap="none" rtlCol="0">
            <a:spAutoFit/>
          </a:bodyPr>
          <a:lstStyle/>
          <a:p>
            <a:r>
              <a:rPr lang="en-GB" sz="3400" dirty="0">
                <a:solidFill>
                  <a:schemeClr val="tx2"/>
                </a:solidFill>
              </a:rPr>
              <a:t>Summary dynamo wave </a:t>
            </a:r>
          </a:p>
          <a:p>
            <a:r>
              <a:rPr lang="en-GB" sz="3400" dirty="0">
                <a:solidFill>
                  <a:schemeClr val="tx2"/>
                </a:solidFill>
              </a:rPr>
              <a:t>on the millennium scale </a:t>
            </a:r>
            <a:r>
              <a:rPr lang="en-GB" sz="2000" dirty="0">
                <a:solidFill>
                  <a:schemeClr val="tx2"/>
                </a:solidFill>
              </a:rPr>
              <a:t>(</a:t>
            </a:r>
            <a:r>
              <a:rPr lang="en-GB" sz="2000" dirty="0" err="1">
                <a:solidFill>
                  <a:schemeClr val="tx2"/>
                </a:solidFill>
              </a:rPr>
              <a:t>Zharkova</a:t>
            </a:r>
            <a:r>
              <a:rPr lang="en-GB" sz="2000" dirty="0">
                <a:solidFill>
                  <a:schemeClr val="tx2"/>
                </a:solidFill>
              </a:rPr>
              <a:t> et al, 2015, Nature SR)</a:t>
            </a:r>
            <a:r>
              <a:rPr lang="en-US" sz="2000" dirty="0">
                <a:solidFill>
                  <a:schemeClr val="tx2"/>
                </a:solidFill>
              </a:rPr>
              <a:t>  </a:t>
            </a:r>
            <a:endParaRPr lang="ru-RU" sz="2000" dirty="0">
              <a:solidFill>
                <a:schemeClr val="tx2"/>
              </a:solidFill>
            </a:endParaRPr>
          </a:p>
        </p:txBody>
      </p:sp>
      <p:sp>
        <p:nvSpPr>
          <p:cNvPr id="8" name="Footer Placeholder 3"/>
          <p:cNvSpPr txBox="1">
            <a:spLocks/>
          </p:cNvSpPr>
          <p:nvPr/>
        </p:nvSpPr>
        <p:spPr bwMode="auto">
          <a:xfrm>
            <a:off x="4727848" y="637264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endParaRPr lang="en-GB" dirty="0"/>
          </a:p>
        </p:txBody>
      </p:sp>
      <p:pic>
        <p:nvPicPr>
          <p:cNvPr id="4" name="Picture 3" descr="fig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1" y="461665"/>
            <a:ext cx="10479024" cy="6063828"/>
          </a:xfrm>
          <a:prstGeom prst="rect">
            <a:avLst/>
          </a:prstGeom>
        </p:spPr>
      </p:pic>
      <p:pic>
        <p:nvPicPr>
          <p:cNvPr id="2" name="Picture 1" descr="curve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78" y="3271769"/>
            <a:ext cx="9985906" cy="2911748"/>
          </a:xfrm>
          <a:prstGeom prst="rect">
            <a:avLst/>
          </a:prstGeom>
        </p:spPr>
      </p:pic>
      <p:sp>
        <p:nvSpPr>
          <p:cNvPr id="5" name="Rectangle 4"/>
          <p:cNvSpPr/>
          <p:nvPr/>
        </p:nvSpPr>
        <p:spPr>
          <a:xfrm>
            <a:off x="7623448" y="5951518"/>
            <a:ext cx="4572000" cy="923330"/>
          </a:xfrm>
          <a:prstGeom prst="rect">
            <a:avLst/>
          </a:prstGeom>
        </p:spPr>
        <p:txBody>
          <a:bodyPr>
            <a:spAutoFit/>
          </a:bodyPr>
          <a:lstStyle/>
          <a:p>
            <a:r>
              <a:rPr lang="en-US" dirty="0"/>
              <a:t>Zharkova et al, 2015, SR </a:t>
            </a:r>
            <a:r>
              <a:rPr lang="en-GB" dirty="0">
                <a:hlinkClick r:id="rId4"/>
              </a:rPr>
              <a:t>https://www.nature.com/articles/srep15689</a:t>
            </a:r>
            <a:r>
              <a:rPr lang="en-US" dirty="0"/>
              <a:t> </a:t>
            </a:r>
            <a:br>
              <a:rPr lang="en-US" dirty="0"/>
            </a:br>
            <a:endParaRPr lang="en-US" dirty="0"/>
          </a:p>
        </p:txBody>
      </p:sp>
      <p:sp>
        <p:nvSpPr>
          <p:cNvPr id="6" name="Rectangle 5"/>
          <p:cNvSpPr/>
          <p:nvPr/>
        </p:nvSpPr>
        <p:spPr>
          <a:xfrm>
            <a:off x="1919536" y="0"/>
            <a:ext cx="9382448" cy="800219"/>
          </a:xfrm>
          <a:prstGeom prst="rect">
            <a:avLst/>
          </a:prstGeom>
        </p:spPr>
        <p:txBody>
          <a:bodyPr wrap="square">
            <a:spAutoFit/>
          </a:bodyPr>
          <a:lstStyle/>
          <a:p>
            <a:r>
              <a:rPr lang="en-US" sz="2800" b="1" dirty="0">
                <a:solidFill>
                  <a:srgbClr val="C00000"/>
                </a:solidFill>
              </a:rPr>
              <a:t>Dynamo model (top) and summary curve (bottom</a:t>
            </a:r>
            <a:br>
              <a:rPr lang="en-US" dirty="0"/>
            </a:br>
            <a:endParaRPr lang="en-US" dirty="0"/>
          </a:p>
        </p:txBody>
      </p:sp>
      <p:sp>
        <p:nvSpPr>
          <p:cNvPr id="7" name="Rectangle 6">
            <a:extLst>
              <a:ext uri="{FF2B5EF4-FFF2-40B4-BE49-F238E27FC236}">
                <a16:creationId xmlns:a16="http://schemas.microsoft.com/office/drawing/2014/main" id="{A8396089-D3D3-4145-9AE7-DE5CECF50160}"/>
              </a:ext>
            </a:extLst>
          </p:cNvPr>
          <p:cNvSpPr/>
          <p:nvPr/>
        </p:nvSpPr>
        <p:spPr>
          <a:xfrm>
            <a:off x="2361494" y="6003316"/>
            <a:ext cx="2108269" cy="369332"/>
          </a:xfrm>
          <a:prstGeom prst="rect">
            <a:avLst/>
          </a:prstGeom>
        </p:spPr>
        <p:txBody>
          <a:bodyPr wrap="none">
            <a:spAutoFit/>
          </a:bodyPr>
          <a:lstStyle/>
          <a:p>
            <a:r>
              <a:rPr lang="en-US" dirty="0"/>
              <a:t>Popova et al, 2013</a:t>
            </a:r>
          </a:p>
        </p:txBody>
      </p:sp>
    </p:spTree>
    <p:extLst>
      <p:ext uri="{BB962C8B-B14F-4D97-AF65-F5344CB8AC3E}">
        <p14:creationId xmlns:p14="http://schemas.microsoft.com/office/powerpoint/2010/main" val="1997989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endParaRPr lang="en-GB" dirty="0"/>
          </a:p>
        </p:txBody>
      </p:sp>
      <p:pic>
        <p:nvPicPr>
          <p:cNvPr id="5" name="Picture 4" descr="fig3a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88640"/>
            <a:ext cx="8712968" cy="2697480"/>
          </a:xfrm>
          <a:prstGeom prst="rect">
            <a:avLst/>
          </a:prstGeom>
        </p:spPr>
      </p:pic>
      <p:pic>
        <p:nvPicPr>
          <p:cNvPr id="6" name="Picture 5" descr="fig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1" y="3699302"/>
            <a:ext cx="10442446" cy="2801631"/>
          </a:xfrm>
          <a:prstGeom prst="rect">
            <a:avLst/>
          </a:prstGeom>
        </p:spPr>
      </p:pic>
      <p:pic>
        <p:nvPicPr>
          <p:cNvPr id="8" name="Picture 7" descr="fig4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188640"/>
            <a:ext cx="10442447" cy="3039511"/>
          </a:xfrm>
          <a:prstGeom prst="rect">
            <a:avLst/>
          </a:prstGeom>
        </p:spPr>
      </p:pic>
      <p:sp>
        <p:nvSpPr>
          <p:cNvPr id="9" name="TextBox 8"/>
          <p:cNvSpPr txBox="1"/>
          <p:nvPr/>
        </p:nvSpPr>
        <p:spPr>
          <a:xfrm>
            <a:off x="3143672" y="13875"/>
            <a:ext cx="6696744" cy="369332"/>
          </a:xfrm>
          <a:prstGeom prst="rect">
            <a:avLst/>
          </a:prstGeom>
          <a:noFill/>
        </p:spPr>
        <p:txBody>
          <a:bodyPr wrap="square" rtlCol="0">
            <a:spAutoFit/>
          </a:bodyPr>
          <a:lstStyle/>
          <a:p>
            <a:r>
              <a:rPr lang="en-US" dirty="0"/>
              <a:t>Upcoming Grand Solar Minimum</a:t>
            </a:r>
          </a:p>
        </p:txBody>
      </p:sp>
      <p:sp>
        <p:nvSpPr>
          <p:cNvPr id="2" name="Rectangle 1"/>
          <p:cNvSpPr/>
          <p:nvPr/>
        </p:nvSpPr>
        <p:spPr>
          <a:xfrm>
            <a:off x="4151785" y="3212976"/>
            <a:ext cx="3403496" cy="369332"/>
          </a:xfrm>
          <a:prstGeom prst="rect">
            <a:avLst/>
          </a:prstGeom>
        </p:spPr>
        <p:txBody>
          <a:bodyPr wrap="none">
            <a:spAutoFit/>
          </a:bodyPr>
          <a:lstStyle/>
          <a:p>
            <a:r>
              <a:rPr lang="en-US" dirty="0"/>
              <a:t>Maunder Grand Solar Minimum</a:t>
            </a:r>
          </a:p>
        </p:txBody>
      </p:sp>
      <p:sp>
        <p:nvSpPr>
          <p:cNvPr id="10" name="Rectangle 9">
            <a:extLst>
              <a:ext uri="{FF2B5EF4-FFF2-40B4-BE49-F238E27FC236}">
                <a16:creationId xmlns:a16="http://schemas.microsoft.com/office/drawing/2014/main" id="{444DD41E-AF5D-8E4A-9E5C-173D7E65569E}"/>
              </a:ext>
            </a:extLst>
          </p:cNvPr>
          <p:cNvSpPr/>
          <p:nvPr/>
        </p:nvSpPr>
        <p:spPr>
          <a:xfrm>
            <a:off x="3944512" y="6211669"/>
            <a:ext cx="4572000" cy="646331"/>
          </a:xfrm>
          <a:prstGeom prst="rect">
            <a:avLst/>
          </a:prstGeom>
        </p:spPr>
        <p:txBody>
          <a:bodyPr>
            <a:spAutoFit/>
          </a:bodyPr>
          <a:lstStyle/>
          <a:p>
            <a:r>
              <a:rPr lang="en-US" dirty="0"/>
              <a:t>Zharkova et al, 2015, Popova et al, 2018 </a:t>
            </a:r>
            <a:br>
              <a:rPr lang="en-US" dirty="0"/>
            </a:br>
            <a:endParaRPr lang="en-US" dirty="0"/>
          </a:p>
        </p:txBody>
      </p:sp>
    </p:spTree>
    <p:extLst>
      <p:ext uri="{BB962C8B-B14F-4D97-AF65-F5344CB8AC3E}">
        <p14:creationId xmlns:p14="http://schemas.microsoft.com/office/powerpoint/2010/main" val="32822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240C1-1A4F-3E46-87EB-9B18F0DF00B0}"/>
              </a:ext>
            </a:extLst>
          </p:cNvPr>
          <p:cNvSpPr/>
          <p:nvPr/>
        </p:nvSpPr>
        <p:spPr>
          <a:xfrm>
            <a:off x="248756" y="19039"/>
            <a:ext cx="11151887" cy="584775"/>
          </a:xfrm>
          <a:prstGeom prst="rect">
            <a:avLst/>
          </a:prstGeom>
        </p:spPr>
        <p:txBody>
          <a:bodyPr wrap="square">
            <a:spAutoFit/>
          </a:bodyPr>
          <a:lstStyle/>
          <a:p>
            <a:pPr algn="ctr"/>
            <a:r>
              <a:rPr lang="en-US" sz="3200" dirty="0">
                <a:solidFill>
                  <a:srgbClr val="0000FF"/>
                </a:solidFill>
              </a:rPr>
              <a:t>Solar irradiance and terrestrial temperature during MM</a:t>
            </a:r>
          </a:p>
        </p:txBody>
      </p:sp>
      <p:pic>
        <p:nvPicPr>
          <p:cNvPr id="4" name="Picture 3">
            <a:extLst>
              <a:ext uri="{FF2B5EF4-FFF2-40B4-BE49-F238E27FC236}">
                <a16:creationId xmlns:a16="http://schemas.microsoft.com/office/drawing/2014/main" id="{A528FE42-9082-C443-A2B8-DBC67D0C8F6A}"/>
              </a:ext>
            </a:extLst>
          </p:cNvPr>
          <p:cNvPicPr>
            <a:picLocks noChangeAspect="1"/>
          </p:cNvPicPr>
          <p:nvPr/>
        </p:nvPicPr>
        <p:blipFill>
          <a:blip r:embed="rId2"/>
          <a:stretch>
            <a:fillRect/>
          </a:stretch>
        </p:blipFill>
        <p:spPr>
          <a:xfrm>
            <a:off x="604999" y="685622"/>
            <a:ext cx="5219700" cy="3035300"/>
          </a:xfrm>
          <a:prstGeom prst="rect">
            <a:avLst/>
          </a:prstGeom>
        </p:spPr>
      </p:pic>
      <p:sp>
        <p:nvSpPr>
          <p:cNvPr id="5" name="TextBox 4">
            <a:extLst>
              <a:ext uri="{FF2B5EF4-FFF2-40B4-BE49-F238E27FC236}">
                <a16:creationId xmlns:a16="http://schemas.microsoft.com/office/drawing/2014/main" id="{7598A6B3-44A7-5343-9D87-7D133DDEBC08}"/>
              </a:ext>
            </a:extLst>
          </p:cNvPr>
          <p:cNvSpPr txBox="1"/>
          <p:nvPr/>
        </p:nvSpPr>
        <p:spPr>
          <a:xfrm>
            <a:off x="2686675" y="3511412"/>
            <a:ext cx="2878112" cy="369332"/>
          </a:xfrm>
          <a:prstGeom prst="rect">
            <a:avLst/>
          </a:prstGeom>
          <a:noFill/>
        </p:spPr>
        <p:txBody>
          <a:bodyPr wrap="square" rtlCol="0">
            <a:spAutoFit/>
          </a:bodyPr>
          <a:lstStyle/>
          <a:p>
            <a:r>
              <a:rPr lang="en-US" dirty="0"/>
              <a:t>Lean et al, 1995, JGR</a:t>
            </a:r>
          </a:p>
        </p:txBody>
      </p:sp>
      <p:graphicFrame>
        <p:nvGraphicFramePr>
          <p:cNvPr id="6" name="Table 5">
            <a:extLst>
              <a:ext uri="{FF2B5EF4-FFF2-40B4-BE49-F238E27FC236}">
                <a16:creationId xmlns:a16="http://schemas.microsoft.com/office/drawing/2014/main" id="{05FF931F-01D5-8141-9685-DD1B36B34BF3}"/>
              </a:ext>
            </a:extLst>
          </p:cNvPr>
          <p:cNvGraphicFramePr>
            <a:graphicFrameLocks noGrp="1"/>
          </p:cNvGraphicFramePr>
          <p:nvPr/>
        </p:nvGraphicFramePr>
        <p:xfrm>
          <a:off x="809469" y="3880744"/>
          <a:ext cx="10403176" cy="2494280"/>
        </p:xfrm>
        <a:graphic>
          <a:graphicData uri="http://schemas.openxmlformats.org/drawingml/2006/table">
            <a:tbl>
              <a:tblPr firstRow="1" bandRow="1">
                <a:tableStyleId>{5C22544A-7EE6-4342-B048-85BDC9FD1C3A}</a:tableStyleId>
              </a:tblPr>
              <a:tblGrid>
                <a:gridCol w="2878111">
                  <a:extLst>
                    <a:ext uri="{9D8B030D-6E8A-4147-A177-3AD203B41FA5}">
                      <a16:colId xmlns:a16="http://schemas.microsoft.com/office/drawing/2014/main" val="4149203637"/>
                    </a:ext>
                  </a:extLst>
                </a:gridCol>
                <a:gridCol w="1993692">
                  <a:extLst>
                    <a:ext uri="{9D8B030D-6E8A-4147-A177-3AD203B41FA5}">
                      <a16:colId xmlns:a16="http://schemas.microsoft.com/office/drawing/2014/main" val="755219950"/>
                    </a:ext>
                  </a:extLst>
                </a:gridCol>
                <a:gridCol w="2930579">
                  <a:extLst>
                    <a:ext uri="{9D8B030D-6E8A-4147-A177-3AD203B41FA5}">
                      <a16:colId xmlns:a16="http://schemas.microsoft.com/office/drawing/2014/main" val="2440435767"/>
                    </a:ext>
                  </a:extLst>
                </a:gridCol>
                <a:gridCol w="2600794">
                  <a:extLst>
                    <a:ext uri="{9D8B030D-6E8A-4147-A177-3AD203B41FA5}">
                      <a16:colId xmlns:a16="http://schemas.microsoft.com/office/drawing/2014/main" val="1257729956"/>
                    </a:ext>
                  </a:extLst>
                </a:gridCol>
              </a:tblGrid>
              <a:tr h="0">
                <a:tc>
                  <a:txBody>
                    <a:bodyPr/>
                    <a:lstStyle/>
                    <a:p>
                      <a:r>
                        <a:rPr lang="en-US" dirty="0"/>
                        <a:t>  Authors</a:t>
                      </a:r>
                    </a:p>
                  </a:txBody>
                  <a:tcPr/>
                </a:tc>
                <a:tc>
                  <a:txBody>
                    <a:bodyPr/>
                    <a:lstStyle/>
                    <a:p>
                      <a:r>
                        <a:rPr lang="en-US" dirty="0"/>
                        <a:t> S,  Maunder minimum, W/m</a:t>
                      </a:r>
                      <a:r>
                        <a:rPr lang="en-US" baseline="30000" dirty="0"/>
                        <a:t>2</a:t>
                      </a:r>
                    </a:p>
                  </a:txBody>
                  <a:tcPr/>
                </a:tc>
                <a:tc>
                  <a:txBody>
                    <a:bodyPr/>
                    <a:lstStyle/>
                    <a:p>
                      <a:r>
                        <a:rPr lang="en-US" dirty="0"/>
                        <a:t>    S 1990-2000, W/m</a:t>
                      </a:r>
                      <a:r>
                        <a:rPr lang="en-US" baseline="30000" dirty="0"/>
                        <a:t>2</a:t>
                      </a:r>
                      <a:endParaRPr lang="en-US" dirty="0"/>
                    </a:p>
                  </a:txBody>
                  <a:tcPr/>
                </a:tc>
                <a:tc>
                  <a:txBody>
                    <a:bodyPr/>
                    <a:lstStyle/>
                    <a:p>
                      <a:r>
                        <a:rPr lang="en-US" dirty="0"/>
                        <a:t>△S  from MM, %</a:t>
                      </a:r>
                    </a:p>
                  </a:txBody>
                  <a:tcPr/>
                </a:tc>
                <a:extLst>
                  <a:ext uri="{0D108BD9-81ED-4DB2-BD59-A6C34878D82A}">
                    <a16:rowId xmlns:a16="http://schemas.microsoft.com/office/drawing/2014/main" val="153023631"/>
                  </a:ext>
                </a:extLst>
              </a:tr>
              <a:tr h="370840">
                <a:tc>
                  <a:txBody>
                    <a:bodyPr/>
                    <a:lstStyle/>
                    <a:p>
                      <a:r>
                        <a:rPr lang="en-US" dirty="0"/>
                        <a:t>Lean et. Al., 1995</a:t>
                      </a:r>
                    </a:p>
                  </a:txBody>
                  <a:tcPr/>
                </a:tc>
                <a:tc>
                  <a:txBody>
                    <a:bodyPr/>
                    <a:lstStyle/>
                    <a:p>
                      <a:r>
                        <a:rPr lang="en-US" dirty="0"/>
                        <a:t>   1363</a:t>
                      </a:r>
                    </a:p>
                  </a:txBody>
                  <a:tcPr/>
                </a:tc>
                <a:tc>
                  <a:txBody>
                    <a:bodyPr/>
                    <a:lstStyle/>
                    <a:p>
                      <a:r>
                        <a:rPr lang="en-US" dirty="0"/>
                        <a:t>    1366</a:t>
                      </a:r>
                    </a:p>
                  </a:txBody>
                  <a:tcPr/>
                </a:tc>
                <a:tc>
                  <a:txBody>
                    <a:bodyPr/>
                    <a:lstStyle/>
                    <a:p>
                      <a:r>
                        <a:rPr lang="en-US" dirty="0"/>
                        <a:t>    0.22</a:t>
                      </a:r>
                    </a:p>
                  </a:txBody>
                  <a:tcPr/>
                </a:tc>
                <a:extLst>
                  <a:ext uri="{0D108BD9-81ED-4DB2-BD59-A6C34878D82A}">
                    <a16:rowId xmlns:a16="http://schemas.microsoft.com/office/drawing/2014/main" val="3662539802"/>
                  </a:ext>
                </a:extLst>
              </a:tr>
              <a:tr h="370840">
                <a:tc>
                  <a:txBody>
                    <a:bodyPr/>
                    <a:lstStyle/>
                    <a:p>
                      <a:r>
                        <a:rPr lang="en-US" dirty="0" err="1"/>
                        <a:t>Steinhilber</a:t>
                      </a:r>
                      <a:r>
                        <a:rPr lang="en-US" dirty="0"/>
                        <a:t> et al, 2012</a:t>
                      </a:r>
                    </a:p>
                  </a:txBody>
                  <a:tcPr/>
                </a:tc>
                <a:tc>
                  <a:txBody>
                    <a:bodyPr/>
                    <a:lstStyle/>
                    <a:p>
                      <a:r>
                        <a:rPr lang="en-US" dirty="0"/>
                        <a:t>   1364</a:t>
                      </a:r>
                    </a:p>
                  </a:txBody>
                  <a:tcPr/>
                </a:tc>
                <a:tc>
                  <a:txBody>
                    <a:bodyPr/>
                    <a:lstStyle/>
                    <a:p>
                      <a:r>
                        <a:rPr lang="en-US" dirty="0"/>
                        <a:t>    1366</a:t>
                      </a:r>
                    </a:p>
                  </a:txBody>
                  <a:tcPr/>
                </a:tc>
                <a:tc>
                  <a:txBody>
                    <a:bodyPr/>
                    <a:lstStyle/>
                    <a:p>
                      <a:r>
                        <a:rPr lang="en-US" dirty="0"/>
                        <a:t>    0.22</a:t>
                      </a:r>
                    </a:p>
                  </a:txBody>
                  <a:tcPr/>
                </a:tc>
                <a:extLst>
                  <a:ext uri="{0D108BD9-81ED-4DB2-BD59-A6C34878D82A}">
                    <a16:rowId xmlns:a16="http://schemas.microsoft.com/office/drawing/2014/main" val="3517328860"/>
                  </a:ext>
                </a:extLst>
              </a:tr>
              <a:tr h="370840">
                <a:tc>
                  <a:txBody>
                    <a:bodyPr/>
                    <a:lstStyle/>
                    <a:p>
                      <a:r>
                        <a:rPr lang="en-US" dirty="0"/>
                        <a:t>Shirley et al., 1990</a:t>
                      </a:r>
                    </a:p>
                  </a:txBody>
                  <a:tcPr/>
                </a:tc>
                <a:tc>
                  <a:txBody>
                    <a:bodyPr/>
                    <a:lstStyle/>
                    <a:p>
                      <a:r>
                        <a:rPr lang="en-US" dirty="0"/>
                        <a:t>    ---</a:t>
                      </a:r>
                    </a:p>
                  </a:txBody>
                  <a:tcPr/>
                </a:tc>
                <a:tc>
                  <a:txBody>
                    <a:bodyPr/>
                    <a:lstStyle/>
                    <a:p>
                      <a:r>
                        <a:rPr lang="en-US" dirty="0"/>
                        <a:t>    1370</a:t>
                      </a:r>
                    </a:p>
                  </a:txBody>
                  <a:tcPr/>
                </a:tc>
                <a:tc>
                  <a:txBody>
                    <a:bodyPr/>
                    <a:lstStyle/>
                    <a:p>
                      <a:r>
                        <a:rPr lang="en-US" dirty="0"/>
                        <a:t>    0.51</a:t>
                      </a:r>
                    </a:p>
                  </a:txBody>
                  <a:tcPr/>
                </a:tc>
                <a:extLst>
                  <a:ext uri="{0D108BD9-81ED-4DB2-BD59-A6C34878D82A}">
                    <a16:rowId xmlns:a16="http://schemas.microsoft.com/office/drawing/2014/main" val="3537497217"/>
                  </a:ext>
                </a:extLst>
              </a:tr>
              <a:tr h="370840">
                <a:tc>
                  <a:txBody>
                    <a:bodyPr/>
                    <a:lstStyle/>
                    <a:p>
                      <a:r>
                        <a:rPr lang="en-US" dirty="0"/>
                        <a:t>Wolff and Hickey, 1987</a:t>
                      </a:r>
                    </a:p>
                  </a:txBody>
                  <a:tcPr/>
                </a:tc>
                <a:tc>
                  <a:txBody>
                    <a:bodyPr/>
                    <a:lstStyle/>
                    <a:p>
                      <a:r>
                        <a:rPr lang="en-US" dirty="0"/>
                        <a:t>    ---</a:t>
                      </a:r>
                    </a:p>
                  </a:txBody>
                  <a:tcPr/>
                </a:tc>
                <a:tc>
                  <a:txBody>
                    <a:bodyPr/>
                    <a:lstStyle/>
                    <a:p>
                      <a:r>
                        <a:rPr lang="en-US" dirty="0"/>
                        <a:t>    1371</a:t>
                      </a:r>
                    </a:p>
                  </a:txBody>
                  <a:tcPr/>
                </a:tc>
                <a:tc>
                  <a:txBody>
                    <a:bodyPr/>
                    <a:lstStyle/>
                    <a:p>
                      <a:r>
                        <a:rPr lang="en-US" dirty="0"/>
                        <a:t>    0.51</a:t>
                      </a:r>
                    </a:p>
                  </a:txBody>
                  <a:tcPr/>
                </a:tc>
                <a:extLst>
                  <a:ext uri="{0D108BD9-81ED-4DB2-BD59-A6C34878D82A}">
                    <a16:rowId xmlns:a16="http://schemas.microsoft.com/office/drawing/2014/main" val="1809135689"/>
                  </a:ext>
                </a:extLst>
              </a:tr>
              <a:tr h="370840">
                <a:tc>
                  <a:txBody>
                    <a:bodyPr/>
                    <a:lstStyle/>
                    <a:p>
                      <a:r>
                        <a:rPr lang="en-US" dirty="0"/>
                        <a:t>Lee et al., 1995</a:t>
                      </a:r>
                    </a:p>
                  </a:txBody>
                  <a:tcPr/>
                </a:tc>
                <a:tc>
                  <a:txBody>
                    <a:bodyPr/>
                    <a:lstStyle/>
                    <a:p>
                      <a:r>
                        <a:rPr lang="en-US" dirty="0"/>
                        <a:t>    ---</a:t>
                      </a:r>
                    </a:p>
                  </a:txBody>
                  <a:tcPr/>
                </a:tc>
                <a:tc>
                  <a:txBody>
                    <a:bodyPr/>
                    <a:lstStyle/>
                    <a:p>
                      <a:r>
                        <a:rPr lang="en-US" dirty="0"/>
                        <a:t>    1372</a:t>
                      </a:r>
                    </a:p>
                  </a:txBody>
                  <a:tcPr/>
                </a:tc>
                <a:tc>
                  <a:txBody>
                    <a:bodyPr/>
                    <a:lstStyle/>
                    <a:p>
                      <a:r>
                        <a:rPr lang="en-US" dirty="0"/>
                        <a:t>    0.51</a:t>
                      </a:r>
                    </a:p>
                  </a:txBody>
                  <a:tcPr/>
                </a:tc>
                <a:extLst>
                  <a:ext uri="{0D108BD9-81ED-4DB2-BD59-A6C34878D82A}">
                    <a16:rowId xmlns:a16="http://schemas.microsoft.com/office/drawing/2014/main" val="2951038046"/>
                  </a:ext>
                </a:extLst>
              </a:tr>
            </a:tbl>
          </a:graphicData>
        </a:graphic>
      </p:graphicFrame>
      <p:pic>
        <p:nvPicPr>
          <p:cNvPr id="8" name="Picture 7">
            <a:extLst>
              <a:ext uri="{FF2B5EF4-FFF2-40B4-BE49-F238E27FC236}">
                <a16:creationId xmlns:a16="http://schemas.microsoft.com/office/drawing/2014/main" id="{963B47E2-A17C-4C4F-A886-80B675619B4A}"/>
              </a:ext>
            </a:extLst>
          </p:cNvPr>
          <p:cNvPicPr>
            <a:picLocks noChangeAspect="1"/>
          </p:cNvPicPr>
          <p:nvPr/>
        </p:nvPicPr>
        <p:blipFill>
          <a:blip r:embed="rId3"/>
          <a:stretch>
            <a:fillRect/>
          </a:stretch>
        </p:blipFill>
        <p:spPr>
          <a:xfrm>
            <a:off x="6096000" y="737504"/>
            <a:ext cx="5810319" cy="2866694"/>
          </a:xfrm>
          <a:prstGeom prst="rect">
            <a:avLst/>
          </a:prstGeom>
        </p:spPr>
      </p:pic>
      <p:sp>
        <p:nvSpPr>
          <p:cNvPr id="9" name="TextBox 8">
            <a:extLst>
              <a:ext uri="{FF2B5EF4-FFF2-40B4-BE49-F238E27FC236}">
                <a16:creationId xmlns:a16="http://schemas.microsoft.com/office/drawing/2014/main" id="{7A23D2A8-3A92-B944-8F01-0941467432D0}"/>
              </a:ext>
            </a:extLst>
          </p:cNvPr>
          <p:cNvSpPr txBox="1"/>
          <p:nvPr/>
        </p:nvSpPr>
        <p:spPr>
          <a:xfrm>
            <a:off x="1672236" y="6477882"/>
            <a:ext cx="9084038" cy="369332"/>
          </a:xfrm>
          <a:prstGeom prst="rect">
            <a:avLst/>
          </a:prstGeom>
          <a:noFill/>
        </p:spPr>
        <p:txBody>
          <a:bodyPr wrap="square" rtlCol="0">
            <a:spAutoFit/>
          </a:bodyPr>
          <a:lstStyle/>
          <a:p>
            <a:r>
              <a:rPr lang="en-US" dirty="0"/>
              <a:t>After the  TSI data were re-normalized the old data are hardly usable</a:t>
            </a:r>
          </a:p>
        </p:txBody>
      </p:sp>
      <p:sp>
        <p:nvSpPr>
          <p:cNvPr id="10" name="TextBox 9">
            <a:extLst>
              <a:ext uri="{FF2B5EF4-FFF2-40B4-BE49-F238E27FC236}">
                <a16:creationId xmlns:a16="http://schemas.microsoft.com/office/drawing/2014/main" id="{ABE8CE89-86C3-5047-806D-EB211C728232}"/>
              </a:ext>
            </a:extLst>
          </p:cNvPr>
          <p:cNvSpPr txBox="1"/>
          <p:nvPr/>
        </p:nvSpPr>
        <p:spPr>
          <a:xfrm>
            <a:off x="7530996" y="3429604"/>
            <a:ext cx="4401173" cy="369332"/>
          </a:xfrm>
          <a:prstGeom prst="rect">
            <a:avLst/>
          </a:prstGeom>
          <a:noFill/>
        </p:spPr>
        <p:txBody>
          <a:bodyPr wrap="square" rtlCol="0">
            <a:spAutoFit/>
          </a:bodyPr>
          <a:lstStyle/>
          <a:p>
            <a:r>
              <a:rPr lang="en-US" dirty="0"/>
              <a:t>Lamb, 1972; Easterbrook, 2016</a:t>
            </a:r>
          </a:p>
        </p:txBody>
      </p:sp>
    </p:spTree>
    <p:extLst>
      <p:ext uri="{BB962C8B-B14F-4D97-AF65-F5344CB8AC3E}">
        <p14:creationId xmlns:p14="http://schemas.microsoft.com/office/powerpoint/2010/main" val="3024055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65632" y="167223"/>
            <a:ext cx="10460736" cy="1143000"/>
          </a:xfrm>
        </p:spPr>
        <p:txBody>
          <a:bodyPr/>
          <a:lstStyle/>
          <a:p>
            <a:pPr algn="ctr"/>
            <a:r>
              <a:rPr lang="en-US" dirty="0">
                <a:solidFill>
                  <a:srgbClr val="222EF4"/>
                </a:solidFill>
              </a:rPr>
              <a:t>Temperature restoration during/after MM </a:t>
            </a:r>
            <a:br>
              <a:rPr lang="en-US" dirty="0">
                <a:solidFill>
                  <a:srgbClr val="222EF4"/>
                </a:solidFill>
              </a:rPr>
            </a:br>
            <a:r>
              <a:rPr lang="en-US" sz="2800" dirty="0">
                <a:solidFill>
                  <a:srgbClr val="C00000"/>
                </a:solidFill>
              </a:rPr>
              <a:t>(Shindell et al., 2001, </a:t>
            </a:r>
            <a:r>
              <a:rPr lang="en-US" sz="2800" dirty="0">
                <a:solidFill>
                  <a:srgbClr val="222EF4"/>
                </a:solidFill>
              </a:rPr>
              <a:t>Science)</a:t>
            </a:r>
            <a:r>
              <a:rPr lang="en-GB" dirty="0"/>
              <a:t> </a:t>
            </a: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1026" name="Picture 2" descr="Chilly Temperatures During the Maunder Minimum">
            <a:extLst>
              <a:ext uri="{FF2B5EF4-FFF2-40B4-BE49-F238E27FC236}">
                <a16:creationId xmlns:a16="http://schemas.microsoft.com/office/drawing/2014/main" id="{CB336EA6-B49A-A948-853B-CC3D9C340C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7" y="1844824"/>
            <a:ext cx="7114031" cy="44797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627DDF2-EE57-C240-AFD7-760F117607ED}"/>
              </a:ext>
            </a:extLst>
          </p:cNvPr>
          <p:cNvSpPr txBox="1">
            <a:spLocks/>
          </p:cNvSpPr>
          <p:nvPr/>
        </p:nvSpPr>
        <p:spPr>
          <a:xfrm>
            <a:off x="7631392" y="1676399"/>
            <a:ext cx="4560608" cy="5032623"/>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surface temperature of the Earth was reduced all over the Globe</a:t>
            </a:r>
          </a:p>
          <a:p>
            <a:r>
              <a:rPr lang="en-US" dirty="0"/>
              <a:t>Europe and North America went into a deep freeze</a:t>
            </a:r>
          </a:p>
          <a:p>
            <a:r>
              <a:rPr lang="en-US" dirty="0"/>
              <a:t>Alpine glaciers extended over valley farmland </a:t>
            </a:r>
          </a:p>
          <a:p>
            <a:r>
              <a:rPr lang="en-US" dirty="0"/>
              <a:t>Sea ice crept south from the Arctic </a:t>
            </a:r>
          </a:p>
          <a:p>
            <a:r>
              <a:rPr lang="en-US" dirty="0" err="1"/>
              <a:t>Dunab</a:t>
            </a:r>
            <a:r>
              <a:rPr lang="en-US" dirty="0"/>
              <a:t> and Thames rivers &amp; canals in the Netherlands froze regularly</a:t>
            </a:r>
          </a:p>
        </p:txBody>
      </p:sp>
      <p:sp>
        <p:nvSpPr>
          <p:cNvPr id="6" name="TextBox 5">
            <a:extLst>
              <a:ext uri="{FF2B5EF4-FFF2-40B4-BE49-F238E27FC236}">
                <a16:creationId xmlns:a16="http://schemas.microsoft.com/office/drawing/2014/main" id="{6D67E742-B33F-E838-2A4B-6195E94A9121}"/>
              </a:ext>
            </a:extLst>
          </p:cNvPr>
          <p:cNvSpPr txBox="1"/>
          <p:nvPr/>
        </p:nvSpPr>
        <p:spPr>
          <a:xfrm>
            <a:off x="310897" y="1308645"/>
            <a:ext cx="11221934" cy="369332"/>
          </a:xfrm>
          <a:prstGeom prst="rect">
            <a:avLst/>
          </a:prstGeom>
          <a:noFill/>
        </p:spPr>
        <p:txBody>
          <a:bodyPr wrap="square">
            <a:spAutoFit/>
          </a:bodyPr>
          <a:lstStyle/>
          <a:p>
            <a:r>
              <a:rPr lang="en-US" dirty="0">
                <a:solidFill>
                  <a:srgbClr val="222EF4"/>
                </a:solidFill>
              </a:rPr>
              <a:t>https://</a:t>
            </a:r>
            <a:r>
              <a:rPr lang="en-US" dirty="0" err="1">
                <a:solidFill>
                  <a:srgbClr val="222EF4"/>
                </a:solidFill>
              </a:rPr>
              <a:t>earthobservatory.nasa.gov</a:t>
            </a:r>
            <a:r>
              <a:rPr lang="en-US" dirty="0">
                <a:solidFill>
                  <a:srgbClr val="222EF4"/>
                </a:solidFill>
              </a:rPr>
              <a:t>/images/7122/chilly-temperatures-during-the-maunder-minimum</a:t>
            </a:r>
          </a:p>
        </p:txBody>
      </p:sp>
    </p:spTree>
    <p:extLst>
      <p:ext uri="{BB962C8B-B14F-4D97-AF65-F5344CB8AC3E}">
        <p14:creationId xmlns:p14="http://schemas.microsoft.com/office/powerpoint/2010/main" val="2540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77824" y="533400"/>
            <a:ext cx="10460736" cy="1143000"/>
          </a:xfrm>
        </p:spPr>
        <p:txBody>
          <a:bodyPr/>
          <a:lstStyle/>
          <a:p>
            <a:pPr algn="ctr"/>
            <a:r>
              <a:rPr lang="en-US" dirty="0">
                <a:solidFill>
                  <a:srgbClr val="222EF4"/>
                </a:solidFill>
              </a:rPr>
              <a:t>Temperature restoration during MM </a:t>
            </a:r>
            <a:br>
              <a:rPr lang="en-US" dirty="0">
                <a:solidFill>
                  <a:srgbClr val="222EF4"/>
                </a:solidFill>
              </a:rPr>
            </a:br>
            <a:r>
              <a:rPr lang="en-US" sz="2800" dirty="0">
                <a:solidFill>
                  <a:srgbClr val="C00000"/>
                </a:solidFill>
              </a:rPr>
              <a:t>(Shindell et al., 2001, </a:t>
            </a:r>
            <a:r>
              <a:rPr lang="en-US" sz="2800" dirty="0">
                <a:solidFill>
                  <a:srgbClr val="222EF4"/>
                </a:solidFill>
              </a:rPr>
              <a:t>Science)</a:t>
            </a:r>
            <a:r>
              <a:rPr lang="en-GB" dirty="0"/>
              <a:t> </a:t>
            </a: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1026" name="Picture 2" descr="Chilly Temperatures During the Maunder Minimum">
            <a:extLst>
              <a:ext uri="{FF2B5EF4-FFF2-40B4-BE49-F238E27FC236}">
                <a16:creationId xmlns:a16="http://schemas.microsoft.com/office/drawing/2014/main" id="{CB336EA6-B49A-A948-853B-CC3D9C340C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7" y="1844824"/>
            <a:ext cx="7114031" cy="44797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627DDF2-EE57-C240-AFD7-760F117607ED}"/>
              </a:ext>
            </a:extLst>
          </p:cNvPr>
          <p:cNvSpPr txBox="1">
            <a:spLocks/>
          </p:cNvSpPr>
          <p:nvPr/>
        </p:nvSpPr>
        <p:spPr>
          <a:xfrm>
            <a:off x="7631392" y="1844824"/>
            <a:ext cx="4560608" cy="4002398"/>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drop in the temperature was related to dropped abundances of ozone created by solar ultra-violate light in the stratosphere, the layer of the atmosphere located between 10 and 50 kilometers from the Earth’s surface</a:t>
            </a:r>
          </a:p>
        </p:txBody>
      </p:sp>
    </p:spTree>
    <p:extLst>
      <p:ext uri="{BB962C8B-B14F-4D97-AF65-F5344CB8AC3E}">
        <p14:creationId xmlns:p14="http://schemas.microsoft.com/office/powerpoint/2010/main" val="1238000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5C16-CF45-A74A-BD92-EF3957AB1ADC}"/>
              </a:ext>
            </a:extLst>
          </p:cNvPr>
          <p:cNvSpPr>
            <a:spLocks noGrp="1"/>
          </p:cNvSpPr>
          <p:nvPr>
            <p:ph type="title"/>
          </p:nvPr>
        </p:nvSpPr>
        <p:spPr>
          <a:xfrm>
            <a:off x="-2348345" y="2496229"/>
            <a:ext cx="3498979" cy="2456442"/>
          </a:xfrm>
        </p:spPr>
        <p:txBody>
          <a:bodyPr/>
          <a:lstStyle/>
          <a:p>
            <a:endParaRPr lang="en-US" dirty="0"/>
          </a:p>
        </p:txBody>
      </p:sp>
      <p:sp>
        <p:nvSpPr>
          <p:cNvPr id="3" name="Content Placeholder 2">
            <a:extLst>
              <a:ext uri="{FF2B5EF4-FFF2-40B4-BE49-F238E27FC236}">
                <a16:creationId xmlns:a16="http://schemas.microsoft.com/office/drawing/2014/main" id="{6D84E56D-4D9C-E342-9604-34C6381BBC32}"/>
              </a:ext>
            </a:extLst>
          </p:cNvPr>
          <p:cNvSpPr>
            <a:spLocks noGrp="1"/>
          </p:cNvSpPr>
          <p:nvPr>
            <p:ph idx="1"/>
          </p:nvPr>
        </p:nvSpPr>
        <p:spPr>
          <a:xfrm>
            <a:off x="6656453" y="1335024"/>
            <a:ext cx="5535547" cy="5037584"/>
          </a:xfrm>
        </p:spPr>
        <p:txBody>
          <a:bodyPr/>
          <a:lstStyle/>
          <a:p>
            <a:r>
              <a:rPr lang="en-US" dirty="0"/>
              <a:t>Less ozone affected planetary atmosphere waves</a:t>
            </a:r>
          </a:p>
          <a:p>
            <a:r>
              <a:rPr lang="en-US" dirty="0"/>
              <a:t>They, in turn, caused the giant wiggles in the jet stream</a:t>
            </a:r>
            <a:r>
              <a:rPr lang="en-GB" dirty="0"/>
              <a:t> as shown in picture on the left</a:t>
            </a:r>
          </a:p>
          <a:p>
            <a:r>
              <a:rPr lang="en-US" dirty="0"/>
              <a:t>It kicked the North Atlantic Oscillation (NAO)—the balance between a permanent low-pressure system near Greenland and a permanent high-pressure system to its south—into a negative phase</a:t>
            </a:r>
          </a:p>
          <a:p>
            <a:r>
              <a:rPr lang="en-US" dirty="0"/>
              <a:t>that led to Europe to remain unusually cold during the MM</a:t>
            </a:r>
          </a:p>
          <a:p>
            <a:endParaRPr lang="en-GB" dirty="0"/>
          </a:p>
          <a:p>
            <a:endParaRPr lang="en-US" dirty="0"/>
          </a:p>
        </p:txBody>
      </p:sp>
      <p:pic>
        <p:nvPicPr>
          <p:cNvPr id="10242" name="Picture 2">
            <a:extLst>
              <a:ext uri="{FF2B5EF4-FFF2-40B4-BE49-F238E27FC236}">
                <a16:creationId xmlns:a16="http://schemas.microsoft.com/office/drawing/2014/main" id="{D77DBE0C-2051-7146-901A-59250C8E3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99" y="146304"/>
            <a:ext cx="535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7E3CA2-7DE3-FF48-BCBD-EFC793A20D60}"/>
              </a:ext>
            </a:extLst>
          </p:cNvPr>
          <p:cNvSpPr/>
          <p:nvPr/>
        </p:nvSpPr>
        <p:spPr>
          <a:xfrm>
            <a:off x="6960962" y="6372608"/>
            <a:ext cx="2210862" cy="369332"/>
          </a:xfrm>
          <a:prstGeom prst="rect">
            <a:avLst/>
          </a:prstGeom>
        </p:spPr>
        <p:txBody>
          <a:bodyPr wrap="none">
            <a:spAutoFit/>
          </a:bodyPr>
          <a:lstStyle/>
          <a:p>
            <a:r>
              <a:rPr lang="en-US" dirty="0">
                <a:solidFill>
                  <a:srgbClr val="C00000"/>
                </a:solidFill>
              </a:rPr>
              <a:t>Shindell et al., 2001</a:t>
            </a:r>
            <a:endParaRPr lang="en-US" dirty="0"/>
          </a:p>
        </p:txBody>
      </p:sp>
    </p:spTree>
    <p:extLst>
      <p:ext uri="{BB962C8B-B14F-4D97-AF65-F5344CB8AC3E}">
        <p14:creationId xmlns:p14="http://schemas.microsoft.com/office/powerpoint/2010/main" val="122204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B325-AA45-C544-B11E-E48662412B18}"/>
              </a:ext>
            </a:extLst>
          </p:cNvPr>
          <p:cNvSpPr>
            <a:spLocks noGrp="1"/>
          </p:cNvSpPr>
          <p:nvPr>
            <p:ph type="title"/>
          </p:nvPr>
        </p:nvSpPr>
        <p:spPr>
          <a:xfrm>
            <a:off x="-356232" y="2240581"/>
            <a:ext cx="3054295" cy="1879985"/>
          </a:xfrm>
        </p:spPr>
        <p:txBody>
          <a:bodyPr/>
          <a:lstStyle/>
          <a:p>
            <a:endParaRPr lang="en-US" dirty="0"/>
          </a:p>
        </p:txBody>
      </p:sp>
      <p:sp>
        <p:nvSpPr>
          <p:cNvPr id="3" name="Content Placeholder 2">
            <a:extLst>
              <a:ext uri="{FF2B5EF4-FFF2-40B4-BE49-F238E27FC236}">
                <a16:creationId xmlns:a16="http://schemas.microsoft.com/office/drawing/2014/main" id="{3689CC33-D87F-9043-8CBC-D07586AC2D87}"/>
              </a:ext>
            </a:extLst>
          </p:cNvPr>
          <p:cNvSpPr>
            <a:spLocks noGrp="1"/>
          </p:cNvSpPr>
          <p:nvPr>
            <p:ph idx="1"/>
          </p:nvPr>
        </p:nvSpPr>
        <p:spPr>
          <a:xfrm>
            <a:off x="7531100" y="804689"/>
            <a:ext cx="4432747" cy="5248622"/>
          </a:xfrm>
        </p:spPr>
        <p:txBody>
          <a:bodyPr/>
          <a:lstStyle/>
          <a:p>
            <a:r>
              <a:rPr lang="en-US" dirty="0">
                <a:solidFill>
                  <a:srgbClr val="00B050"/>
                </a:solidFill>
              </a:rPr>
              <a:t>Cycle 25 </a:t>
            </a:r>
            <a:r>
              <a:rPr lang="en-US" dirty="0"/>
              <a:t>(green line) shows a steeper growth of the number of spotless days than any other cycles including the ones during Dalton min (cycles 15 and 24) (blue line)</a:t>
            </a:r>
          </a:p>
        </p:txBody>
      </p:sp>
      <p:pic>
        <p:nvPicPr>
          <p:cNvPr id="1026" name="Picture 2">
            <a:extLst>
              <a:ext uri="{FF2B5EF4-FFF2-40B4-BE49-F238E27FC236}">
                <a16:creationId xmlns:a16="http://schemas.microsoft.com/office/drawing/2014/main" id="{28E39143-9CA5-2746-B606-63E1CD274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53" y="185782"/>
            <a:ext cx="7302947" cy="598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02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063751" y="188913"/>
            <a:ext cx="9018777" cy="1143000"/>
          </a:xfrm>
        </p:spPr>
        <p:txBody>
          <a:bodyPr/>
          <a:lstStyle/>
          <a:p>
            <a:pPr eaLnBrk="1" hangingPunct="1"/>
            <a:r>
              <a:rPr lang="it-IT" dirty="0" err="1">
                <a:solidFill>
                  <a:srgbClr val="FF0000"/>
                </a:solidFill>
                <a:latin typeface="Arial Black" charset="0"/>
                <a:ea typeface="ＭＳ Ｐゴシック" charset="0"/>
                <a:cs typeface="ＭＳ Ｐゴシック" charset="0"/>
              </a:rPr>
              <a:t>Current</a:t>
            </a:r>
            <a:r>
              <a:rPr lang="it-IT" dirty="0">
                <a:solidFill>
                  <a:srgbClr val="FF0000"/>
                </a:solidFill>
                <a:latin typeface="Arial Black" charset="0"/>
                <a:ea typeface="ＭＳ Ｐゴシック" charset="0"/>
                <a:cs typeface="ＭＳ Ｐゴシック" charset="0"/>
              </a:rPr>
              <a:t> solar </a:t>
            </a:r>
            <a:r>
              <a:rPr lang="it-IT" dirty="0" err="1">
                <a:solidFill>
                  <a:srgbClr val="FF0000"/>
                </a:solidFill>
                <a:latin typeface="Arial Black" charset="0"/>
                <a:ea typeface="ＭＳ Ｐゴシック" charset="0"/>
                <a:cs typeface="ＭＳ Ｐゴシック" charset="0"/>
              </a:rPr>
              <a:t>activity</a:t>
            </a:r>
            <a:r>
              <a:rPr lang="it-IT" dirty="0">
                <a:solidFill>
                  <a:srgbClr val="FF0000"/>
                </a:solidFill>
                <a:latin typeface="Arial Black" charset="0"/>
                <a:ea typeface="ＭＳ Ｐゴシック" charset="0"/>
                <a:cs typeface="ＭＳ Ｐゴシック" charset="0"/>
              </a:rPr>
              <a:t>  </a:t>
            </a:r>
            <a:r>
              <a:rPr lang="it-IT" dirty="0" err="1">
                <a:solidFill>
                  <a:srgbClr val="FF0000"/>
                </a:solidFill>
                <a:latin typeface="Arial Black" charset="0"/>
                <a:ea typeface="ＭＳ Ｐゴシック" charset="0"/>
                <a:cs typeface="ＭＳ Ｐゴシック" charset="0"/>
              </a:rPr>
              <a:t>index</a:t>
            </a:r>
            <a:endParaRPr lang="it-IT" sz="3600" i="1" dirty="0">
              <a:solidFill>
                <a:srgbClr val="00CC00"/>
              </a:solidFill>
              <a:latin typeface="Franklin Gothic Medium" charset="0"/>
              <a:ea typeface="ＭＳ Ｐゴシック" charset="0"/>
              <a:cs typeface="ＭＳ Ｐゴシック" charset="0"/>
            </a:endParaRPr>
          </a:p>
        </p:txBody>
      </p:sp>
      <p:pic>
        <p:nvPicPr>
          <p:cNvPr id="26626" name="Picture 3" descr="sun_btrfl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21792" y="1196974"/>
            <a:ext cx="11375136" cy="5240401"/>
          </a:xfrm>
        </p:spPr>
      </p:pic>
    </p:spTree>
    <p:extLst>
      <p:ext uri="{BB962C8B-B14F-4D97-AF65-F5344CB8AC3E}">
        <p14:creationId xmlns:p14="http://schemas.microsoft.com/office/powerpoint/2010/main" val="220388135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1C1EA-7D32-684E-ABB4-9DE3095B8EA4}"/>
              </a:ext>
            </a:extLst>
          </p:cNvPr>
          <p:cNvPicPr>
            <a:picLocks noChangeAspect="1"/>
          </p:cNvPicPr>
          <p:nvPr/>
        </p:nvPicPr>
        <p:blipFill>
          <a:blip r:embed="rId2"/>
          <a:stretch>
            <a:fillRect/>
          </a:stretch>
        </p:blipFill>
        <p:spPr>
          <a:xfrm>
            <a:off x="713232" y="1508105"/>
            <a:ext cx="6754368" cy="4873625"/>
          </a:xfrm>
          <a:prstGeom prst="rect">
            <a:avLst/>
          </a:prstGeom>
        </p:spPr>
      </p:pic>
      <p:sp>
        <p:nvSpPr>
          <p:cNvPr id="4" name="Rectangle 3">
            <a:extLst>
              <a:ext uri="{FF2B5EF4-FFF2-40B4-BE49-F238E27FC236}">
                <a16:creationId xmlns:a16="http://schemas.microsoft.com/office/drawing/2014/main" id="{0C134C93-E961-F144-A2EB-27F525090504}"/>
              </a:ext>
            </a:extLst>
          </p:cNvPr>
          <p:cNvSpPr/>
          <p:nvPr/>
        </p:nvSpPr>
        <p:spPr>
          <a:xfrm>
            <a:off x="114300" y="0"/>
            <a:ext cx="11963400" cy="1508105"/>
          </a:xfrm>
          <a:prstGeom prst="rect">
            <a:avLst/>
          </a:prstGeom>
        </p:spPr>
        <p:txBody>
          <a:bodyPr wrap="square">
            <a:spAutoFit/>
          </a:bodyPr>
          <a:lstStyle/>
          <a:p>
            <a:pPr algn="ctr"/>
            <a:r>
              <a:rPr lang="en-US" sz="3600" dirty="0">
                <a:solidFill>
                  <a:srgbClr val="C00000"/>
                </a:solidFill>
              </a:rPr>
              <a:t>Modern Grand Solar Minimum </a:t>
            </a:r>
            <a:r>
              <a:rPr lang="en-US" sz="3600" dirty="0">
                <a:solidFill>
                  <a:srgbClr val="222EF4"/>
                </a:solidFill>
              </a:rPr>
              <a:t>2020-2053</a:t>
            </a:r>
          </a:p>
          <a:p>
            <a:pPr algn="ctr"/>
            <a:r>
              <a:rPr lang="en-US" sz="2800" dirty="0">
                <a:solidFill>
                  <a:srgbClr val="222EF4"/>
                </a:solidFill>
              </a:rPr>
              <a:t>Snow in  Carpathian mountains, snow Spain &amp; Morocco, 2022</a:t>
            </a:r>
          </a:p>
          <a:p>
            <a:r>
              <a:rPr lang="en-US" sz="2800" dirty="0">
                <a:solidFill>
                  <a:srgbClr val="222EF4"/>
                </a:solidFill>
              </a:rPr>
              <a:t>   7, 14 July’19 July –Ukraine, 12 July 2019, 2021-2021 – many examples</a:t>
            </a:r>
          </a:p>
        </p:txBody>
      </p:sp>
      <p:sp>
        <p:nvSpPr>
          <p:cNvPr id="5" name="Rectangle 4">
            <a:extLst>
              <a:ext uri="{FF2B5EF4-FFF2-40B4-BE49-F238E27FC236}">
                <a16:creationId xmlns:a16="http://schemas.microsoft.com/office/drawing/2014/main" id="{215CAA0A-4B8B-E543-90C0-023E34F0EEC2}"/>
              </a:ext>
            </a:extLst>
          </p:cNvPr>
          <p:cNvSpPr/>
          <p:nvPr/>
        </p:nvSpPr>
        <p:spPr>
          <a:xfrm>
            <a:off x="7569200" y="1656576"/>
            <a:ext cx="4761150" cy="5632311"/>
          </a:xfrm>
          <a:prstGeom prst="rect">
            <a:avLst/>
          </a:prstGeom>
        </p:spPr>
        <p:txBody>
          <a:bodyPr wrap="square">
            <a:spAutoFit/>
          </a:bodyPr>
          <a:lstStyle/>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000" dirty="0">
                <a:solidFill>
                  <a:srgbClr val="C00000"/>
                </a:solidFill>
              </a:rPr>
              <a:t>Contrary to the prediction of </a:t>
            </a:r>
            <a:r>
              <a:rPr lang="en-GB" sz="2000" cap="all" dirty="0">
                <a:solidFill>
                  <a:srgbClr val="C00000"/>
                </a:solidFill>
              </a:rPr>
              <a:t>JAMES HANSEN, 1989: “</a:t>
            </a:r>
            <a:r>
              <a:rPr lang="en-GB" sz="2000" cap="all" dirty="0">
                <a:solidFill>
                  <a:srgbClr val="222EF4"/>
                </a:solidFill>
              </a:rPr>
              <a:t>NEW YORK CITY’S WEST SIDE HIGHWAY WILL BE UNDERWATER BY 2009</a:t>
            </a:r>
            <a:r>
              <a:rPr lang="en-GB" sz="2000" cap="all" dirty="0"/>
              <a:t>”</a:t>
            </a:r>
            <a:endParaRPr lang="en-GB" sz="2800"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GB" sz="2800" dirty="0"/>
              <a:t>January 2020 snow and frost -2C was recorded in Amman, Arabia, first in 150 years</a:t>
            </a:r>
            <a:endParaRPr lang="en-GB" sz="2800" cap="all"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Early snow in Canada in September’ 20, May 21, Jan-Feb 24</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Summer snow in south of Australia 2021</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8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424E-BC3B-A144-A836-9F04FF032C3C}"/>
              </a:ext>
            </a:extLst>
          </p:cNvPr>
          <p:cNvSpPr>
            <a:spLocks noGrp="1"/>
          </p:cNvSpPr>
          <p:nvPr>
            <p:ph type="title"/>
          </p:nvPr>
        </p:nvSpPr>
        <p:spPr>
          <a:xfrm>
            <a:off x="201168" y="273600"/>
            <a:ext cx="11380032" cy="1145160"/>
          </a:xfrm>
        </p:spPr>
        <p:txBody>
          <a:bodyPr/>
          <a:lstStyle/>
          <a:p>
            <a:r>
              <a:rPr lang="en-US" dirty="0"/>
              <a:t> Snow in Africa’s desert 8 December 2020</a:t>
            </a:r>
            <a:br>
              <a:rPr lang="en-US" dirty="0"/>
            </a:br>
            <a:r>
              <a:rPr lang="en-US" sz="2800" dirty="0">
                <a:hlinkClick r:id="rId2"/>
              </a:rPr>
              <a:t>https://twitter.com/GerryAMcG/status/1336420778582138886</a:t>
            </a:r>
            <a:r>
              <a:rPr lang="en-US" sz="2800" dirty="0"/>
              <a:t> </a:t>
            </a:r>
          </a:p>
        </p:txBody>
      </p:sp>
      <p:sp>
        <p:nvSpPr>
          <p:cNvPr id="3" name="Subtitle 2">
            <a:extLst>
              <a:ext uri="{FF2B5EF4-FFF2-40B4-BE49-F238E27FC236}">
                <a16:creationId xmlns:a16="http://schemas.microsoft.com/office/drawing/2014/main" id="{6BD45F98-A367-DD44-9C20-93B1A9ED4ECC}"/>
              </a:ext>
            </a:extLst>
          </p:cNvPr>
          <p:cNvSpPr>
            <a:spLocks noGrp="1"/>
          </p:cNvSpPr>
          <p:nvPr>
            <p:ph type="subTitle"/>
          </p:nvPr>
        </p:nvSpPr>
        <p:spPr/>
        <p:txBody>
          <a:bodyPr/>
          <a:lstStyle/>
          <a:p>
            <a:endParaRPr lang="en-US"/>
          </a:p>
        </p:txBody>
      </p:sp>
      <p:pic>
        <p:nvPicPr>
          <p:cNvPr id="13314" name="Picture 2" descr="Image">
            <a:extLst>
              <a:ext uri="{FF2B5EF4-FFF2-40B4-BE49-F238E27FC236}">
                <a16:creationId xmlns:a16="http://schemas.microsoft.com/office/drawing/2014/main" id="{CA6FE28E-9452-084A-AB86-5C23D8B12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80" y="1428264"/>
            <a:ext cx="8886825" cy="525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23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E14A-2CED-6AA3-FC35-4FB13031001D}"/>
              </a:ext>
            </a:extLst>
          </p:cNvPr>
          <p:cNvSpPr>
            <a:spLocks noGrp="1"/>
          </p:cNvSpPr>
          <p:nvPr>
            <p:ph type="title"/>
          </p:nvPr>
        </p:nvSpPr>
        <p:spPr/>
        <p:txBody>
          <a:bodyPr/>
          <a:lstStyle/>
          <a:p>
            <a:pPr algn="ctr"/>
            <a:r>
              <a:rPr lang="en-US" dirty="0">
                <a:solidFill>
                  <a:srgbClr val="FF0000"/>
                </a:solidFill>
              </a:rPr>
              <a:t>Snow blizzards </a:t>
            </a:r>
            <a:r>
              <a:rPr lang="en-US" dirty="0"/>
              <a:t>in USA and Canada </a:t>
            </a:r>
            <a:br>
              <a:rPr lang="en-US" dirty="0"/>
            </a:br>
            <a:r>
              <a:rPr lang="en-US" dirty="0"/>
              <a:t>for 2 weeks in Dec ’22 –Jan’ 23</a:t>
            </a:r>
          </a:p>
        </p:txBody>
      </p:sp>
      <p:pic>
        <p:nvPicPr>
          <p:cNvPr id="1026" name="Picture 2">
            <a:extLst>
              <a:ext uri="{FF2B5EF4-FFF2-40B4-BE49-F238E27FC236}">
                <a16:creationId xmlns:a16="http://schemas.microsoft.com/office/drawing/2014/main" id="{9BCC7711-D350-7619-E82F-8A62622D2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4623" y="1632696"/>
            <a:ext cx="8925746" cy="495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160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E7F5-A3A8-4318-6DB3-50B6D6423547}"/>
              </a:ext>
            </a:extLst>
          </p:cNvPr>
          <p:cNvSpPr>
            <a:spLocks noGrp="1"/>
          </p:cNvSpPr>
          <p:nvPr>
            <p:ph type="title"/>
          </p:nvPr>
        </p:nvSpPr>
        <p:spPr>
          <a:xfrm>
            <a:off x="329660" y="1917700"/>
            <a:ext cx="5766340" cy="1896426"/>
          </a:xfrm>
        </p:spPr>
        <p:txBody>
          <a:bodyPr/>
          <a:lstStyle/>
          <a:p>
            <a:pPr algn="ctr"/>
            <a:r>
              <a:rPr lang="en-US" dirty="0">
                <a:solidFill>
                  <a:srgbClr val="FF0000"/>
                </a:solidFill>
              </a:rPr>
              <a:t>Late spring snow </a:t>
            </a:r>
            <a:br>
              <a:rPr lang="en-US" dirty="0">
                <a:solidFill>
                  <a:srgbClr val="FF0000"/>
                </a:solidFill>
              </a:rPr>
            </a:br>
            <a:br>
              <a:rPr lang="en-US" dirty="0">
                <a:solidFill>
                  <a:srgbClr val="FF0000"/>
                </a:solidFill>
              </a:rPr>
            </a:br>
            <a:r>
              <a:rPr lang="en-US" dirty="0">
                <a:solidFill>
                  <a:srgbClr val="C00000"/>
                </a:solidFill>
              </a:rPr>
              <a:t>in Australia  and NZ</a:t>
            </a:r>
            <a:r>
              <a:rPr lang="en-US" dirty="0"/>
              <a:t> 22-30 November ’22</a:t>
            </a:r>
            <a:br>
              <a:rPr lang="en-US" dirty="0"/>
            </a:br>
            <a:br>
              <a:rPr lang="en-US" dirty="0"/>
            </a:br>
            <a:r>
              <a:rPr lang="en-US" sz="3600" dirty="0">
                <a:solidFill>
                  <a:schemeClr val="tx2"/>
                </a:solidFill>
              </a:rPr>
              <a:t>(</a:t>
            </a:r>
            <a:r>
              <a:rPr lang="en-US" sz="3600" dirty="0">
                <a:solidFill>
                  <a:srgbClr val="C00000"/>
                </a:solidFill>
              </a:rPr>
              <a:t>analog of late </a:t>
            </a:r>
            <a:r>
              <a:rPr lang="en-US" sz="3600">
                <a:solidFill>
                  <a:srgbClr val="C00000"/>
                </a:solidFill>
              </a:rPr>
              <a:t>May </a:t>
            </a:r>
            <a:br>
              <a:rPr lang="en-US" sz="3600">
                <a:solidFill>
                  <a:srgbClr val="C00000"/>
                </a:solidFill>
              </a:rPr>
            </a:br>
            <a:r>
              <a:rPr lang="en-US" sz="3600">
                <a:solidFill>
                  <a:schemeClr val="tx2"/>
                </a:solidFill>
              </a:rPr>
              <a:t>in </a:t>
            </a:r>
            <a:r>
              <a:rPr lang="en-US" sz="3600" dirty="0">
                <a:solidFill>
                  <a:schemeClr val="tx2"/>
                </a:solidFill>
              </a:rPr>
              <a:t>Northern hemisphere)</a:t>
            </a:r>
          </a:p>
        </p:txBody>
      </p:sp>
      <p:pic>
        <p:nvPicPr>
          <p:cNvPr id="5" name="Picture 4" descr="A bench covered in snow&#10;&#10;Description automatically generated with medium confidence">
            <a:extLst>
              <a:ext uri="{FF2B5EF4-FFF2-40B4-BE49-F238E27FC236}">
                <a16:creationId xmlns:a16="http://schemas.microsoft.com/office/drawing/2014/main" id="{52FB7F49-5219-6FEF-4AE5-85183D5D0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8779" y="0"/>
            <a:ext cx="5523221" cy="6858000"/>
          </a:xfrm>
          <a:prstGeom prst="rect">
            <a:avLst/>
          </a:prstGeom>
        </p:spPr>
      </p:pic>
    </p:spTree>
    <p:extLst>
      <p:ext uri="{BB962C8B-B14F-4D97-AF65-F5344CB8AC3E}">
        <p14:creationId xmlns:p14="http://schemas.microsoft.com/office/powerpoint/2010/main" val="3919301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65632" y="184976"/>
            <a:ext cx="10460736" cy="1676400"/>
          </a:xfrm>
        </p:spPr>
        <p:txBody>
          <a:bodyPr/>
          <a:lstStyle/>
          <a:p>
            <a:pPr algn="ctr"/>
            <a:r>
              <a:rPr lang="en-US" sz="3200" dirty="0">
                <a:solidFill>
                  <a:srgbClr val="C00000"/>
                </a:solidFill>
              </a:rPr>
              <a:t>Modern GSM: </a:t>
            </a:r>
            <a:r>
              <a:rPr lang="en-US" sz="3200" dirty="0">
                <a:solidFill>
                  <a:srgbClr val="222EF4"/>
                </a:solidFill>
              </a:rPr>
              <a:t>Sea ice thickness increase in 2018-2020 </a:t>
            </a:r>
            <a:br>
              <a:rPr lang="en-US" dirty="0">
                <a:solidFill>
                  <a:srgbClr val="222EF4"/>
                </a:solidFill>
              </a:rPr>
            </a:b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5122" name="Picture 2">
            <a:extLst>
              <a:ext uri="{FF2B5EF4-FFF2-40B4-BE49-F238E27FC236}">
                <a16:creationId xmlns:a16="http://schemas.microsoft.com/office/drawing/2014/main" id="{538E6C3E-6614-D442-B555-A07DF6D4C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08" y="1023176"/>
            <a:ext cx="7242581" cy="53014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7A618C3-2F55-D640-A6B6-9543C544D7B0}"/>
              </a:ext>
            </a:extLst>
          </p:cNvPr>
          <p:cNvSpPr/>
          <p:nvPr/>
        </p:nvSpPr>
        <p:spPr>
          <a:xfrm>
            <a:off x="7535189" y="1476345"/>
            <a:ext cx="4797299" cy="4401205"/>
          </a:xfrm>
          <a:prstGeom prst="rect">
            <a:avLst/>
          </a:prstGeom>
        </p:spPr>
        <p:txBody>
          <a:bodyPr wrap="square">
            <a:spAutoFit/>
          </a:bodyPr>
          <a:lstStyle/>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Contrary to prediction of </a:t>
            </a:r>
            <a:r>
              <a:rPr lang="en-GB" sz="2800" cap="all" dirty="0"/>
              <a:t>JAMES HANSEN, 1989: “NEW YORK CITY’S WEST SIDE HIGHWAY WILL BE UNDERWATER BY 2009”</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endParaRPr lang="en-GB" sz="2800" cap="all"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Arctic sea ice thickness grown significantly in 2018 and continues to grow </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94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EBD7-C577-964A-B47C-FC70141586B6}"/>
              </a:ext>
            </a:extLst>
          </p:cNvPr>
          <p:cNvSpPr>
            <a:spLocks noGrp="1"/>
          </p:cNvSpPr>
          <p:nvPr>
            <p:ph type="title"/>
          </p:nvPr>
        </p:nvSpPr>
        <p:spPr>
          <a:xfrm>
            <a:off x="-610452" y="2916853"/>
            <a:ext cx="1480463" cy="1879985"/>
          </a:xfrm>
        </p:spPr>
        <p:txBody>
          <a:bodyPr/>
          <a:lstStyle/>
          <a:p>
            <a:endParaRPr lang="en-US" dirty="0"/>
          </a:p>
        </p:txBody>
      </p:sp>
      <p:sp>
        <p:nvSpPr>
          <p:cNvPr id="3" name="Content Placeholder 2">
            <a:extLst>
              <a:ext uri="{FF2B5EF4-FFF2-40B4-BE49-F238E27FC236}">
                <a16:creationId xmlns:a16="http://schemas.microsoft.com/office/drawing/2014/main" id="{A7973961-8604-8741-9386-E714A0F65F3C}"/>
              </a:ext>
            </a:extLst>
          </p:cNvPr>
          <p:cNvSpPr>
            <a:spLocks noGrp="1"/>
          </p:cNvSpPr>
          <p:nvPr>
            <p:ph idx="1"/>
          </p:nvPr>
        </p:nvSpPr>
        <p:spPr>
          <a:xfrm>
            <a:off x="6095999" y="950976"/>
            <a:ext cx="5895665" cy="6345717"/>
          </a:xfrm>
        </p:spPr>
        <p:txBody>
          <a:bodyPr/>
          <a:lstStyle/>
          <a:p>
            <a:r>
              <a:rPr lang="en-GB" cap="all" dirty="0"/>
              <a:t>UNPRECEDENTED WINTER STORM HITS BRITISH COLUMBIA</a:t>
            </a:r>
          </a:p>
          <a:p>
            <a:r>
              <a:rPr lang="en-GB" dirty="0"/>
              <a:t>Both NOAA and NASA appear to agree, </a:t>
            </a:r>
            <a:r>
              <a:rPr lang="en-GB" i="1" dirty="0"/>
              <a:t>if you read between the lines</a:t>
            </a:r>
            <a:r>
              <a:rPr lang="en-GB" dirty="0"/>
              <a:t>, with NOAA saying we’re entering a </a:t>
            </a:r>
            <a:r>
              <a:rPr lang="en-GB" u="sng" dirty="0">
                <a:hlinkClick r:id="rId2"/>
              </a:rPr>
              <a:t>‘full-blown’ Grand Solar Minimum</a:t>
            </a:r>
            <a:r>
              <a:rPr lang="en-GB" dirty="0"/>
              <a:t> in the late-2020s </a:t>
            </a:r>
          </a:p>
          <a:p>
            <a:r>
              <a:rPr lang="en-GB" dirty="0"/>
              <a:t>NASA seeing this upcoming solar cycle </a:t>
            </a:r>
            <a:r>
              <a:rPr lang="en-GB" i="1" dirty="0"/>
              <a:t>(25)</a:t>
            </a:r>
            <a:r>
              <a:rPr lang="en-GB" dirty="0"/>
              <a:t> as “</a:t>
            </a:r>
            <a:r>
              <a:rPr lang="en-GB" u="sng" dirty="0">
                <a:hlinkClick r:id="rId3"/>
              </a:rPr>
              <a:t>the weakest of the past 200 years</a:t>
            </a:r>
            <a:r>
              <a:rPr lang="en-GB" dirty="0"/>
              <a:t>”, with the agency correlating previous solar shutdowns to prolonged periods of global cooling </a:t>
            </a:r>
            <a:r>
              <a:rPr lang="en-GB" u="sng" dirty="0">
                <a:hlinkClick r:id="rId4"/>
              </a:rPr>
              <a:t>here</a:t>
            </a:r>
            <a:r>
              <a:rPr lang="en-GB" dirty="0"/>
              <a:t>.</a:t>
            </a:r>
          </a:p>
          <a:p>
            <a:endParaRPr lang="en-GB" cap="all" dirty="0"/>
          </a:p>
          <a:p>
            <a:endParaRPr lang="en-US" dirty="0"/>
          </a:p>
        </p:txBody>
      </p:sp>
      <p:pic>
        <p:nvPicPr>
          <p:cNvPr id="9218" name="Picture 2">
            <a:extLst>
              <a:ext uri="{FF2B5EF4-FFF2-40B4-BE49-F238E27FC236}">
                <a16:creationId xmlns:a16="http://schemas.microsoft.com/office/drawing/2014/main" id="{51ACD063-B9B6-A44D-AE04-1ECF78ECE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22960"/>
            <a:ext cx="5895667" cy="56144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1E1487-C271-2F40-BE7C-F401D5E341C3}"/>
              </a:ext>
            </a:extLst>
          </p:cNvPr>
          <p:cNvSpPr/>
          <p:nvPr/>
        </p:nvSpPr>
        <p:spPr>
          <a:xfrm>
            <a:off x="543881" y="0"/>
            <a:ext cx="10703571" cy="584775"/>
          </a:xfrm>
          <a:prstGeom prst="rect">
            <a:avLst/>
          </a:prstGeom>
        </p:spPr>
        <p:txBody>
          <a:bodyPr wrap="none">
            <a:spAutoFit/>
          </a:bodyPr>
          <a:lstStyle/>
          <a:p>
            <a:r>
              <a:rPr lang="en-US" sz="3200" dirty="0">
                <a:solidFill>
                  <a:srgbClr val="C00000"/>
                </a:solidFill>
              </a:rPr>
              <a:t>Modern GSM </a:t>
            </a:r>
            <a:r>
              <a:rPr lang="en-US" sz="3200" dirty="0">
                <a:solidFill>
                  <a:srgbClr val="222EF4"/>
                </a:solidFill>
              </a:rPr>
              <a:t>is progressing –November 2020- June 2022</a:t>
            </a:r>
            <a:endParaRPr lang="en-US" sz="3200" dirty="0"/>
          </a:p>
        </p:txBody>
      </p:sp>
    </p:spTree>
    <p:extLst>
      <p:ext uri="{BB962C8B-B14F-4D97-AF65-F5344CB8AC3E}">
        <p14:creationId xmlns:p14="http://schemas.microsoft.com/office/powerpoint/2010/main" val="20422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75FE-B65D-6243-914A-B74BC42170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B4D009-B92A-C547-BB6A-344564377C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200" y="695985"/>
            <a:ext cx="9601200" cy="5466029"/>
          </a:xfrm>
        </p:spPr>
      </p:pic>
    </p:spTree>
    <p:extLst>
      <p:ext uri="{BB962C8B-B14F-4D97-AF65-F5344CB8AC3E}">
        <p14:creationId xmlns:p14="http://schemas.microsoft.com/office/powerpoint/2010/main" val="1040441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54000"/>
            <a:ext cx="10808208" cy="1130300"/>
          </a:xfrm>
        </p:spPr>
        <p:txBody>
          <a:bodyPr/>
          <a:lstStyle/>
          <a:p>
            <a:pPr algn="ctr"/>
            <a:r>
              <a:rPr lang="en-US" dirty="0">
                <a:solidFill>
                  <a:srgbClr val="0000FF"/>
                </a:solidFill>
              </a:rPr>
              <a:t>Modern Grand Solar Minimum</a:t>
            </a:r>
            <a:br>
              <a:rPr lang="en-US" dirty="0">
                <a:solidFill>
                  <a:srgbClr val="0000FF"/>
                </a:solidFill>
              </a:rPr>
            </a:br>
            <a:r>
              <a:rPr lang="en-US" sz="3200" dirty="0">
                <a:solidFill>
                  <a:srgbClr val="0000FF"/>
                </a:solidFill>
                <a:hlinkClick r:id="rId2">
                  <a:extLst>
                    <a:ext uri="{A12FA001-AC4F-418D-AE19-62706E023703}">
                      <ahyp:hlinkClr xmlns:ahyp="http://schemas.microsoft.com/office/drawing/2018/hyperlinkcolor" val="tx"/>
                    </a:ext>
                  </a:extLst>
                </a:hlinkClick>
              </a:rPr>
              <a:t>https://solargsm.com/solar-activity</a:t>
            </a:r>
            <a:r>
              <a:rPr lang="en-US" sz="3200" dirty="0">
                <a:solidFill>
                  <a:schemeClr val="accent1"/>
                </a:solidFill>
                <a:hlinkClick r:id="rId2">
                  <a:extLst>
                    <a:ext uri="{A12FA001-AC4F-418D-AE19-62706E023703}">
                      <ahyp:hlinkClr xmlns:ahyp="http://schemas.microsoft.com/office/drawing/2018/hyperlinkcolor" val="tx"/>
                    </a:ext>
                  </a:extLst>
                </a:hlinkClick>
              </a:rPr>
              <a:t>/</a:t>
            </a:r>
            <a:r>
              <a:rPr lang="en-US" dirty="0">
                <a:solidFill>
                  <a:srgbClr val="0000FF"/>
                </a:solidFill>
              </a:rPr>
              <a:t> </a:t>
            </a:r>
          </a:p>
        </p:txBody>
      </p:sp>
      <p:sp>
        <p:nvSpPr>
          <p:cNvPr id="3" name="Content Placeholder 2"/>
          <p:cNvSpPr>
            <a:spLocks noGrp="1"/>
          </p:cNvSpPr>
          <p:nvPr>
            <p:ph idx="1"/>
          </p:nvPr>
        </p:nvSpPr>
        <p:spPr>
          <a:xfrm>
            <a:off x="990280" y="1522951"/>
            <a:ext cx="10549448" cy="4809696"/>
          </a:xfrm>
        </p:spPr>
        <p:txBody>
          <a:bodyPr/>
          <a:lstStyle/>
          <a:p>
            <a:r>
              <a:rPr lang="en-US" sz="2400" dirty="0"/>
              <a:t>To occur in </a:t>
            </a:r>
            <a:r>
              <a:rPr lang="en-US" sz="2400" dirty="0">
                <a:solidFill>
                  <a:srgbClr val="FF0000"/>
                </a:solidFill>
              </a:rPr>
              <a:t>2020 </a:t>
            </a:r>
            <a:r>
              <a:rPr lang="mr-IN" sz="2400" dirty="0">
                <a:solidFill>
                  <a:srgbClr val="FF0000"/>
                </a:solidFill>
              </a:rPr>
              <a:t>–</a:t>
            </a:r>
            <a:r>
              <a:rPr lang="en-US" sz="2400" dirty="0">
                <a:solidFill>
                  <a:srgbClr val="FF0000"/>
                </a:solidFill>
              </a:rPr>
              <a:t> 2053</a:t>
            </a:r>
          </a:p>
          <a:p>
            <a:r>
              <a:rPr lang="en-US" sz="2400" dirty="0">
                <a:solidFill>
                  <a:srgbClr val="800000"/>
                </a:solidFill>
              </a:rPr>
              <a:t>This is a unique event in solar-terrestrial connection </a:t>
            </a:r>
            <a:r>
              <a:rPr lang="en-US" sz="2400" dirty="0">
                <a:solidFill>
                  <a:srgbClr val="800000"/>
                </a:solidFill>
                <a:sym typeface="Wingdings"/>
              </a:rPr>
              <a:t> will reveal the pros and cons of solar dynamo models</a:t>
            </a:r>
          </a:p>
          <a:p>
            <a:r>
              <a:rPr lang="en-US" sz="2400" dirty="0">
                <a:sym typeface="Wingdings"/>
              </a:rPr>
              <a:t>Decrease of solar magnetic field </a:t>
            </a:r>
            <a:r>
              <a:rPr lang="en-US" sz="2400" dirty="0">
                <a:sym typeface="Wingdings" pitchFamily="2" charset="2"/>
              </a:rPr>
              <a:t></a:t>
            </a:r>
            <a:r>
              <a:rPr lang="en-US" sz="2400" dirty="0">
                <a:sym typeface="Wingdings"/>
              </a:rPr>
              <a:t> big impact ozone reduction, high cloud formation, jet direction changes, cosmic rays </a:t>
            </a:r>
            <a:r>
              <a:rPr lang="en-US" sz="2400" dirty="0" err="1">
                <a:sym typeface="Wingdings"/>
              </a:rPr>
              <a:t>inclease</a:t>
            </a:r>
            <a:endParaRPr lang="en-US" sz="2400" dirty="0">
              <a:sym typeface="Wingdings"/>
            </a:endParaRPr>
          </a:p>
          <a:p>
            <a:r>
              <a:rPr lang="en-US" sz="2400" dirty="0">
                <a:solidFill>
                  <a:srgbClr val="800000"/>
                </a:solidFill>
                <a:sym typeface="Wingdings"/>
              </a:rPr>
              <a:t>Increase of volcanic and earthquake activities</a:t>
            </a:r>
            <a:endParaRPr lang="en-US" sz="2400" dirty="0">
              <a:sym typeface="Wingdings"/>
            </a:endParaRPr>
          </a:p>
          <a:p>
            <a:r>
              <a:rPr lang="en-US" sz="2400" dirty="0">
                <a:sym typeface="Wingdings"/>
              </a:rPr>
              <a:t>Effects on the terrestrial temperature via TSI, jets and volcanic activity</a:t>
            </a:r>
          </a:p>
          <a:p>
            <a:r>
              <a:rPr lang="en-US" sz="2400" dirty="0">
                <a:solidFill>
                  <a:srgbClr val="800000"/>
                </a:solidFill>
                <a:sym typeface="Wingdings"/>
              </a:rPr>
              <a:t>Shortage of vegetation periods can lead to possible food shortages in 2028-2042</a:t>
            </a:r>
          </a:p>
          <a:p>
            <a:r>
              <a:rPr lang="en-US" sz="2400" dirty="0">
                <a:sym typeface="Wingdings"/>
              </a:rPr>
              <a:t>Need inter-government efforts to avoid disasters </a:t>
            </a:r>
            <a:endParaRPr lang="en-US" sz="2400" dirty="0"/>
          </a:p>
        </p:txBody>
      </p:sp>
      <p:sp>
        <p:nvSpPr>
          <p:cNvPr id="4" name="Footer Placeholder 3"/>
          <p:cNvSpPr>
            <a:spLocks noGrp="1"/>
          </p:cNvSpPr>
          <p:nvPr>
            <p:ph type="ftr" sz="quarter" idx="11"/>
          </p:nvPr>
        </p:nvSpPr>
        <p:spPr/>
        <p:txBody>
          <a:bodyPr/>
          <a:lstStyle/>
          <a:p>
            <a:endParaRPr lang="en-GB" dirty="0"/>
          </a:p>
        </p:txBody>
      </p:sp>
      <p:pic>
        <p:nvPicPr>
          <p:cNvPr id="5" name="Picture 27">
            <a:extLst>
              <a:ext uri="{FF2B5EF4-FFF2-40B4-BE49-F238E27FC236}">
                <a16:creationId xmlns:a16="http://schemas.microsoft.com/office/drawing/2014/main" id="{69A50761-A1F0-5748-A307-0E369A6F04B8}"/>
              </a:ext>
            </a:extLst>
          </p:cNvPr>
          <p:cNvPicPr/>
          <p:nvPr/>
        </p:nvPicPr>
        <p:blipFill>
          <a:blip r:embed="rId3"/>
          <a:stretch>
            <a:fillRect/>
          </a:stretch>
        </p:blipFill>
        <p:spPr>
          <a:xfrm>
            <a:off x="85344" y="115349"/>
            <a:ext cx="2082216" cy="820008"/>
          </a:xfrm>
          <a:prstGeom prst="rect">
            <a:avLst/>
          </a:prstGeom>
          <a:ln>
            <a:noFill/>
          </a:ln>
        </p:spPr>
      </p:pic>
    </p:spTree>
    <p:extLst>
      <p:ext uri="{BB962C8B-B14F-4D97-AF65-F5344CB8AC3E}">
        <p14:creationId xmlns:p14="http://schemas.microsoft.com/office/powerpoint/2010/main" val="3070001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90" y="387215"/>
            <a:ext cx="9073008" cy="1143000"/>
          </a:xfrm>
        </p:spPr>
        <p:txBody>
          <a:bodyPr/>
          <a:lstStyle/>
          <a:p>
            <a:pPr algn="ctr"/>
            <a:r>
              <a:rPr lang="en-US" dirty="0">
                <a:solidFill>
                  <a:srgbClr val="FF0000"/>
                </a:solidFill>
              </a:rPr>
              <a:t>Terrestrial temperature recovery recovery</a:t>
            </a:r>
            <a:r>
              <a:rPr lang="en-US" dirty="0">
                <a:solidFill>
                  <a:srgbClr val="0000FF"/>
                </a:solidFill>
              </a:rPr>
              <a:t> after mini ice age during MM</a:t>
            </a:r>
            <a:endParaRPr lang="en-US" sz="2400"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81" y="1340768"/>
            <a:ext cx="8928992" cy="4968552"/>
          </a:xfrm>
          <a:prstGeom prst="rect">
            <a:avLst/>
          </a:prstGeom>
          <a:noFill/>
          <a:ln>
            <a:noFill/>
          </a:ln>
        </p:spPr>
      </p:pic>
      <p:sp>
        <p:nvSpPr>
          <p:cNvPr id="4" name="Rectangle 3"/>
          <p:cNvSpPr/>
          <p:nvPr/>
        </p:nvSpPr>
        <p:spPr>
          <a:xfrm>
            <a:off x="1991545" y="836712"/>
            <a:ext cx="8175317" cy="369332"/>
          </a:xfrm>
          <a:prstGeom prst="rect">
            <a:avLst/>
          </a:prstGeom>
        </p:spPr>
        <p:txBody>
          <a:bodyPr wrap="square">
            <a:spAutoFit/>
          </a:bodyPr>
          <a:lstStyle/>
          <a:p>
            <a:r>
              <a:rPr lang="en-US" dirty="0">
                <a:solidFill>
                  <a:srgbClr val="0000FF"/>
                </a:solidFill>
              </a:rPr>
              <a:t> </a:t>
            </a:r>
            <a:endParaRPr lang="en-US" dirty="0"/>
          </a:p>
        </p:txBody>
      </p:sp>
      <p:sp>
        <p:nvSpPr>
          <p:cNvPr id="7" name="Rectangle 6"/>
          <p:cNvSpPr/>
          <p:nvPr/>
        </p:nvSpPr>
        <p:spPr>
          <a:xfrm>
            <a:off x="7536160" y="5805264"/>
            <a:ext cx="2304256" cy="369332"/>
          </a:xfrm>
          <a:prstGeom prst="rect">
            <a:avLst/>
          </a:prstGeom>
        </p:spPr>
        <p:txBody>
          <a:bodyPr wrap="square">
            <a:spAutoFit/>
          </a:bodyPr>
          <a:lstStyle/>
          <a:p>
            <a:r>
              <a:rPr lang="en-US" dirty="0" err="1">
                <a:solidFill>
                  <a:srgbClr val="FF0000"/>
                </a:solidFill>
              </a:rPr>
              <a:t>Akasofu</a:t>
            </a:r>
            <a:r>
              <a:rPr lang="en-US" dirty="0">
                <a:solidFill>
                  <a:srgbClr val="FF0000"/>
                </a:solidFill>
              </a:rPr>
              <a:t>, 2011</a:t>
            </a:r>
            <a:endParaRPr lang="en-US" dirty="0"/>
          </a:p>
        </p:txBody>
      </p:sp>
      <p:pic>
        <p:nvPicPr>
          <p:cNvPr id="5" name="Picture 4">
            <a:extLst>
              <a:ext uri="{FF2B5EF4-FFF2-40B4-BE49-F238E27FC236}">
                <a16:creationId xmlns:a16="http://schemas.microsoft.com/office/drawing/2014/main" id="{84B32639-3BA0-0744-8589-B8D233BA0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72" y="1206044"/>
            <a:ext cx="8928992" cy="5485329"/>
          </a:xfrm>
          <a:prstGeom prst="rect">
            <a:avLst/>
          </a:prstGeom>
        </p:spPr>
      </p:pic>
    </p:spTree>
    <p:extLst>
      <p:ext uri="{BB962C8B-B14F-4D97-AF65-F5344CB8AC3E}">
        <p14:creationId xmlns:p14="http://schemas.microsoft.com/office/powerpoint/2010/main" val="138013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44" y="432356"/>
            <a:ext cx="8344272" cy="1143000"/>
          </a:xfrm>
        </p:spPr>
        <p:txBody>
          <a:bodyPr>
            <a:normAutofit fontScale="90000"/>
          </a:bodyPr>
          <a:lstStyle/>
          <a:p>
            <a:r>
              <a:rPr lang="en-US" dirty="0">
                <a:solidFill>
                  <a:srgbClr val="FF0000"/>
                </a:solidFill>
              </a:rPr>
              <a:t>    Solar magnetic field (top) </a:t>
            </a:r>
            <a:r>
              <a:rPr lang="en-US" dirty="0"/>
              <a:t>and </a:t>
            </a:r>
            <a:br>
              <a:rPr lang="en-US" dirty="0"/>
            </a:br>
            <a:r>
              <a:rPr lang="en-US" dirty="0" err="1"/>
              <a:t>M</a:t>
            </a:r>
            <a:r>
              <a:rPr lang="en-US" dirty="0" err="1">
                <a:solidFill>
                  <a:srgbClr val="0000FF"/>
                </a:solidFill>
              </a:rPr>
              <a:t>baseline</a:t>
            </a:r>
            <a:r>
              <a:rPr lang="en-US" dirty="0">
                <a:solidFill>
                  <a:srgbClr val="0000FF"/>
                </a:solidFill>
              </a:rPr>
              <a:t> oscillations (bottom) </a:t>
            </a:r>
            <a:br>
              <a:rPr lang="en-US" dirty="0">
                <a:solidFill>
                  <a:srgbClr val="0000FF"/>
                </a:solidFill>
              </a:rPr>
            </a:br>
            <a:r>
              <a:rPr lang="en-US" dirty="0">
                <a:solidFill>
                  <a:srgbClr val="0000FF"/>
                </a:solidFill>
              </a:rPr>
              <a:t>    </a:t>
            </a:r>
            <a:r>
              <a:rPr lang="en-US" sz="2800" dirty="0"/>
              <a:t>(</a:t>
            </a:r>
            <a:r>
              <a:rPr lang="en-US" sz="2800" dirty="0" err="1"/>
              <a:t>Zharkovl</a:t>
            </a:r>
            <a:r>
              <a:rPr lang="en-US" sz="2800" dirty="0" err="1">
                <a:solidFill>
                  <a:srgbClr val="222EF4"/>
                </a:solidFill>
              </a:rPr>
              <a:t>Zharkova</a:t>
            </a:r>
            <a:r>
              <a:rPr lang="en-US" sz="2800" dirty="0">
                <a:solidFill>
                  <a:srgbClr val="222EF4"/>
                </a:solidFill>
              </a:rPr>
              <a:t> et., 2019, 2021</a:t>
            </a:r>
            <a:r>
              <a:rPr lang="en-US" sz="2800" dirty="0"/>
              <a:t>al, 2018, 2019, 220 </a:t>
            </a:r>
            <a:br>
              <a:rPr lang="en-US" sz="2800" dirty="0"/>
            </a:br>
            <a:r>
              <a:rPr lang="en-US" sz="2800" dirty="0" err="1"/>
              <a:t>ture</a:t>
            </a:r>
            <a:r>
              <a:rPr lang="en-US" sz="2800" dirty="0"/>
              <a:t> SR)</a:t>
            </a:r>
          </a:p>
        </p:txBody>
      </p:sp>
      <p:pic>
        <p:nvPicPr>
          <p:cNvPr id="6" name="Picture 5" descr="LONG_TERM_CYCLE_1950YR_PERIO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3544200"/>
            <a:ext cx="10515600" cy="3313801"/>
          </a:xfrm>
          <a:prstGeom prst="rect">
            <a:avLst/>
          </a:prstGeom>
        </p:spPr>
      </p:pic>
      <p:pic>
        <p:nvPicPr>
          <p:cNvPr id="4" name="Picture 3" descr="100000redl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76" y="1628800"/>
            <a:ext cx="10189970" cy="1886622"/>
          </a:xfrm>
          <a:prstGeom prst="rect">
            <a:avLst/>
          </a:prstGeom>
        </p:spPr>
      </p:pic>
      <p:pic>
        <p:nvPicPr>
          <p:cNvPr id="8" name="Picture 7">
            <a:extLst>
              <a:ext uri="{FF2B5EF4-FFF2-40B4-BE49-F238E27FC236}">
                <a16:creationId xmlns:a16="http://schemas.microsoft.com/office/drawing/2014/main" id="{C41618AD-345F-D143-9095-365EBF599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641" y="0"/>
            <a:ext cx="5292080" cy="4392488"/>
          </a:xfrm>
          <a:prstGeom prst="rect">
            <a:avLst/>
          </a:prstGeom>
        </p:spPr>
      </p:pic>
      <p:sp>
        <p:nvSpPr>
          <p:cNvPr id="9" name="TextBox 8">
            <a:extLst>
              <a:ext uri="{FF2B5EF4-FFF2-40B4-BE49-F238E27FC236}">
                <a16:creationId xmlns:a16="http://schemas.microsoft.com/office/drawing/2014/main" id="{65A521DE-284A-E54A-A664-E002FD0B64DC}"/>
              </a:ext>
            </a:extLst>
          </p:cNvPr>
          <p:cNvSpPr txBox="1"/>
          <p:nvPr/>
        </p:nvSpPr>
        <p:spPr>
          <a:xfrm>
            <a:off x="8955554" y="432356"/>
            <a:ext cx="3456384" cy="646331"/>
          </a:xfrm>
          <a:prstGeom prst="rect">
            <a:avLst/>
          </a:prstGeom>
          <a:noFill/>
        </p:spPr>
        <p:txBody>
          <a:bodyPr wrap="square" rtlCol="0">
            <a:spAutoFit/>
          </a:bodyPr>
          <a:lstStyle/>
          <a:p>
            <a:r>
              <a:rPr lang="en-US" dirty="0" err="1"/>
              <a:t>Reames</a:t>
            </a:r>
            <a:r>
              <a:rPr lang="en-US" dirty="0"/>
              <a:t> et al, 2009</a:t>
            </a:r>
          </a:p>
          <a:p>
            <a:r>
              <a:rPr lang="en-US" baseline="30000" dirty="0"/>
              <a:t>14</a:t>
            </a:r>
            <a:r>
              <a:rPr lang="en-US" dirty="0"/>
              <a:t>C in trees</a:t>
            </a:r>
          </a:p>
        </p:txBody>
      </p:sp>
    </p:spTree>
    <p:extLst>
      <p:ext uri="{BB962C8B-B14F-4D97-AF65-F5344CB8AC3E}">
        <p14:creationId xmlns:p14="http://schemas.microsoft.com/office/powerpoint/2010/main" val="42316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E:\Figures\Labeled\CH09\FG09_016.JPG">
            <a:extLst>
              <a:ext uri="{FF2B5EF4-FFF2-40B4-BE49-F238E27FC236}">
                <a16:creationId xmlns:a16="http://schemas.microsoft.com/office/drawing/2014/main" id="{4811A7DB-E9F7-B346-8913-F8221A797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25" r="6667"/>
          <a:stretch>
            <a:fillRect/>
          </a:stretch>
        </p:blipFill>
        <p:spPr bwMode="auto">
          <a:xfrm>
            <a:off x="2801938" y="15875"/>
            <a:ext cx="777875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50FC137E-4281-EF4A-82B3-FED177CDB96B}"/>
              </a:ext>
            </a:extLst>
          </p:cNvPr>
          <p:cNvSpPr txBox="1">
            <a:spLocks noChangeArrowheads="1"/>
          </p:cNvSpPr>
          <p:nvPr/>
        </p:nvSpPr>
        <p:spPr bwMode="auto">
          <a:xfrm>
            <a:off x="2138364" y="203201"/>
            <a:ext cx="2871787" cy="955675"/>
          </a:xfrm>
          <a:prstGeom prst="rect">
            <a:avLst/>
          </a:prstGeom>
          <a:solidFill>
            <a:srgbClr val="FFFFFF"/>
          </a:solidFill>
          <a:ln w="9525">
            <a:solidFill>
              <a:schemeClr val="tx1"/>
            </a:solidFill>
            <a:miter lim="800000"/>
            <a:headEnd/>
            <a:tailEnd/>
          </a:ln>
        </p:spPr>
        <p:txBody>
          <a:bodyPr anchor="ctr" anchorCtr="1">
            <a:spAutoFit/>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2800"/>
              <a:t>Sunspots &amp; Magnetic Fields</a:t>
            </a:r>
          </a:p>
        </p:txBody>
      </p:sp>
      <p:sp>
        <p:nvSpPr>
          <p:cNvPr id="26628" name="Text Box 4">
            <a:extLst>
              <a:ext uri="{FF2B5EF4-FFF2-40B4-BE49-F238E27FC236}">
                <a16:creationId xmlns:a16="http://schemas.microsoft.com/office/drawing/2014/main" id="{C5889D2C-71B0-644C-A807-B727E49C35AB}"/>
              </a:ext>
            </a:extLst>
          </p:cNvPr>
          <p:cNvSpPr txBox="1">
            <a:spLocks noChangeArrowheads="1"/>
          </p:cNvSpPr>
          <p:nvPr/>
        </p:nvSpPr>
        <p:spPr bwMode="auto">
          <a:xfrm>
            <a:off x="7451726" y="3352800"/>
            <a:ext cx="3216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40000"/>
              </a:spcBef>
              <a:buClrTx/>
              <a:buSzTx/>
              <a:buFontTx/>
              <a:buChar char="•"/>
            </a:pPr>
            <a:r>
              <a:rPr lang="en-US" altLang="en-US" sz="2000">
                <a:latin typeface="Arial Narrow" panose="020B0604020202020204" pitchFamily="34" charset="0"/>
              </a:rPr>
              <a:t>The magnetic field in a sunspot is 1000x greater than the surrounding area</a:t>
            </a:r>
          </a:p>
          <a:p>
            <a:pPr algn="ctr" eaLnBrk="1" hangingPunct="1">
              <a:spcBef>
                <a:spcPct val="40000"/>
              </a:spcBef>
              <a:buClrTx/>
              <a:buSzTx/>
              <a:buFontTx/>
              <a:buChar char="•"/>
            </a:pPr>
            <a:r>
              <a:rPr lang="en-US" altLang="en-US" sz="2000">
                <a:latin typeface="Arial Narrow" panose="020B0604020202020204" pitchFamily="34" charset="0"/>
              </a:rPr>
              <a:t>Sunspots are almost always in pairs at the same latitude with each member having opposite polarity</a:t>
            </a:r>
          </a:p>
          <a:p>
            <a:pPr algn="ctr" eaLnBrk="1" hangingPunct="1">
              <a:spcBef>
                <a:spcPct val="40000"/>
              </a:spcBef>
              <a:buClrTx/>
              <a:buSzTx/>
              <a:buFontTx/>
              <a:buChar char="•"/>
            </a:pPr>
            <a:r>
              <a:rPr lang="en-US" altLang="en-US" sz="2000">
                <a:latin typeface="Arial Narrow" panose="020B0604020202020204" pitchFamily="34" charset="0"/>
              </a:rPr>
              <a:t>All sunspots in the same hemisphere have the same magnetic configuration</a:t>
            </a:r>
          </a:p>
        </p:txBody>
      </p:sp>
    </p:spTree>
    <p:extLst>
      <p:ext uri="{BB962C8B-B14F-4D97-AF65-F5344CB8AC3E}">
        <p14:creationId xmlns:p14="http://schemas.microsoft.com/office/powerpoint/2010/main" val="2743237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 calcmode="lin" valueType="num">
                                      <p:cBhvr additive="base">
                                        <p:cTn id="13" dur="500" fill="hold"/>
                                        <p:tgtEl>
                                          <p:spTgt spid="2662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6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628">
                                            <p:txEl>
                                              <p:pRg st="2" end="2"/>
                                            </p:txEl>
                                          </p:spTgt>
                                        </p:tgtEl>
                                        <p:attrNameLst>
                                          <p:attrName>style.visibility</p:attrName>
                                        </p:attrNameLst>
                                      </p:cBhvr>
                                      <p:to>
                                        <p:strVal val="visible"/>
                                      </p:to>
                                    </p:set>
                                    <p:anim calcmode="lin" valueType="num">
                                      <p:cBhvr additive="base">
                                        <p:cTn id="19" dur="500" fill="hold"/>
                                        <p:tgtEl>
                                          <p:spTgt spid="2662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662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 y="115324"/>
            <a:ext cx="10954512" cy="1143000"/>
          </a:xfrm>
        </p:spPr>
        <p:txBody>
          <a:bodyPr>
            <a:normAutofit fontScale="90000"/>
          </a:bodyPr>
          <a:lstStyle/>
          <a:p>
            <a:r>
              <a:rPr lang="en-US" dirty="0"/>
              <a:t>    </a:t>
            </a:r>
            <a:r>
              <a:rPr lang="en-US" sz="3600" dirty="0">
                <a:solidFill>
                  <a:srgbClr val="FF0000"/>
                </a:solidFill>
              </a:rPr>
              <a:t>2000-2100 year oscillations </a:t>
            </a:r>
            <a:r>
              <a:rPr lang="en-US" sz="2700" dirty="0">
                <a:solidFill>
                  <a:srgbClr val="222EF4"/>
                </a:solidFill>
              </a:rPr>
              <a:t>(Zharkova et al, 2019, 2020) </a:t>
            </a:r>
            <a:br>
              <a:rPr lang="en-US" sz="2800" dirty="0">
                <a:solidFill>
                  <a:srgbClr val="FF0000"/>
                </a:solidFill>
              </a:rPr>
            </a:br>
            <a:r>
              <a:rPr lang="en-US" sz="2800" dirty="0">
                <a:solidFill>
                  <a:srgbClr val="FF0000"/>
                </a:solidFill>
              </a:rPr>
              <a:t>of </a:t>
            </a:r>
            <a:r>
              <a:rPr lang="en-US" sz="2800" dirty="0">
                <a:solidFill>
                  <a:srgbClr val="0000FF"/>
                </a:solidFill>
              </a:rPr>
              <a:t>the MF baseline </a:t>
            </a:r>
            <a:r>
              <a:rPr lang="en-GB" sz="2800" dirty="0">
                <a:solidFill>
                  <a:srgbClr val="800080"/>
                </a:solidFill>
              </a:rPr>
              <a:t>coincides with that of the </a:t>
            </a:r>
            <a:r>
              <a:rPr lang="en-GB" sz="2800" dirty="0">
                <a:solidFill>
                  <a:srgbClr val="FF26BA"/>
                </a:solidFill>
              </a:rPr>
              <a:t>solar irradiance</a:t>
            </a:r>
            <a:r>
              <a:rPr lang="en-GB" sz="2800" dirty="0">
                <a:solidFill>
                  <a:srgbClr val="FF0000"/>
                </a:solidFill>
              </a:rPr>
              <a:t> </a:t>
            </a:r>
            <a:r>
              <a:rPr lang="en-GB" sz="2400" dirty="0">
                <a:solidFill>
                  <a:srgbClr val="0000FF"/>
                </a:solidFill>
              </a:rPr>
              <a:t>(</a:t>
            </a:r>
            <a:r>
              <a:rPr lang="en-GB" sz="2400" dirty="0" err="1">
                <a:solidFill>
                  <a:srgbClr val="0000FF"/>
                </a:solidFill>
              </a:rPr>
              <a:t>Vierra</a:t>
            </a:r>
            <a:r>
              <a:rPr lang="en-GB" sz="2400" dirty="0">
                <a:solidFill>
                  <a:srgbClr val="0000FF"/>
                </a:solidFill>
              </a:rPr>
              <a:t> et al, 2011)</a:t>
            </a:r>
            <a:endParaRPr lang="en-US" sz="2400" dirty="0">
              <a:solidFill>
                <a:srgbClr val="0000FF"/>
              </a:solidFill>
            </a:endParaRPr>
          </a:p>
        </p:txBody>
      </p:sp>
      <p:pic>
        <p:nvPicPr>
          <p:cNvPr id="6" name="Picture 5" descr="MODERN_1950YR_CY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31476"/>
            <a:ext cx="9144000" cy="3296017"/>
          </a:xfrm>
          <a:prstGeom prst="rect">
            <a:avLst/>
          </a:prstGeom>
        </p:spPr>
      </p:pic>
      <p:pic>
        <p:nvPicPr>
          <p:cNvPr id="8" name="Picture 7" descr="MODERN_1950YR_CYCLE_SOLANK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480" y="1258324"/>
            <a:ext cx="9144000" cy="2966204"/>
          </a:xfrm>
          <a:prstGeom prst="rect">
            <a:avLst/>
          </a:prstGeom>
        </p:spPr>
      </p:pic>
      <p:sp>
        <p:nvSpPr>
          <p:cNvPr id="3" name="Rectangle 2">
            <a:extLst>
              <a:ext uri="{FF2B5EF4-FFF2-40B4-BE49-F238E27FC236}">
                <a16:creationId xmlns:a16="http://schemas.microsoft.com/office/drawing/2014/main" id="{EDB30FD7-352E-7341-AD5A-B6CA369159B8}"/>
              </a:ext>
            </a:extLst>
          </p:cNvPr>
          <p:cNvSpPr/>
          <p:nvPr/>
        </p:nvSpPr>
        <p:spPr>
          <a:xfrm>
            <a:off x="7698807" y="6455688"/>
            <a:ext cx="3057247" cy="369332"/>
          </a:xfrm>
          <a:prstGeom prst="rect">
            <a:avLst/>
          </a:prstGeom>
        </p:spPr>
        <p:txBody>
          <a:bodyPr wrap="none">
            <a:spAutoFit/>
          </a:bodyPr>
          <a:lstStyle/>
          <a:p>
            <a:r>
              <a:rPr lang="en-GB" dirty="0">
                <a:solidFill>
                  <a:srgbClr val="0000FF"/>
                </a:solidFill>
              </a:rPr>
              <a:t>Zharkova et al, 2019, 2020</a:t>
            </a:r>
            <a:endParaRPr lang="en-US" dirty="0"/>
          </a:p>
        </p:txBody>
      </p:sp>
      <p:pic>
        <p:nvPicPr>
          <p:cNvPr id="7" name="Picture 6">
            <a:extLst>
              <a:ext uri="{FF2B5EF4-FFF2-40B4-BE49-F238E27FC236}">
                <a16:creationId xmlns:a16="http://schemas.microsoft.com/office/drawing/2014/main" id="{CE45268D-821A-B54B-B4F4-4BB5E39BD2E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8" y="4170293"/>
            <a:ext cx="9180512" cy="2304312"/>
          </a:xfrm>
          <a:prstGeom prst="rect">
            <a:avLst/>
          </a:prstGeom>
          <a:noFill/>
          <a:ln>
            <a:noFill/>
          </a:ln>
        </p:spPr>
      </p:pic>
      <p:sp>
        <p:nvSpPr>
          <p:cNvPr id="4" name="Rectangle 3">
            <a:extLst>
              <a:ext uri="{FF2B5EF4-FFF2-40B4-BE49-F238E27FC236}">
                <a16:creationId xmlns:a16="http://schemas.microsoft.com/office/drawing/2014/main" id="{0C37D7E5-B54D-B149-8526-EE2AAB1AC3AC}"/>
              </a:ext>
            </a:extLst>
          </p:cNvPr>
          <p:cNvSpPr/>
          <p:nvPr/>
        </p:nvSpPr>
        <p:spPr>
          <a:xfrm>
            <a:off x="1399434" y="6455688"/>
            <a:ext cx="1813317" cy="369332"/>
          </a:xfrm>
          <a:prstGeom prst="rect">
            <a:avLst/>
          </a:prstGeom>
        </p:spPr>
        <p:txBody>
          <a:bodyPr wrap="none">
            <a:spAutoFit/>
          </a:bodyPr>
          <a:lstStyle/>
          <a:p>
            <a:r>
              <a:rPr lang="en-GB" dirty="0">
                <a:solidFill>
                  <a:srgbClr val="0000FF"/>
                </a:solidFill>
              </a:rPr>
              <a:t>(</a:t>
            </a:r>
            <a:r>
              <a:rPr lang="en-GB" dirty="0" err="1">
                <a:solidFill>
                  <a:srgbClr val="0000FF"/>
                </a:solidFill>
              </a:rPr>
              <a:t>Akasofu</a:t>
            </a:r>
            <a:r>
              <a:rPr lang="en-GB" dirty="0">
                <a:solidFill>
                  <a:srgbClr val="0000FF"/>
                </a:solidFill>
              </a:rPr>
              <a:t>, 2010)</a:t>
            </a:r>
            <a:endParaRPr lang="en-US" dirty="0"/>
          </a:p>
        </p:txBody>
      </p:sp>
    </p:spTree>
    <p:extLst>
      <p:ext uri="{BB962C8B-B14F-4D97-AF65-F5344CB8AC3E}">
        <p14:creationId xmlns:p14="http://schemas.microsoft.com/office/powerpoint/2010/main" val="1578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836712"/>
            <a:ext cx="8820472" cy="1143000"/>
          </a:xfrm>
        </p:spPr>
        <p:txBody>
          <a:bodyPr/>
          <a:lstStyle/>
          <a:p>
            <a:pPr algn="ctr"/>
            <a:r>
              <a:rPr lang="en-US" dirty="0">
                <a:solidFill>
                  <a:srgbClr val="A521FF"/>
                </a:solidFill>
              </a:rPr>
              <a:t>What are the reasons of solar irradiance oscillations? </a:t>
            </a:r>
            <a:br>
              <a:rPr lang="en-US" dirty="0">
                <a:solidFill>
                  <a:srgbClr val="A521FF"/>
                </a:solidFill>
              </a:rPr>
            </a:br>
            <a:r>
              <a:rPr lang="en-US" dirty="0">
                <a:solidFill>
                  <a:srgbClr val="0000FF"/>
                </a:solidFill>
                <a:sym typeface="Wingdings"/>
              </a:rPr>
              <a:t> Sun, Earth and other planets motion (</a:t>
            </a:r>
            <a:r>
              <a:rPr lang="en-US" dirty="0" err="1">
                <a:solidFill>
                  <a:srgbClr val="FF0000"/>
                </a:solidFill>
              </a:rPr>
              <a:t>Milankovich</a:t>
            </a:r>
            <a:r>
              <a:rPr lang="en-US" dirty="0">
                <a:solidFill>
                  <a:srgbClr val="FF0000"/>
                </a:solidFill>
              </a:rPr>
              <a:t> cycles</a:t>
            </a:r>
            <a:r>
              <a:rPr lang="en-US" dirty="0">
                <a:solidFill>
                  <a:srgbClr val="0000FF"/>
                </a:solidFill>
              </a:rPr>
              <a:t>)</a:t>
            </a:r>
          </a:p>
        </p:txBody>
      </p:sp>
      <p:sp>
        <p:nvSpPr>
          <p:cNvPr id="4" name="Footer Placeholder 3"/>
          <p:cNvSpPr>
            <a:spLocks noGrp="1"/>
          </p:cNvSpPr>
          <p:nvPr>
            <p:ph type="ftr" sz="quarter" idx="11"/>
          </p:nvPr>
        </p:nvSpPr>
        <p:spPr/>
        <p:txBody>
          <a:bodyPr/>
          <a:lstStyle/>
          <a:p>
            <a:r>
              <a:rPr lang="en-US" dirty="0"/>
              <a:t>GWPF, London, 31 October 2018</a:t>
            </a:r>
            <a:endParaRPr lang="en-GB" dirty="0"/>
          </a:p>
        </p:txBody>
      </p:sp>
      <p:pic>
        <p:nvPicPr>
          <p:cNvPr id="5" name="Picture 4" descr="vector-illustration-our-solar-system-450w-5775275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136" y="1988840"/>
            <a:ext cx="8551865" cy="4637014"/>
          </a:xfrm>
          <a:prstGeom prst="rect">
            <a:avLst/>
          </a:prstGeom>
        </p:spPr>
      </p:pic>
    </p:spTree>
    <p:extLst>
      <p:ext uri="{BB962C8B-B14F-4D97-AF65-F5344CB8AC3E}">
        <p14:creationId xmlns:p14="http://schemas.microsoft.com/office/powerpoint/2010/main" val="40603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5541" y="0"/>
            <a:ext cx="6570539" cy="6858000"/>
          </a:xfrm>
          <a:prstGeom prst="rect">
            <a:avLst/>
          </a:prstGeom>
        </p:spPr>
      </p:pic>
      <p:sp>
        <p:nvSpPr>
          <p:cNvPr id="8" name="Rectangle 7"/>
          <p:cNvSpPr/>
          <p:nvPr/>
        </p:nvSpPr>
        <p:spPr>
          <a:xfrm>
            <a:off x="6960096" y="620688"/>
            <a:ext cx="4015843" cy="646331"/>
          </a:xfrm>
          <a:prstGeom prst="rect">
            <a:avLst/>
          </a:prstGeom>
        </p:spPr>
        <p:txBody>
          <a:bodyPr wrap="none">
            <a:spAutoFit/>
          </a:bodyPr>
          <a:lstStyle/>
          <a:p>
            <a:r>
              <a:rPr lang="en-US" b="1" dirty="0">
                <a:solidFill>
                  <a:srgbClr val="0000FF"/>
                </a:solidFill>
              </a:rPr>
              <a:t>Obliquity (axial tilt) (</a:t>
            </a:r>
            <a:r>
              <a:rPr lang="en-US" b="1" dirty="0" err="1">
                <a:solidFill>
                  <a:srgbClr val="0000FF"/>
                </a:solidFill>
              </a:rPr>
              <a:t>ε</a:t>
            </a:r>
            <a:r>
              <a:rPr lang="en-US" b="1" dirty="0">
                <a:solidFill>
                  <a:srgbClr val="0000FF"/>
                </a:solidFill>
              </a:rPr>
              <a:t>) </a:t>
            </a:r>
            <a:r>
              <a:rPr lang="en-US" dirty="0">
                <a:solidFill>
                  <a:srgbClr val="0000FF"/>
                </a:solidFill>
              </a:rPr>
              <a:t>(22</a:t>
            </a:r>
            <a:r>
              <a:rPr lang="en-US" baseline="30000" dirty="0">
                <a:solidFill>
                  <a:srgbClr val="0000FF"/>
                </a:solidFill>
              </a:rPr>
              <a:t>o</a:t>
            </a:r>
            <a:r>
              <a:rPr lang="en-US" dirty="0">
                <a:solidFill>
                  <a:srgbClr val="0000FF"/>
                </a:solidFill>
              </a:rPr>
              <a:t>.1-24</a:t>
            </a:r>
            <a:r>
              <a:rPr lang="en-US" baseline="30000" dirty="0">
                <a:solidFill>
                  <a:srgbClr val="0000FF"/>
                </a:solidFill>
              </a:rPr>
              <a:t>o</a:t>
            </a:r>
            <a:r>
              <a:rPr lang="en-US" dirty="0">
                <a:solidFill>
                  <a:srgbClr val="0000FF"/>
                </a:solidFill>
              </a:rPr>
              <a:t>.5) </a:t>
            </a:r>
          </a:p>
          <a:p>
            <a:r>
              <a:rPr lang="en-US" dirty="0">
                <a:solidFill>
                  <a:srgbClr val="0000FF"/>
                </a:solidFill>
              </a:rPr>
              <a:t>current 23.5  -  T~41 000 years</a:t>
            </a:r>
            <a:endParaRPr lang="en-US" dirty="0"/>
          </a:p>
        </p:txBody>
      </p:sp>
      <p:sp>
        <p:nvSpPr>
          <p:cNvPr id="9" name="Rectangle 8"/>
          <p:cNvSpPr/>
          <p:nvPr/>
        </p:nvSpPr>
        <p:spPr>
          <a:xfrm>
            <a:off x="6889132" y="1248870"/>
            <a:ext cx="5152051" cy="646331"/>
          </a:xfrm>
          <a:prstGeom prst="rect">
            <a:avLst/>
          </a:prstGeom>
        </p:spPr>
        <p:txBody>
          <a:bodyPr wrap="none">
            <a:spAutoFit/>
          </a:bodyPr>
          <a:lstStyle/>
          <a:p>
            <a:r>
              <a:rPr lang="en-US" b="1" dirty="0">
                <a:solidFill>
                  <a:srgbClr val="008000"/>
                </a:solidFill>
              </a:rPr>
              <a:t>Eccentricity (e</a:t>
            </a:r>
            <a:r>
              <a:rPr lang="en-US" dirty="0">
                <a:solidFill>
                  <a:srgbClr val="008000"/>
                </a:solidFill>
              </a:rPr>
              <a:t>)</a:t>
            </a:r>
            <a:r>
              <a:rPr lang="en-US" dirty="0"/>
              <a:t>. Change on semi-minor axis</a:t>
            </a:r>
          </a:p>
          <a:p>
            <a:r>
              <a:rPr lang="en-US" dirty="0"/>
              <a:t>  T~100-400K years effects of Jupiter and Saturn</a:t>
            </a:r>
          </a:p>
        </p:txBody>
      </p:sp>
      <p:sp>
        <p:nvSpPr>
          <p:cNvPr id="10" name="Rectangle 9"/>
          <p:cNvSpPr/>
          <p:nvPr/>
        </p:nvSpPr>
        <p:spPr>
          <a:xfrm>
            <a:off x="6562080" y="1875312"/>
            <a:ext cx="4155494" cy="369332"/>
          </a:xfrm>
          <a:prstGeom prst="rect">
            <a:avLst/>
          </a:prstGeom>
        </p:spPr>
        <p:txBody>
          <a:bodyPr wrap="square">
            <a:spAutoFit/>
          </a:bodyPr>
          <a:lstStyle/>
          <a:p>
            <a:r>
              <a:rPr lang="en-US" dirty="0"/>
              <a:t> </a:t>
            </a:r>
            <a:r>
              <a:rPr lang="en-US" dirty="0">
                <a:solidFill>
                  <a:srgbClr val="A521FF"/>
                </a:solidFill>
              </a:rPr>
              <a:t>Longitude of perihelion (sin(</a:t>
            </a:r>
            <a:r>
              <a:rPr lang="en-US" dirty="0" err="1">
                <a:solidFill>
                  <a:srgbClr val="A521FF"/>
                </a:solidFill>
              </a:rPr>
              <a:t>ϖ</a:t>
            </a:r>
            <a:r>
              <a:rPr lang="en-US" dirty="0">
                <a:solidFill>
                  <a:srgbClr val="A521FF"/>
                </a:solidFill>
              </a:rPr>
              <a:t>) ).</a:t>
            </a:r>
          </a:p>
        </p:txBody>
      </p:sp>
      <p:sp>
        <p:nvSpPr>
          <p:cNvPr id="11" name="Rectangle 10"/>
          <p:cNvSpPr/>
          <p:nvPr/>
        </p:nvSpPr>
        <p:spPr>
          <a:xfrm>
            <a:off x="6674685" y="2329026"/>
            <a:ext cx="5061810" cy="1754326"/>
          </a:xfrm>
          <a:prstGeom prst="rect">
            <a:avLst/>
          </a:prstGeom>
        </p:spPr>
        <p:txBody>
          <a:bodyPr wrap="square">
            <a:spAutoFit/>
          </a:bodyPr>
          <a:lstStyle/>
          <a:p>
            <a:r>
              <a:rPr lang="en-US" b="1" dirty="0"/>
              <a:t>Precession index (e sin(</a:t>
            </a:r>
            <a:r>
              <a:rPr lang="en-US" b="1" dirty="0" err="1"/>
              <a:t>ϖ</a:t>
            </a:r>
            <a:r>
              <a:rPr lang="en-US" b="1" dirty="0"/>
              <a:t>) ) </a:t>
            </a:r>
            <a:r>
              <a:rPr lang="en-US" dirty="0"/>
              <a:t>– </a:t>
            </a:r>
          </a:p>
          <a:p>
            <a:pPr marL="285750" indent="-285750">
              <a:buFont typeface="Arial" panose="020B0604020202020204" pitchFamily="34" charset="0"/>
              <a:buChar char="•"/>
            </a:pPr>
            <a:r>
              <a:rPr lang="en-US" dirty="0"/>
              <a:t>Axial - </a:t>
            </a:r>
            <a:r>
              <a:rPr lang="en-GB" dirty="0"/>
              <a:t>Earth's axis of rotation relative to fixed</a:t>
            </a:r>
          </a:p>
          <a:p>
            <a:r>
              <a:rPr lang="en-GB" dirty="0"/>
              <a:t>     stars – T~  25,771.5 y</a:t>
            </a:r>
          </a:p>
          <a:p>
            <a:pPr marL="285750" indent="-285750">
              <a:buFont typeface="Arial" panose="020B0604020202020204" pitchFamily="34" charset="0"/>
              <a:buChar char="•"/>
            </a:pPr>
            <a:r>
              <a:rPr lang="en-GB" b="1" dirty="0"/>
              <a:t>Apsidal - </a:t>
            </a:r>
            <a:r>
              <a:rPr lang="en-GB" dirty="0"/>
              <a:t>orbit ellipse relative to fixed stars – T~113 000 y</a:t>
            </a:r>
          </a:p>
          <a:p>
            <a:pPr marL="285750" indent="-285750">
              <a:buFont typeface="Arial" panose="020B0604020202020204" pitchFamily="34" charset="0"/>
              <a:buChar char="•"/>
            </a:pPr>
            <a:r>
              <a:rPr lang="en-US" dirty="0"/>
              <a:t>Orbital inclination – T~ 70 000 y</a:t>
            </a:r>
          </a:p>
        </p:txBody>
      </p:sp>
      <p:sp>
        <p:nvSpPr>
          <p:cNvPr id="13" name="Rectangle 12">
            <a:extLst>
              <a:ext uri="{FF2B5EF4-FFF2-40B4-BE49-F238E27FC236}">
                <a16:creationId xmlns:a16="http://schemas.microsoft.com/office/drawing/2014/main" id="{59F784C4-1B92-3640-8D62-11546F759254}"/>
              </a:ext>
            </a:extLst>
          </p:cNvPr>
          <p:cNvSpPr/>
          <p:nvPr/>
        </p:nvSpPr>
        <p:spPr>
          <a:xfrm>
            <a:off x="6562080" y="4229848"/>
            <a:ext cx="5287020" cy="2585323"/>
          </a:xfrm>
          <a:prstGeom prst="rect">
            <a:avLst/>
          </a:prstGeom>
        </p:spPr>
        <p:txBody>
          <a:bodyPr wrap="square">
            <a:spAutoFit/>
          </a:bodyPr>
          <a:lstStyle/>
          <a:p>
            <a:pPr algn="l"/>
            <a:r>
              <a:rPr lang="en-US" dirty="0">
                <a:solidFill>
                  <a:srgbClr val="C00000"/>
                </a:solidFill>
              </a:rPr>
              <a:t>Earth's movements:</a:t>
            </a:r>
          </a:p>
          <a:p>
            <a:pPr lvl="1" algn="l"/>
            <a:r>
              <a:rPr lang="en-US" dirty="0">
                <a:solidFill>
                  <a:srgbClr val="3366FF"/>
                </a:solidFill>
              </a:rPr>
              <a:t>1.1	 Orbital shape (eccentricity)</a:t>
            </a:r>
          </a:p>
          <a:p>
            <a:pPr lvl="1" algn="l"/>
            <a:r>
              <a:rPr lang="en-US" dirty="0"/>
              <a:t>	</a:t>
            </a:r>
            <a:r>
              <a:rPr lang="en-US" dirty="0">
                <a:solidFill>
                  <a:schemeClr val="accent1">
                    <a:lumMod val="50000"/>
                  </a:schemeClr>
                </a:solidFill>
              </a:rPr>
              <a:t>1.1.1	Effect on temperature</a:t>
            </a:r>
          </a:p>
          <a:p>
            <a:pPr lvl="1" algn="l"/>
            <a:r>
              <a:rPr lang="en-US" dirty="0">
                <a:solidFill>
                  <a:schemeClr val="accent1">
                    <a:lumMod val="50000"/>
                  </a:schemeClr>
                </a:solidFill>
              </a:rPr>
              <a:t>      1.1.2	Effect on lengths of seasons</a:t>
            </a:r>
          </a:p>
          <a:p>
            <a:pPr lvl="1" algn="l"/>
            <a:r>
              <a:rPr lang="en-US" dirty="0">
                <a:solidFill>
                  <a:srgbClr val="3366FF"/>
                </a:solidFill>
              </a:rPr>
              <a:t>1.2 	Axial tilt (obliquity)</a:t>
            </a:r>
          </a:p>
          <a:p>
            <a:pPr lvl="1" algn="l"/>
            <a:r>
              <a:rPr lang="en-US" dirty="0">
                <a:solidFill>
                  <a:srgbClr val="3366FF"/>
                </a:solidFill>
              </a:rPr>
              <a:t>1.3 	Axial precession</a:t>
            </a:r>
          </a:p>
          <a:p>
            <a:pPr lvl="1" algn="l"/>
            <a:r>
              <a:rPr lang="en-US" dirty="0">
                <a:solidFill>
                  <a:srgbClr val="3366FF"/>
                </a:solidFill>
              </a:rPr>
              <a:t>1.4 	Apsidal precession</a:t>
            </a:r>
          </a:p>
          <a:p>
            <a:pPr lvl="1" algn="l"/>
            <a:r>
              <a:rPr lang="en-US" dirty="0">
                <a:solidFill>
                  <a:srgbClr val="3366FF"/>
                </a:solidFill>
              </a:rPr>
              <a:t>1.5	Orbital inclination (</a:t>
            </a:r>
          </a:p>
          <a:p>
            <a:r>
              <a:rPr lang="en-US" dirty="0"/>
              <a:t>2	</a:t>
            </a:r>
          </a:p>
        </p:txBody>
      </p:sp>
    </p:spTree>
    <p:extLst>
      <p:ext uri="{BB962C8B-B14F-4D97-AF65-F5344CB8AC3E}">
        <p14:creationId xmlns:p14="http://schemas.microsoft.com/office/powerpoint/2010/main" val="3614883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0"/>
            <a:ext cx="8229600" cy="908720"/>
          </a:xfrm>
        </p:spPr>
        <p:txBody>
          <a:bodyPr/>
          <a:lstStyle/>
          <a:p>
            <a:pPr algn="ctr"/>
            <a:r>
              <a:rPr lang="en-US" dirty="0">
                <a:solidFill>
                  <a:srgbClr val="0000FF"/>
                </a:solidFill>
              </a:rPr>
              <a:t>Solar Inertial Motion</a:t>
            </a:r>
          </a:p>
        </p:txBody>
      </p:sp>
      <p:sp>
        <p:nvSpPr>
          <p:cNvPr id="5" name="Rectangle 4"/>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sp>
        <p:nvSpPr>
          <p:cNvPr id="8" name="Rectangle 7"/>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sp>
        <p:nvSpPr>
          <p:cNvPr id="9" name="Rectangle 8"/>
          <p:cNvSpPr/>
          <p:nvPr/>
        </p:nvSpPr>
        <p:spPr>
          <a:xfrm>
            <a:off x="1847528" y="1052736"/>
            <a:ext cx="8640960" cy="2226250"/>
          </a:xfrm>
          <a:prstGeom prst="rect">
            <a:avLst/>
          </a:prstGeom>
        </p:spPr>
        <p:txBody>
          <a:bodyPr wrap="square">
            <a:spAutoFit/>
          </a:bodyPr>
          <a:lstStyle/>
          <a:p>
            <a:r>
              <a:rPr lang="en-US" sz="3200" baseline="30000" dirty="0"/>
              <a:t>Solar inertial motion is the motion of the Sun around the </a:t>
            </a:r>
            <a:r>
              <a:rPr lang="en-US" sz="3200" baseline="30000" dirty="0" err="1"/>
              <a:t>centre</a:t>
            </a:r>
            <a:r>
              <a:rPr lang="en-US" sz="3200" baseline="30000" dirty="0"/>
              <a:t> of mass of the Solar System due to variable positions of the giant planets (J-Jupiter, S-Saturn, U-Uranus, N-Neptune). </a:t>
            </a:r>
          </a:p>
          <a:p>
            <a:r>
              <a:rPr lang="en-US" sz="3200" baseline="30000" dirty="0"/>
              <a:t>The Sun moves inside a circular area which has a diameter of 0.02 AU (= 4.3 solar radii = 3.106 km). The Sun moves with a velocity between 9 and 16 m/s.</a:t>
            </a:r>
            <a:endParaRPr lang="en-US" sz="3200" dirty="0"/>
          </a:p>
        </p:txBody>
      </p:sp>
      <p:sp>
        <p:nvSpPr>
          <p:cNvPr id="10" name="Rectangle 9"/>
          <p:cNvSpPr/>
          <p:nvPr/>
        </p:nvSpPr>
        <p:spPr>
          <a:xfrm>
            <a:off x="1539928" y="3356993"/>
            <a:ext cx="8876552" cy="2534027"/>
          </a:xfrm>
          <a:prstGeom prst="rect">
            <a:avLst/>
          </a:prstGeom>
        </p:spPr>
        <p:txBody>
          <a:bodyPr wrap="square">
            <a:spAutoFit/>
          </a:bodyPr>
          <a:lstStyle/>
          <a:p>
            <a:r>
              <a:rPr lang="en-US" sz="2800" baseline="30000" dirty="0" err="1">
                <a:solidFill>
                  <a:srgbClr val="0000FF"/>
                </a:solidFill>
              </a:rPr>
              <a:t>Charvátová</a:t>
            </a:r>
            <a:r>
              <a:rPr lang="en-US" sz="2800" baseline="30000" dirty="0">
                <a:solidFill>
                  <a:srgbClr val="0000FF"/>
                </a:solidFill>
              </a:rPr>
              <a:t>, I., The solar motion and the variability of solar activity, Adv. Space Res., 8, 7, 147-150, 1988.</a:t>
            </a:r>
          </a:p>
          <a:p>
            <a:r>
              <a:rPr lang="en-US" sz="2800" baseline="30000" dirty="0" err="1">
                <a:solidFill>
                  <a:srgbClr val="0000FF"/>
                </a:solidFill>
              </a:rPr>
              <a:t>Charvátová</a:t>
            </a:r>
            <a:r>
              <a:rPr lang="en-US" sz="2800" baseline="30000" dirty="0">
                <a:solidFill>
                  <a:srgbClr val="0000FF"/>
                </a:solidFill>
              </a:rPr>
              <a:t>, I., On the relation between solar motion and solar activity in the years 1730-1780 and 1910-60, Bull. </a:t>
            </a:r>
            <a:r>
              <a:rPr lang="en-US" sz="2800" baseline="30000" dirty="0" err="1">
                <a:solidFill>
                  <a:srgbClr val="0000FF"/>
                </a:solidFill>
              </a:rPr>
              <a:t>Astr</a:t>
            </a:r>
            <a:r>
              <a:rPr lang="en-US" sz="2800" baseline="30000" dirty="0">
                <a:solidFill>
                  <a:srgbClr val="0000FF"/>
                </a:solidFill>
              </a:rPr>
              <a:t>. Inst. Czech., 41, 200-204, 1990.</a:t>
            </a:r>
          </a:p>
          <a:p>
            <a:r>
              <a:rPr lang="en-US" sz="2800" baseline="30000" dirty="0" err="1">
                <a:solidFill>
                  <a:srgbClr val="0000FF"/>
                </a:solidFill>
              </a:rPr>
              <a:t>Charvátová</a:t>
            </a:r>
            <a:r>
              <a:rPr lang="en-US" sz="2800" baseline="30000" dirty="0">
                <a:solidFill>
                  <a:srgbClr val="0000FF"/>
                </a:solidFill>
              </a:rPr>
              <a:t>, I., Solar-terrestrial and climatic variability during the last several millennia in relation to solar inertial motion, J. Coast. Res., 17, 343-354, 1995.</a:t>
            </a:r>
          </a:p>
          <a:p>
            <a:r>
              <a:rPr lang="en-US" sz="2800" baseline="30000" dirty="0" err="1">
                <a:solidFill>
                  <a:srgbClr val="0000FF"/>
                </a:solidFill>
              </a:rPr>
              <a:t>Charvátová</a:t>
            </a:r>
            <a:r>
              <a:rPr lang="en-US" sz="2800" baseline="30000" dirty="0">
                <a:solidFill>
                  <a:srgbClr val="0000FF"/>
                </a:solidFill>
              </a:rPr>
              <a:t>, I., Can origin of the 2400-year cycle of solar activity be caused by solar inertial motion</a:t>
            </a:r>
            <a:r>
              <a:rPr lang="en-US" sz="2800" baseline="30000" dirty="0"/>
              <a:t>? </a:t>
            </a:r>
            <a:r>
              <a:rPr lang="en-US" sz="2800" baseline="30000" dirty="0" err="1"/>
              <a:t>Annales</a:t>
            </a:r>
            <a:r>
              <a:rPr lang="en-US" sz="2800" baseline="30000" dirty="0"/>
              <a:t> </a:t>
            </a:r>
            <a:r>
              <a:rPr lang="en-US" sz="2800" baseline="30000" dirty="0" err="1"/>
              <a:t>Geophysicae</a:t>
            </a:r>
            <a:r>
              <a:rPr lang="en-US" sz="2800" baseline="30000" dirty="0"/>
              <a:t>, 18, 399-405, 2000.</a:t>
            </a:r>
            <a:endParaRPr lang="en-US" sz="2800" dirty="0"/>
          </a:p>
        </p:txBody>
      </p:sp>
      <p:pic>
        <p:nvPicPr>
          <p:cNvPr id="12" name="Picture 11" descr="main-qimg-b489d56f9af4813b5e6c106feb241d0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043025"/>
            <a:ext cx="8712968" cy="5815461"/>
          </a:xfrm>
          <a:prstGeom prst="rect">
            <a:avLst/>
          </a:prstGeom>
        </p:spPr>
      </p:pic>
      <p:sp>
        <p:nvSpPr>
          <p:cNvPr id="3" name="TextBox 2"/>
          <p:cNvSpPr txBox="1"/>
          <p:nvPr/>
        </p:nvSpPr>
        <p:spPr>
          <a:xfrm>
            <a:off x="2711624" y="3068960"/>
            <a:ext cx="1944216" cy="369332"/>
          </a:xfrm>
          <a:prstGeom prst="rect">
            <a:avLst/>
          </a:prstGeom>
          <a:solidFill>
            <a:schemeClr val="accent1"/>
          </a:solidFill>
        </p:spPr>
        <p:txBody>
          <a:bodyPr wrap="square" rtlCol="0">
            <a:spAutoFit/>
          </a:bodyPr>
          <a:lstStyle/>
          <a:p>
            <a:r>
              <a:rPr lang="en-GB" dirty="0"/>
              <a:t>6.96x10</a:t>
            </a:r>
            <a:r>
              <a:rPr lang="en-GB" baseline="30000" dirty="0"/>
              <a:t>5</a:t>
            </a:r>
            <a:r>
              <a:rPr lang="en-GB" dirty="0"/>
              <a:t> km</a:t>
            </a:r>
          </a:p>
        </p:txBody>
      </p:sp>
    </p:spTree>
    <p:extLst>
      <p:ext uri="{BB962C8B-B14F-4D97-AF65-F5344CB8AC3E}">
        <p14:creationId xmlns:p14="http://schemas.microsoft.com/office/powerpoint/2010/main" val="35506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pic>
        <p:nvPicPr>
          <p:cNvPr id="3" name="Picture 2" descr="1192_1955_order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0"/>
            <a:ext cx="8037768" cy="6858000"/>
          </a:xfrm>
          <a:prstGeom prst="rect">
            <a:avLst/>
          </a:prstGeom>
        </p:spPr>
      </p:pic>
    </p:spTree>
    <p:extLst>
      <p:ext uri="{BB962C8B-B14F-4D97-AF65-F5344CB8AC3E}">
        <p14:creationId xmlns:p14="http://schemas.microsoft.com/office/powerpoint/2010/main" val="3714038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3CB2-CC63-328F-7D87-7C1505CB5BAB}"/>
              </a:ext>
            </a:extLst>
          </p:cNvPr>
          <p:cNvSpPr>
            <a:spLocks noGrp="1"/>
          </p:cNvSpPr>
          <p:nvPr>
            <p:ph type="title"/>
          </p:nvPr>
        </p:nvSpPr>
        <p:spPr/>
        <p:txBody>
          <a:bodyPr/>
          <a:lstStyle/>
          <a:p>
            <a:endParaRPr lang="en-US" dirty="0"/>
          </a:p>
        </p:txBody>
      </p:sp>
      <p:pic>
        <p:nvPicPr>
          <p:cNvPr id="5" name="Content Placeholder 4" descr="A group of circles with numbers&#10;&#10;Description automatically generated">
            <a:extLst>
              <a:ext uri="{FF2B5EF4-FFF2-40B4-BE49-F238E27FC236}">
                <a16:creationId xmlns:a16="http://schemas.microsoft.com/office/drawing/2014/main" id="{9E499596-BC85-69CD-ABD8-10AA1384AB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612" y="834757"/>
            <a:ext cx="11793893" cy="5024867"/>
          </a:xfrm>
        </p:spPr>
      </p:pic>
    </p:spTree>
    <p:extLst>
      <p:ext uri="{BB962C8B-B14F-4D97-AF65-F5344CB8AC3E}">
        <p14:creationId xmlns:p14="http://schemas.microsoft.com/office/powerpoint/2010/main" val="27407999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0279" y="967417"/>
            <a:ext cx="3778870" cy="3943250"/>
          </a:xfrm>
          <a:prstGeom prst="rect">
            <a:avLst/>
          </a:prstGeom>
        </p:spPr>
        <p:txBody>
          <a:bodyPr vert="horz" lIns="91440" tIns="45720" rIns="91440" bIns="45720" rtlCol="0" anchor="b">
            <a:normAutofit/>
          </a:bodyPr>
          <a:lstStyle/>
          <a:p>
            <a:pPr defTabSz="457200">
              <a:spcBef>
                <a:spcPct val="0"/>
              </a:spcBef>
              <a:spcAft>
                <a:spcPts val="600"/>
              </a:spcAft>
            </a:pPr>
            <a:r>
              <a:rPr lang="en-US" sz="4000" dirty="0">
                <a:solidFill>
                  <a:srgbClr val="FEFFFF"/>
                </a:solidFill>
                <a:latin typeface="+mj-lt"/>
                <a:ea typeface="+mj-ea"/>
                <a:cs typeface="+mj-cs"/>
              </a:rPr>
              <a:t>SIM effects on the Earth via solar irradiance</a:t>
            </a:r>
          </a:p>
        </p:txBody>
      </p:sp>
      <p:pic>
        <p:nvPicPr>
          <p:cNvPr id="6" name="Picture 5" descr="season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328" y="120229"/>
            <a:ext cx="9089827" cy="3782418"/>
          </a:xfrm>
          <a:prstGeom prst="rect">
            <a:avLst/>
          </a:prstGeom>
        </p:spPr>
      </p:pic>
      <p:pic>
        <p:nvPicPr>
          <p:cNvPr id="8" name="Picture 7" descr="Solar_system_barycenter.svg.png">
            <a:extLst>
              <a:ext uri="{FF2B5EF4-FFF2-40B4-BE49-F238E27FC236}">
                <a16:creationId xmlns:a16="http://schemas.microsoft.com/office/drawing/2014/main" id="{66BD11EB-760E-C24A-BCE0-8E37A86A4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78" y="3077129"/>
            <a:ext cx="2458954" cy="2436600"/>
          </a:xfrm>
          <a:prstGeom prst="rect">
            <a:avLst/>
          </a:prstGeom>
        </p:spPr>
      </p:pic>
      <p:pic>
        <p:nvPicPr>
          <p:cNvPr id="23" name="Picture 22">
            <a:extLst>
              <a:ext uri="{FF2B5EF4-FFF2-40B4-BE49-F238E27FC236}">
                <a16:creationId xmlns:a16="http://schemas.microsoft.com/office/drawing/2014/main" id="{B966C35F-C586-6B40-AD93-AF7B301A9DB8}"/>
              </a:ext>
            </a:extLst>
          </p:cNvPr>
          <p:cNvPicPr>
            <a:picLocks noChangeAspect="1"/>
          </p:cNvPicPr>
          <p:nvPr/>
        </p:nvPicPr>
        <p:blipFill>
          <a:blip r:embed="rId4"/>
          <a:stretch>
            <a:fillRect/>
          </a:stretch>
        </p:blipFill>
        <p:spPr>
          <a:xfrm>
            <a:off x="8089812" y="3913632"/>
            <a:ext cx="3314321" cy="2485740"/>
          </a:xfrm>
          <a:prstGeom prst="rect">
            <a:avLst/>
          </a:prstGeom>
        </p:spPr>
      </p:pic>
      <p:sp>
        <p:nvSpPr>
          <p:cNvPr id="3" name="Rectangle 2"/>
          <p:cNvSpPr/>
          <p:nvPr/>
        </p:nvSpPr>
        <p:spPr>
          <a:xfrm>
            <a:off x="8089812" y="3650762"/>
            <a:ext cx="3713034" cy="221853"/>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900" dirty="0">
                <a:solidFill>
                  <a:srgbClr val="FFFFFF"/>
                </a:solidFill>
              </a:rPr>
              <a:t>https://</a:t>
            </a:r>
            <a:r>
              <a:rPr lang="en-US" sz="900" dirty="0" err="1">
                <a:solidFill>
                  <a:srgbClr val="FFFFFF"/>
                </a:solidFill>
              </a:rPr>
              <a:t>youtu.be</a:t>
            </a:r>
            <a:r>
              <a:rPr lang="en-US" sz="900" dirty="0">
                <a:solidFill>
                  <a:srgbClr val="FFFFFF"/>
                </a:solidFill>
              </a:rPr>
              <a:t>/vDgUmTq4a2Q</a:t>
            </a:r>
          </a:p>
        </p:txBody>
      </p:sp>
      <p:sp>
        <p:nvSpPr>
          <p:cNvPr id="59" name="Rectangle 58">
            <a:extLst>
              <a:ext uri="{FF2B5EF4-FFF2-40B4-BE49-F238E27FC236}">
                <a16:creationId xmlns:a16="http://schemas.microsoft.com/office/drawing/2014/main" id="{83CDC70E-2538-C342-A04C-37B1307617AD}"/>
              </a:ext>
            </a:extLst>
          </p:cNvPr>
          <p:cNvSpPr/>
          <p:nvPr/>
        </p:nvSpPr>
        <p:spPr>
          <a:xfrm>
            <a:off x="711421" y="6154411"/>
            <a:ext cx="4773168" cy="646331"/>
          </a:xfrm>
          <a:prstGeom prst="rect">
            <a:avLst/>
          </a:prstGeom>
        </p:spPr>
        <p:txBody>
          <a:bodyPr wrap="square">
            <a:spAutoFit/>
          </a:bodyPr>
          <a:lstStyle/>
          <a:p>
            <a:r>
              <a:rPr lang="en-GB" dirty="0" err="1">
                <a:solidFill>
                  <a:srgbClr val="0000FF"/>
                </a:solidFill>
              </a:rPr>
              <a:t>Charvatova</a:t>
            </a:r>
            <a:r>
              <a:rPr lang="en-GB" dirty="0">
                <a:solidFill>
                  <a:srgbClr val="0000FF"/>
                </a:solidFill>
              </a:rPr>
              <a:t>, 1988, </a:t>
            </a:r>
          </a:p>
          <a:p>
            <a:r>
              <a:rPr lang="en-GB" dirty="0" err="1">
                <a:solidFill>
                  <a:srgbClr val="0000FF"/>
                </a:solidFill>
              </a:rPr>
              <a:t>Palus</a:t>
            </a:r>
            <a:r>
              <a:rPr lang="en-GB" dirty="0">
                <a:solidFill>
                  <a:srgbClr val="0000FF"/>
                </a:solidFill>
              </a:rPr>
              <a:t> et al, 2007</a:t>
            </a:r>
            <a:endParaRPr lang="en-US" dirty="0"/>
          </a:p>
        </p:txBody>
      </p:sp>
      <p:sp>
        <p:nvSpPr>
          <p:cNvPr id="61" name="Rectangle 60">
            <a:extLst>
              <a:ext uri="{FF2B5EF4-FFF2-40B4-BE49-F238E27FC236}">
                <a16:creationId xmlns:a16="http://schemas.microsoft.com/office/drawing/2014/main" id="{06C6F466-37F5-F348-8F0E-52FF0AEF3498}"/>
              </a:ext>
            </a:extLst>
          </p:cNvPr>
          <p:cNvSpPr/>
          <p:nvPr/>
        </p:nvSpPr>
        <p:spPr>
          <a:xfrm>
            <a:off x="8262453" y="6292910"/>
            <a:ext cx="3540393" cy="369332"/>
          </a:xfrm>
          <a:prstGeom prst="rect">
            <a:avLst/>
          </a:prstGeom>
        </p:spPr>
        <p:txBody>
          <a:bodyPr wrap="none">
            <a:spAutoFit/>
          </a:bodyPr>
          <a:lstStyle/>
          <a:p>
            <a:r>
              <a:rPr lang="en-GB" dirty="0">
                <a:solidFill>
                  <a:srgbClr val="0000FF"/>
                </a:solidFill>
              </a:rPr>
              <a:t>Rice et al, PP comments #72, 96</a:t>
            </a:r>
            <a:endParaRPr lang="en-US" dirty="0"/>
          </a:p>
        </p:txBody>
      </p:sp>
      <p:pic>
        <p:nvPicPr>
          <p:cNvPr id="55" name="Picture 54" descr="Solar_system_barycenter.svg.png">
            <a:extLst>
              <a:ext uri="{FF2B5EF4-FFF2-40B4-BE49-F238E27FC236}">
                <a16:creationId xmlns:a16="http://schemas.microsoft.com/office/drawing/2014/main" id="{983F2A67-58B5-AC4A-996D-E9CC5B95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012" y="1230725"/>
            <a:ext cx="1597923" cy="1583396"/>
          </a:xfrm>
          <a:prstGeom prst="rect">
            <a:avLst/>
          </a:prstGeom>
        </p:spPr>
      </p:pic>
      <p:sp>
        <p:nvSpPr>
          <p:cNvPr id="10" name="Rectangle 9">
            <a:extLst>
              <a:ext uri="{FF2B5EF4-FFF2-40B4-BE49-F238E27FC236}">
                <a16:creationId xmlns:a16="http://schemas.microsoft.com/office/drawing/2014/main" id="{380114F3-9640-0844-AA8C-567776451029}"/>
              </a:ext>
            </a:extLst>
          </p:cNvPr>
          <p:cNvSpPr/>
          <p:nvPr/>
        </p:nvSpPr>
        <p:spPr>
          <a:xfrm>
            <a:off x="324137" y="5554876"/>
            <a:ext cx="6519798" cy="646331"/>
          </a:xfrm>
          <a:prstGeom prst="rect">
            <a:avLst/>
          </a:prstGeom>
        </p:spPr>
        <p:txBody>
          <a:bodyPr wrap="none">
            <a:spAutoFit/>
          </a:bodyPr>
          <a:lstStyle/>
          <a:p>
            <a:r>
              <a:rPr lang="en-GB" dirty="0">
                <a:solidFill>
                  <a:schemeClr val="tx2"/>
                </a:solidFill>
              </a:rPr>
              <a:t>S. </a:t>
            </a:r>
            <a:r>
              <a:rPr lang="en-GB" dirty="0" err="1">
                <a:solidFill>
                  <a:schemeClr val="tx2"/>
                </a:solidFill>
              </a:rPr>
              <a:t>Perminov</a:t>
            </a:r>
            <a:r>
              <a:rPr lang="en-GB" dirty="0">
                <a:solidFill>
                  <a:schemeClr val="tx2"/>
                </a:solidFill>
              </a:rPr>
              <a:t>, E.D. </a:t>
            </a:r>
            <a:r>
              <a:rPr lang="en-GB" dirty="0" err="1">
                <a:solidFill>
                  <a:schemeClr val="tx2"/>
                </a:solidFill>
              </a:rPr>
              <a:t>Kuznetsov</a:t>
            </a:r>
            <a:r>
              <a:rPr lang="en-GB" dirty="0">
                <a:solidFill>
                  <a:schemeClr val="tx2"/>
                </a:solidFill>
              </a:rPr>
              <a:t>, 2018</a:t>
            </a:r>
          </a:p>
          <a:p>
            <a:r>
              <a:rPr lang="en-GB" dirty="0">
                <a:solidFill>
                  <a:srgbClr val="C00000"/>
                </a:solidFill>
              </a:rPr>
              <a:t>SIM imposed by planets Jupiter, Saturn, Neptune and Uranus </a:t>
            </a:r>
          </a:p>
        </p:txBody>
      </p:sp>
      <p:sp>
        <p:nvSpPr>
          <p:cNvPr id="2" name="Rectangle 1">
            <a:extLst>
              <a:ext uri="{FF2B5EF4-FFF2-40B4-BE49-F238E27FC236}">
                <a16:creationId xmlns:a16="http://schemas.microsoft.com/office/drawing/2014/main" id="{EF55787F-F8B4-F54B-8FD7-2EBA322AF1B7}"/>
              </a:ext>
            </a:extLst>
          </p:cNvPr>
          <p:cNvSpPr/>
          <p:nvPr/>
        </p:nvSpPr>
        <p:spPr>
          <a:xfrm>
            <a:off x="8424085" y="3241527"/>
            <a:ext cx="3044488" cy="369332"/>
          </a:xfrm>
          <a:prstGeom prst="rect">
            <a:avLst/>
          </a:prstGeom>
        </p:spPr>
        <p:txBody>
          <a:bodyPr wrap="none">
            <a:spAutoFit/>
          </a:bodyPr>
          <a:lstStyle/>
          <a:p>
            <a:r>
              <a:rPr lang="en-GB" dirty="0">
                <a:solidFill>
                  <a:srgbClr val="C00000"/>
                </a:solidFill>
              </a:rPr>
              <a:t>Objection from AGW people</a:t>
            </a:r>
            <a:endParaRPr lang="en-US" dirty="0"/>
          </a:p>
        </p:txBody>
      </p:sp>
      <p:sp>
        <p:nvSpPr>
          <p:cNvPr id="5" name="Rectangle 4">
            <a:extLst>
              <a:ext uri="{FF2B5EF4-FFF2-40B4-BE49-F238E27FC236}">
                <a16:creationId xmlns:a16="http://schemas.microsoft.com/office/drawing/2014/main" id="{D77033CB-F111-E34C-B989-79ADE66960BF}"/>
              </a:ext>
            </a:extLst>
          </p:cNvPr>
          <p:cNvSpPr/>
          <p:nvPr/>
        </p:nvSpPr>
        <p:spPr>
          <a:xfrm>
            <a:off x="3128215" y="4141617"/>
            <a:ext cx="4873621" cy="810478"/>
          </a:xfrm>
          <a:prstGeom prst="rect">
            <a:avLst/>
          </a:prstGeom>
        </p:spPr>
        <p:txBody>
          <a:bodyPr wrap="square">
            <a:spAutoFit/>
          </a:bodyPr>
          <a:lstStyle/>
          <a:p>
            <a:r>
              <a:rPr lang="en-US" sz="2000" baseline="30000" dirty="0"/>
              <a:t>The Sun moves inside a circular area which has a diameter of 0.02 AU (= 4.3 solar radii = 3.106 km). The Sun moves with a velocity between 9 and 16 m/s.</a:t>
            </a:r>
            <a:endParaRPr lang="en-US" sz="2000" dirty="0"/>
          </a:p>
        </p:txBody>
      </p:sp>
    </p:spTree>
    <p:extLst>
      <p:ext uri="{BB962C8B-B14F-4D97-AF65-F5344CB8AC3E}">
        <p14:creationId xmlns:p14="http://schemas.microsoft.com/office/powerpoint/2010/main" val="29915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linds(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10" grpId="0"/>
      <p:bldP spid="2"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DC8B-612D-1544-9178-30A318414B0B}"/>
              </a:ext>
            </a:extLst>
          </p:cNvPr>
          <p:cNvSpPr>
            <a:spLocks noGrp="1"/>
          </p:cNvSpPr>
          <p:nvPr>
            <p:ph type="title"/>
          </p:nvPr>
        </p:nvSpPr>
        <p:spPr>
          <a:xfrm>
            <a:off x="382494" y="87788"/>
            <a:ext cx="11198706" cy="1145160"/>
          </a:xfrm>
        </p:spPr>
        <p:txBody>
          <a:bodyPr/>
          <a:lstStyle/>
          <a:p>
            <a:r>
              <a:rPr lang="en-US" dirty="0">
                <a:solidFill>
                  <a:srgbClr val="C00000"/>
                </a:solidFill>
              </a:rPr>
              <a:t>Average S-E distances – pure calculus</a:t>
            </a:r>
            <a:r>
              <a:rPr lang="en-US" dirty="0"/>
              <a:t>, </a:t>
            </a:r>
            <a:r>
              <a:rPr lang="en-US" sz="2000" dirty="0"/>
              <a:t>Stein, 1977</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B7DC649-7923-444F-8051-3A64AE6400D7}"/>
                  </a:ext>
                </a:extLst>
              </p:cNvPr>
              <p:cNvSpPr/>
              <p:nvPr/>
            </p:nvSpPr>
            <p:spPr>
              <a:xfrm>
                <a:off x="341458" y="2801581"/>
                <a:ext cx="7595192" cy="7151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acc>
                            <m:accPr>
                              <m:chr m:val="̅"/>
                              <m:ctrlPr>
                                <a:rPr lang="en-US" i="1">
                                  <a:solidFill>
                                    <a:srgbClr val="0070C0"/>
                                  </a:solidFill>
                                  <a:latin typeface="Cambria Math" panose="02040503050406030204" pitchFamily="18" charset="0"/>
                                </a:rPr>
                              </m:ctrlPr>
                            </m:accPr>
                            <m:e>
                              <m:r>
                                <a:rPr lang="en-US" i="1">
                                  <a:solidFill>
                                    <a:srgbClr val="0070C0"/>
                                  </a:solidFill>
                                  <a:latin typeface="Cambria Math" panose="02040503050406030204" pitchFamily="18" charset="0"/>
                                </a:rPr>
                                <m:t>𝑟</m:t>
                              </m:r>
                              <m:r>
                                <a:rPr lang="en-US" i="0">
                                  <a:solidFill>
                                    <a:srgbClr val="0070C0"/>
                                  </a:solidFill>
                                  <a:latin typeface="Cambria Math" panose="02040503050406030204" pitchFamily="18" charset="0"/>
                                </a:rPr>
                                <m:t> </m:t>
                              </m:r>
                            </m:e>
                          </m:acc>
                        </m:e>
                        <m:sub>
                          <m:r>
                            <a:rPr lang="en-US" i="1">
                              <a:solidFill>
                                <a:srgbClr val="0070C0"/>
                              </a:solidFill>
                              <a:latin typeface="Cambria Math" panose="02040503050406030204" pitchFamily="18" charset="0"/>
                            </a:rPr>
                            <m:t>𝜃</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den>
                          </m:f>
                        </m:e>
                      </m:nary>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f>
                            <m:fPr>
                              <m:ctrlPr>
                                <a:rPr lang="en-US" i="1">
                                  <a:latin typeface="Cambria Math" panose="02040503050406030204" pitchFamily="18" charset="0"/>
                                </a:rPr>
                              </m:ctrlPr>
                            </m:fPr>
                            <m:num>
                              <m:r>
                                <a:rPr lang="en-US" i="1">
                                  <a:latin typeface="Cambria Math" panose="02040503050406030204" pitchFamily="18" charset="0"/>
                                </a:rPr>
                                <m:t>𝑝𝑒</m:t>
                              </m:r>
                              <m:r>
                                <a:rPr lang="en-US" i="0">
                                  <a:latin typeface="Cambria Math" panose="02040503050406030204" pitchFamily="18" charset="0"/>
                                </a:rPr>
                                <m:t> </m:t>
                              </m:r>
                            </m:num>
                            <m:den>
                              <m:r>
                                <a:rPr lang="en-US" i="0">
                                  <a:latin typeface="Cambria Math" panose="02040503050406030204" pitchFamily="18" charset="0"/>
                                </a:rPr>
                                <m:t>1−</m:t>
                              </m:r>
                              <m:r>
                                <a:rPr lang="en-US" i="1">
                                  <a:latin typeface="Cambria Math" panose="02040503050406030204" pitchFamily="18" charset="0"/>
                                </a:rPr>
                                <m:t>𝑒𝑐𝑜𝑠</m:t>
                              </m:r>
                              <m:r>
                                <a:rPr lang="en-US" i="1">
                                  <a:latin typeface="Cambria Math" panose="02040503050406030204" pitchFamily="18" charset="0"/>
                                </a:rPr>
                                <m:t>𝜃</m:t>
                              </m:r>
                            </m:den>
                          </m:f>
                          <m:r>
                            <a:rPr lang="en-US" i="0">
                              <a:latin typeface="Cambria Math" panose="02040503050406030204" pitchFamily="18" charset="0"/>
                            </a:rPr>
                            <m:t>  </m:t>
                          </m:r>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𝑝𝑒</m:t>
                              </m:r>
                            </m:num>
                            <m:den>
                              <m:r>
                                <a:rPr lang="en-US" i="0">
                                  <a:latin typeface="Cambria Math" panose="02040503050406030204" pitchFamily="18" charset="0"/>
                                </a:rPr>
                                <m:t>2</m:t>
                              </m:r>
                              <m:r>
                                <a:rPr lang="en-US" i="1">
                                  <a:latin typeface="Cambria Math" panose="02040503050406030204" pitchFamily="18" charset="0"/>
                                </a:rPr>
                                <m:t>𝜋</m:t>
                              </m:r>
                              <m:rad>
                                <m:radPr>
                                  <m:degHide m:val="on"/>
                                  <m:ctrlPr>
                                    <a:rPr lang="en-US" i="1">
                                      <a:latin typeface="Cambria Math" panose="02040503050406030204" pitchFamily="18" charset="0"/>
                                    </a:rPr>
                                  </m:ctrlPr>
                                </m:radPr>
                                <m:deg/>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𝑎</m:t>
                              </m:r>
                              <m:d>
                                <m:dPr>
                                  <m:ctrlPr>
                                    <a:rPr lang="en-US" i="1">
                                      <a:latin typeface="Cambria Math" panose="02040503050406030204" pitchFamily="18" charset="0"/>
                                    </a:rPr>
                                  </m:ctrlPr>
                                </m:dPr>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2 </m:t>
                                      </m:r>
                                    </m:sup>
                                  </m:sSup>
                                </m:e>
                              </m:d>
                            </m:num>
                            <m:den>
                              <m:rad>
                                <m:radPr>
                                  <m:degHide m:val="on"/>
                                  <m:ctrlPr>
                                    <a:rPr lang="en-US" i="1">
                                      <a:latin typeface="Cambria Math" panose="02040503050406030204" pitchFamily="18" charset="0"/>
                                    </a:rPr>
                                  </m:ctrlPr>
                                </m:radPr>
                                <m:deg/>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e>
                      </m:nary>
                      <m:r>
                        <a:rPr lang="en-US" i="0">
                          <a:latin typeface="Cambria Math" panose="02040503050406030204" pitchFamily="18" charset="0"/>
                        </a:rPr>
                        <m:t>=</m:t>
                      </m:r>
                    </m:oMath>
                  </m:oMathPara>
                </a14:m>
                <a:endParaRPr lang="en-US" dirty="0"/>
              </a:p>
            </p:txBody>
          </p:sp>
        </mc:Choice>
        <mc:Fallback xmlns="">
          <p:sp>
            <p:nvSpPr>
              <p:cNvPr id="4" name="Rectangle 3">
                <a:extLst>
                  <a:ext uri="{FF2B5EF4-FFF2-40B4-BE49-F238E27FC236}">
                    <a16:creationId xmlns:a16="http://schemas.microsoft.com/office/drawing/2014/main" id="{4B7DC649-7923-444F-8051-3A64AE6400D7}"/>
                  </a:ext>
                </a:extLst>
              </p:cNvPr>
              <p:cNvSpPr>
                <a:spLocks noRot="1" noChangeAspect="1" noMove="1" noResize="1" noEditPoints="1" noAdjustHandles="1" noChangeArrowheads="1" noChangeShapeType="1" noTextEdit="1"/>
              </p:cNvSpPr>
              <p:nvPr/>
            </p:nvSpPr>
            <p:spPr>
              <a:xfrm>
                <a:off x="341458" y="2801581"/>
                <a:ext cx="7595192" cy="715132"/>
              </a:xfrm>
              <a:prstGeom prst="rect">
                <a:avLst/>
              </a:prstGeom>
              <a:blipFill>
                <a:blip r:embed="rId2"/>
                <a:stretch>
                  <a:fillRect t="-152632" b="-22807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FB4128E-D16D-0247-83A5-B15F02C23B63}"/>
              </a:ext>
            </a:extLst>
          </p:cNvPr>
          <p:cNvSpPr/>
          <p:nvPr/>
        </p:nvSpPr>
        <p:spPr>
          <a:xfrm>
            <a:off x="341458" y="2339613"/>
            <a:ext cx="2238113" cy="461665"/>
          </a:xfrm>
          <a:prstGeom prst="rect">
            <a:avLst/>
          </a:prstGeom>
        </p:spPr>
        <p:txBody>
          <a:bodyPr wrap="none">
            <a:spAutoFit/>
          </a:bodyPr>
          <a:lstStyle/>
          <a:p>
            <a:r>
              <a:rPr lang="en-US" sz="2400" dirty="0">
                <a:solidFill>
                  <a:srgbClr val="0070C0"/>
                </a:solidFill>
              </a:rPr>
              <a:t>By angle theta:</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637245C-2B56-4F45-9DE2-64FC76693000}"/>
                  </a:ext>
                </a:extLst>
              </p:cNvPr>
              <p:cNvSpPr/>
              <p:nvPr/>
            </p:nvSpPr>
            <p:spPr>
              <a:xfrm>
                <a:off x="7772887" y="2830788"/>
                <a:ext cx="1782091" cy="4761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𝑎</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2</m:t>
                              </m:r>
                            </m:sup>
                          </m:sSup>
                        </m:e>
                      </m:rad>
                      <m:r>
                        <a:rPr lang="en-US" sz="2000" i="0">
                          <a:latin typeface="Cambria Math" panose="02040503050406030204" pitchFamily="18" charset="0"/>
                        </a:rPr>
                        <m:t>=</m:t>
                      </m:r>
                      <m:r>
                        <a:rPr lang="en-US" sz="2000" i="1" smtClean="0">
                          <a:solidFill>
                            <a:srgbClr val="0070C0"/>
                          </a:solidFill>
                          <a:latin typeface="Cambria Math" panose="02040503050406030204" pitchFamily="18" charset="0"/>
                        </a:rPr>
                        <m:t>𝑏</m:t>
                      </m:r>
                    </m:oMath>
                  </m:oMathPara>
                </a14:m>
                <a:endParaRPr lang="en-US" sz="2000" dirty="0"/>
              </a:p>
            </p:txBody>
          </p:sp>
        </mc:Choice>
        <mc:Fallback xmlns="">
          <p:sp>
            <p:nvSpPr>
              <p:cNvPr id="7" name="Rectangle 6">
                <a:extLst>
                  <a:ext uri="{FF2B5EF4-FFF2-40B4-BE49-F238E27FC236}">
                    <a16:creationId xmlns:a16="http://schemas.microsoft.com/office/drawing/2014/main" id="{0637245C-2B56-4F45-9DE2-64FC76693000}"/>
                  </a:ext>
                </a:extLst>
              </p:cNvPr>
              <p:cNvSpPr>
                <a:spLocks noRot="1" noChangeAspect="1" noMove="1" noResize="1" noEditPoints="1" noAdjustHandles="1" noChangeArrowheads="1" noChangeShapeType="1" noTextEdit="1"/>
              </p:cNvSpPr>
              <p:nvPr/>
            </p:nvSpPr>
            <p:spPr>
              <a:xfrm>
                <a:off x="7772887" y="2830788"/>
                <a:ext cx="1782091" cy="476156"/>
              </a:xfrm>
              <a:prstGeom prst="rect">
                <a:avLst/>
              </a:prstGeom>
              <a:blipFill>
                <a:blip r:embed="rId3"/>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1F82279-8475-3B4F-91C7-888A601A8F68}"/>
              </a:ext>
            </a:extLst>
          </p:cNvPr>
          <p:cNvSpPr/>
          <p:nvPr/>
        </p:nvSpPr>
        <p:spPr>
          <a:xfrm>
            <a:off x="341458" y="3748671"/>
            <a:ext cx="1274708" cy="461665"/>
          </a:xfrm>
          <a:prstGeom prst="rect">
            <a:avLst/>
          </a:prstGeom>
        </p:spPr>
        <p:txBody>
          <a:bodyPr wrap="none">
            <a:spAutoFit/>
          </a:bodyPr>
          <a:lstStyle/>
          <a:p>
            <a:r>
              <a:rPr lang="en-US" sz="2400" dirty="0">
                <a:solidFill>
                  <a:srgbClr val="C00000"/>
                </a:solidFill>
              </a:rPr>
              <a:t>By time</a:t>
            </a:r>
            <a:r>
              <a:rPr lang="en-US" dirty="0"/>
              <a:t>:</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BA31888-0BAE-134E-A9E4-C0BFF580A700}"/>
                  </a:ext>
                </a:extLst>
              </p:cNvPr>
              <p:cNvSpPr/>
              <p:nvPr/>
            </p:nvSpPr>
            <p:spPr>
              <a:xfrm>
                <a:off x="341458" y="4120774"/>
                <a:ext cx="8217326" cy="7152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acc>
                            <m:accPr>
                              <m:chr m:val="̅"/>
                              <m:ctrlPr>
                                <a:rPr lang="en-US" i="1">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rPr>
                                <m:t>𝑟</m:t>
                              </m:r>
                              <m:r>
                                <a:rPr lang="en-US" i="0">
                                  <a:solidFill>
                                    <a:srgbClr val="C00000"/>
                                  </a:solidFill>
                                  <a:latin typeface="Cambria Math" panose="02040503050406030204" pitchFamily="18" charset="0"/>
                                </a:rPr>
                                <m:t> </m:t>
                              </m:r>
                            </m:e>
                          </m:acc>
                        </m:e>
                        <m:sub>
                          <m:r>
                            <a:rPr lang="en-US" i="1">
                              <a:solidFill>
                                <a:srgbClr val="C00000"/>
                              </a:solidFill>
                              <a:latin typeface="Cambria Math" panose="02040503050406030204" pitchFamily="18" charset="0"/>
                            </a:rPr>
                            <m:t>𝑡</m:t>
                          </m:r>
                        </m:sub>
                      </m:sSub>
                      <m:r>
                        <a:rPr lang="en-US" i="0" smtClean="0">
                          <a:solidFill>
                            <a:srgbClr val="C00000"/>
                          </a:solidFill>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𝑇</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𝑟𝑑𝑡</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m:t>
                              </m:r>
                              <m:f>
                                <m:fPr>
                                  <m:ctrlPr>
                                    <a:rPr lang="en-US" i="1">
                                      <a:latin typeface="Cambria Math" panose="02040503050406030204" pitchFamily="18" charset="0"/>
                                    </a:rPr>
                                  </m:ctrlPr>
                                </m:fPr>
                                <m:num>
                                  <m:r>
                                    <a:rPr lang="en-US" i="1">
                                      <a:latin typeface="Cambria Math" panose="02040503050406030204" pitchFamily="18" charset="0"/>
                                    </a:rPr>
                                    <m:t>𝑑𝑡</m:t>
                                  </m:r>
                                </m:num>
                                <m:den>
                                  <m:r>
                                    <a:rPr lang="en-US" i="1">
                                      <a:latin typeface="Cambria Math" panose="02040503050406030204" pitchFamily="18" charset="0"/>
                                    </a:rPr>
                                    <m:t>𝑑</m:t>
                                  </m:r>
                                  <m:r>
                                    <a:rPr lang="en-US" i="1">
                                      <a:latin typeface="Cambria Math" panose="02040503050406030204" pitchFamily="18" charset="0"/>
                                    </a:rPr>
                                    <m:t>𝜃</m:t>
                                  </m:r>
                                </m:den>
                              </m:f>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0">
                                              <a:latin typeface="Cambria Math" panose="02040503050406030204" pitchFamily="18" charset="0"/>
                                            </a:rPr>
                                            <m:t>2</m:t>
                                          </m:r>
                                        </m:sup>
                                      </m:sSup>
                                    </m:num>
                                    <m:den>
                                      <m:r>
                                        <a:rPr lang="en-US" i="0">
                                          <a:latin typeface="Cambria Math" panose="02040503050406030204" pitchFamily="18" charset="0"/>
                                        </a:rPr>
                                        <m:t>2</m:t>
                                      </m:r>
                                      <m:r>
                                        <a:rPr lang="en-US" i="1">
                                          <a:latin typeface="Cambria Math" panose="02040503050406030204" pitchFamily="18" charset="0"/>
                                        </a:rPr>
                                        <m:t>h</m:t>
                                      </m:r>
                                    </m:den>
                                  </m:f>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e>
                              </m:nary>
                            </m:e>
                          </m:nary>
                        </m:e>
                      </m:nary>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smtClean="0">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0">
                                  <a:latin typeface="Cambria Math" panose="02040503050406030204" pitchFamily="18" charset="0"/>
                                </a:rPr>
                                <m:t>3</m:t>
                              </m:r>
                            </m:sup>
                          </m:sSup>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e>
                      </m:nary>
                    </m:oMath>
                  </m:oMathPara>
                </a14:m>
                <a:endParaRPr lang="en-US" dirty="0"/>
              </a:p>
            </p:txBody>
          </p:sp>
        </mc:Choice>
        <mc:Fallback xmlns="">
          <p:sp>
            <p:nvSpPr>
              <p:cNvPr id="11" name="Rectangle 10">
                <a:extLst>
                  <a:ext uri="{FF2B5EF4-FFF2-40B4-BE49-F238E27FC236}">
                    <a16:creationId xmlns:a16="http://schemas.microsoft.com/office/drawing/2014/main" id="{1BA31888-0BAE-134E-A9E4-C0BFF580A700}"/>
                  </a:ext>
                </a:extLst>
              </p:cNvPr>
              <p:cNvSpPr>
                <a:spLocks noRot="1" noChangeAspect="1" noMove="1" noResize="1" noEditPoints="1" noAdjustHandles="1" noChangeArrowheads="1" noChangeShapeType="1" noTextEdit="1"/>
              </p:cNvSpPr>
              <p:nvPr/>
            </p:nvSpPr>
            <p:spPr>
              <a:xfrm>
                <a:off x="341458" y="4120774"/>
                <a:ext cx="8217326" cy="715260"/>
              </a:xfrm>
              <a:prstGeom prst="rect">
                <a:avLst/>
              </a:prstGeom>
              <a:blipFill>
                <a:blip r:embed="rId4"/>
                <a:stretch>
                  <a:fillRect t="-152632" b="-2280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18A19C1-783C-364D-A0A0-BDBEF504C093}"/>
                  </a:ext>
                </a:extLst>
              </p:cNvPr>
              <p:cNvSpPr/>
              <p:nvPr/>
            </p:nvSpPr>
            <p:spPr>
              <a:xfrm>
                <a:off x="8060104" y="4115709"/>
                <a:ext cx="1560684"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r>
                        <a:rPr lang="en-US" i="1" smtClean="0">
                          <a:solidFill>
                            <a:srgbClr val="C00000"/>
                          </a:solidFill>
                          <a:latin typeface="Cambria Math" panose="02040503050406030204" pitchFamily="18" charset="0"/>
                        </a:rPr>
                        <m:t>𝑎</m:t>
                      </m:r>
                      <m:d>
                        <m:dPr>
                          <m:ctrlPr>
                            <a:rPr lang="en-US" i="1">
                              <a:solidFill>
                                <a:srgbClr val="C00000"/>
                              </a:solidFill>
                              <a:latin typeface="Cambria Math" panose="02040503050406030204" pitchFamily="18" charset="0"/>
                            </a:rPr>
                          </m:ctrlPr>
                        </m:dPr>
                        <m:e>
                          <m:r>
                            <a:rPr lang="en-US" i="0">
                              <a:solidFill>
                                <a:srgbClr val="C00000"/>
                              </a:solidFill>
                              <a:latin typeface="Cambria Math" panose="02040503050406030204" pitchFamily="18" charset="0"/>
                            </a:rPr>
                            <m:t>1+</m:t>
                          </m:r>
                          <m:f>
                            <m:fPr>
                              <m:ctrlPr>
                                <a:rPr lang="en-US" i="1">
                                  <a:solidFill>
                                    <a:srgbClr val="C00000"/>
                                  </a:solidFill>
                                  <a:latin typeface="Cambria Math" panose="02040503050406030204" pitchFamily="18" charset="0"/>
                                </a:rPr>
                              </m:ctrlPr>
                            </m:fPr>
                            <m:num>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𝑒</m:t>
                                  </m:r>
                                </m:e>
                                <m:sup>
                                  <m:r>
                                    <a:rPr lang="en-US" i="0">
                                      <a:solidFill>
                                        <a:srgbClr val="C00000"/>
                                      </a:solidFill>
                                      <a:latin typeface="Cambria Math" panose="02040503050406030204" pitchFamily="18" charset="0"/>
                                    </a:rPr>
                                    <m:t>2</m:t>
                                  </m:r>
                                </m:sup>
                              </m:sSup>
                            </m:num>
                            <m:den>
                              <m:r>
                                <a:rPr lang="en-US" i="0">
                                  <a:solidFill>
                                    <a:srgbClr val="C00000"/>
                                  </a:solidFill>
                                  <a:latin typeface="Cambria Math" panose="02040503050406030204" pitchFamily="18" charset="0"/>
                                </a:rPr>
                                <m:t>2</m:t>
                              </m:r>
                            </m:den>
                          </m:f>
                        </m:e>
                      </m:d>
                    </m:oMath>
                  </m:oMathPara>
                </a14:m>
                <a:endParaRPr lang="en-US" dirty="0"/>
              </a:p>
            </p:txBody>
          </p:sp>
        </mc:Choice>
        <mc:Fallback xmlns="">
          <p:sp>
            <p:nvSpPr>
              <p:cNvPr id="12" name="Rectangle 11">
                <a:extLst>
                  <a:ext uri="{FF2B5EF4-FFF2-40B4-BE49-F238E27FC236}">
                    <a16:creationId xmlns:a16="http://schemas.microsoft.com/office/drawing/2014/main" id="{E18A19C1-783C-364D-A0A0-BDBEF504C093}"/>
                  </a:ext>
                </a:extLst>
              </p:cNvPr>
              <p:cNvSpPr>
                <a:spLocks noRot="1" noChangeAspect="1" noMove="1" noResize="1" noEditPoints="1" noAdjustHandles="1" noChangeArrowheads="1" noChangeShapeType="1" noTextEdit="1"/>
              </p:cNvSpPr>
              <p:nvPr/>
            </p:nvSpPr>
            <p:spPr>
              <a:xfrm>
                <a:off x="8060104" y="4115709"/>
                <a:ext cx="1560684" cy="720325"/>
              </a:xfrm>
              <a:prstGeom prst="rect">
                <a:avLst/>
              </a:prstGeom>
              <a:blipFill>
                <a:blip r:embed="rId5"/>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F02B3278-055F-5940-9FB0-5DFFF039191C}"/>
              </a:ext>
            </a:extLst>
          </p:cNvPr>
          <p:cNvSpPr/>
          <p:nvPr/>
        </p:nvSpPr>
        <p:spPr>
          <a:xfrm>
            <a:off x="341458" y="5133040"/>
            <a:ext cx="902811" cy="369332"/>
          </a:xfrm>
          <a:prstGeom prst="rect">
            <a:avLst/>
          </a:prstGeom>
        </p:spPr>
        <p:txBody>
          <a:bodyPr wrap="none">
            <a:spAutoFit/>
          </a:bodyPr>
          <a:lstStyle/>
          <a:p>
            <a:r>
              <a:rPr lang="en-US" dirty="0">
                <a:solidFill>
                  <a:srgbClr val="00B050"/>
                </a:solidFill>
              </a:rPr>
              <a:t>By arc:</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FF29DB4-AA7E-7E45-83BD-989863DEF9BD}"/>
                  </a:ext>
                </a:extLst>
              </p:cNvPr>
              <p:cNvSpPr txBox="1"/>
              <p:nvPr/>
            </p:nvSpPr>
            <p:spPr>
              <a:xfrm>
                <a:off x="1627707" y="5151674"/>
                <a:ext cx="3376117" cy="627288"/>
              </a:xfrm>
              <a:prstGeom prst="rect">
                <a:avLst/>
              </a:prstGeom>
              <a:noFill/>
            </p:spPr>
            <p:txBody>
              <a:bodyPr wrap="none" rtlCol="0">
                <a:spAutoFit/>
              </a:bodyPr>
              <a:lstStyle/>
              <a:p>
                <a14:m>
                  <m:oMath xmlns:m="http://schemas.openxmlformats.org/officeDocument/2006/math">
                    <m:sSub>
                      <m:sSubPr>
                        <m:ctrlPr>
                          <a:rPr lang="en-GB" sz="2400" i="1" smtClean="0">
                            <a:solidFill>
                              <a:srgbClr val="00B050"/>
                            </a:solidFill>
                            <a:latin typeface="Cambria Math" panose="02040503050406030204" pitchFamily="18" charset="0"/>
                          </a:rPr>
                        </m:ctrlPr>
                      </m:sSubPr>
                      <m:e>
                        <m:acc>
                          <m:accPr>
                            <m:chr m:val="̅"/>
                            <m:ctrlPr>
                              <a:rPr lang="en-GB" sz="2400" i="1">
                                <a:solidFill>
                                  <a:srgbClr val="00B050"/>
                                </a:solidFill>
                                <a:latin typeface="Cambria Math" panose="02040503050406030204" pitchFamily="18" charset="0"/>
                              </a:rPr>
                            </m:ctrlPr>
                          </m:accPr>
                          <m:e>
                            <m:r>
                              <a:rPr lang="en-GB" sz="2400" i="1">
                                <a:solidFill>
                                  <a:srgbClr val="00B050"/>
                                </a:solidFill>
                                <a:latin typeface="Cambria Math" panose="02040503050406030204" pitchFamily="18" charset="0"/>
                              </a:rPr>
                              <m:t>𝑟</m:t>
                            </m:r>
                            <m:r>
                              <a:rPr lang="en-GB" sz="2400" i="1">
                                <a:solidFill>
                                  <a:srgbClr val="00B050"/>
                                </a:solidFill>
                                <a:latin typeface="Cambria Math" panose="02040503050406030204" pitchFamily="18" charset="0"/>
                              </a:rPr>
                              <m:t> </m:t>
                            </m:r>
                          </m:e>
                        </m:acc>
                      </m:e>
                      <m:sub>
                        <m:r>
                          <a:rPr lang="en-GB" sz="2400" i="1">
                            <a:solidFill>
                              <a:srgbClr val="00B050"/>
                            </a:solidFill>
                            <a:latin typeface="Cambria Math" panose="02040503050406030204" pitchFamily="18" charset="0"/>
                          </a:rPr>
                          <m:t>𝑠</m:t>
                        </m:r>
                      </m:sub>
                    </m:sSub>
                    <m:r>
                      <a:rPr lang="en-GB" sz="2400" i="1">
                        <a:solidFill>
                          <a:srgbClr val="00B050"/>
                        </a:solidFill>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1</m:t>
                        </m:r>
                      </m:num>
                      <m:den>
                        <m:r>
                          <a:rPr lang="en-GB" sz="2400" i="1">
                            <a:latin typeface="Cambria Math" panose="02040503050406030204" pitchFamily="18" charset="0"/>
                          </a:rPr>
                          <m:t>𝐿</m:t>
                        </m:r>
                      </m:den>
                    </m:f>
                    <m:nary>
                      <m:naryPr>
                        <m:limLoc m:val="subSup"/>
                        <m:ctrlPr>
                          <a:rPr lang="en-GB" sz="2400" i="1">
                            <a:latin typeface="Cambria Math" panose="02040503050406030204" pitchFamily="18" charset="0"/>
                          </a:rPr>
                        </m:ctrlPr>
                      </m:naryPr>
                      <m:sub>
                        <m:r>
                          <a:rPr lang="en-GB" sz="2400" i="1">
                            <a:latin typeface="Cambria Math" panose="02040503050406030204" pitchFamily="18" charset="0"/>
                          </a:rPr>
                          <m:t>0</m:t>
                        </m:r>
                      </m:sub>
                      <m:sup>
                        <m:r>
                          <a:rPr lang="en-GB" sz="2400" i="1">
                            <a:latin typeface="Cambria Math" panose="02040503050406030204" pitchFamily="18" charset="0"/>
                          </a:rPr>
                          <m:t>𝐿</m:t>
                        </m:r>
                      </m:sup>
                      <m:e>
                        <m:r>
                          <a:rPr lang="en-GB" sz="2400" i="1">
                            <a:latin typeface="Cambria Math" panose="02040503050406030204" pitchFamily="18" charset="0"/>
                          </a:rPr>
                          <m:t>𝑟𝑑𝑠</m:t>
                        </m:r>
                        <m:r>
                          <a:rPr lang="en-GB" sz="2400" i="1">
                            <a:latin typeface="Cambria Math" panose="02040503050406030204" pitchFamily="18" charset="0"/>
                          </a:rPr>
                          <m:t>= </m:t>
                        </m:r>
                        <m:f>
                          <m:fPr>
                            <m:ctrlPr>
                              <a:rPr lang="en-GB" sz="2400" i="1">
                                <a:latin typeface="Cambria Math" panose="02040503050406030204" pitchFamily="18" charset="0"/>
                              </a:rPr>
                            </m:ctrlPr>
                          </m:fPr>
                          <m:num>
                            <m:r>
                              <a:rPr lang="en-GB" sz="2400" i="1">
                                <a:latin typeface="Cambria Math" panose="02040503050406030204" pitchFamily="18" charset="0"/>
                              </a:rPr>
                              <m:t>𝑎𝐿</m:t>
                            </m:r>
                          </m:num>
                          <m:den>
                            <m:r>
                              <a:rPr lang="en-GB" sz="2400" i="1">
                                <a:latin typeface="Cambria Math" panose="02040503050406030204" pitchFamily="18" charset="0"/>
                              </a:rPr>
                              <m:t>𝐿</m:t>
                            </m:r>
                          </m:den>
                        </m:f>
                      </m:e>
                    </m:nary>
                    <m:r>
                      <a:rPr lang="en-GB" sz="2400" i="1">
                        <a:latin typeface="Cambria Math" panose="02040503050406030204" pitchFamily="18" charset="0"/>
                      </a:rPr>
                      <m:t>=</m:t>
                    </m:r>
                    <m:r>
                      <a:rPr lang="en-GB" sz="2400" i="1" smtClean="0">
                        <a:solidFill>
                          <a:srgbClr val="00B050"/>
                        </a:solidFill>
                        <a:latin typeface="Cambria Math" panose="02040503050406030204" pitchFamily="18" charset="0"/>
                      </a:rPr>
                      <m:t>𝑎</m:t>
                    </m:r>
                    <m:r>
                      <a:rPr lang="en-GB" sz="2400" i="1" smtClean="0">
                        <a:solidFill>
                          <a:srgbClr val="00B050"/>
                        </a:solidFill>
                        <a:latin typeface="Cambria Math" panose="02040503050406030204" pitchFamily="18" charset="0"/>
                      </a:rPr>
                      <m:t>.</m:t>
                    </m:r>
                  </m:oMath>
                </a14:m>
                <a:r>
                  <a:rPr lang="en-GB" sz="2400" dirty="0">
                    <a:solidFill>
                      <a:srgbClr val="00B050"/>
                    </a:solidFill>
                    <a:effectLst/>
                  </a:rPr>
                  <a:t> </a:t>
                </a:r>
                <a:endParaRPr lang="en-US" sz="2400" dirty="0"/>
              </a:p>
            </p:txBody>
          </p:sp>
        </mc:Choice>
        <mc:Fallback xmlns="">
          <p:sp>
            <p:nvSpPr>
              <p:cNvPr id="15" name="TextBox 14">
                <a:extLst>
                  <a:ext uri="{FF2B5EF4-FFF2-40B4-BE49-F238E27FC236}">
                    <a16:creationId xmlns:a16="http://schemas.microsoft.com/office/drawing/2014/main" id="{9FF29DB4-AA7E-7E45-83BD-989863DEF9BD}"/>
                  </a:ext>
                </a:extLst>
              </p:cNvPr>
              <p:cNvSpPr txBox="1">
                <a:spLocks noRot="1" noChangeAspect="1" noMove="1" noResize="1" noEditPoints="1" noAdjustHandles="1" noChangeArrowheads="1" noChangeShapeType="1" noTextEdit="1"/>
              </p:cNvSpPr>
              <p:nvPr/>
            </p:nvSpPr>
            <p:spPr>
              <a:xfrm>
                <a:off x="1627707" y="5151674"/>
                <a:ext cx="3376117" cy="627288"/>
              </a:xfrm>
              <a:prstGeom prst="rect">
                <a:avLst/>
              </a:prstGeom>
              <a:blipFill>
                <a:blip r:embed="rId6"/>
                <a:stretch>
                  <a:fillRect t="-102000" b="-16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E41B14C-BA09-694F-AAE2-6570DCDA9E99}"/>
                  </a:ext>
                </a:extLst>
              </p:cNvPr>
              <p:cNvSpPr/>
              <p:nvPr/>
            </p:nvSpPr>
            <p:spPr>
              <a:xfrm>
                <a:off x="1060885" y="6120955"/>
                <a:ext cx="3349763"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0">
                              <a:latin typeface="Cambria Math" panose="02040503050406030204" pitchFamily="18" charset="0"/>
                            </a:rPr>
                            <m:t>1</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0">
                              <a:latin typeface="Cambria Math" panose="02040503050406030204" pitchFamily="18" charset="0"/>
                            </a:rPr>
                            <m:t>2</m:t>
                          </m:r>
                        </m:sub>
                      </m:sSub>
                      <m:r>
                        <a:rPr lang="en-US" sz="2400" i="0">
                          <a:latin typeface="Cambria Math" panose="02040503050406030204" pitchFamily="18" charset="0"/>
                        </a:rPr>
                        <m:t>=2</m:t>
                      </m:r>
                      <m:r>
                        <a:rPr lang="en-US" sz="2400" i="1">
                          <a:latin typeface="Cambria Math" panose="02040503050406030204" pitchFamily="18" charset="0"/>
                        </a:rPr>
                        <m:t>𝑎</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𝑎</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𝑝</m:t>
                          </m:r>
                        </m:sub>
                      </m:sSub>
                    </m:oMath>
                  </m:oMathPara>
                </a14:m>
                <a:endParaRPr lang="en-US" sz="2400" dirty="0"/>
              </a:p>
            </p:txBody>
          </p:sp>
        </mc:Choice>
        <mc:Fallback xmlns="">
          <p:sp>
            <p:nvSpPr>
              <p:cNvPr id="16" name="Rectangle 15">
                <a:extLst>
                  <a:ext uri="{FF2B5EF4-FFF2-40B4-BE49-F238E27FC236}">
                    <a16:creationId xmlns:a16="http://schemas.microsoft.com/office/drawing/2014/main" id="{5E41B14C-BA09-694F-AAE2-6570DCDA9E99}"/>
                  </a:ext>
                </a:extLst>
              </p:cNvPr>
              <p:cNvSpPr>
                <a:spLocks noRot="1" noChangeAspect="1" noMove="1" noResize="1" noEditPoints="1" noAdjustHandles="1" noChangeArrowheads="1" noChangeShapeType="1" noTextEdit="1"/>
              </p:cNvSpPr>
              <p:nvPr/>
            </p:nvSpPr>
            <p:spPr>
              <a:xfrm>
                <a:off x="1060885" y="6120955"/>
                <a:ext cx="3349763" cy="490199"/>
              </a:xfrm>
              <a:prstGeom prst="rect">
                <a:avLst/>
              </a:prstGeom>
              <a:blipFill>
                <a:blip r:embed="rId7"/>
                <a:stretch>
                  <a:fillRect b="-2500"/>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E7917652-85CC-4447-B788-62E7252CEF37}"/>
              </a:ext>
            </a:extLst>
          </p:cNvPr>
          <p:cNvSpPr/>
          <p:nvPr/>
        </p:nvSpPr>
        <p:spPr>
          <a:xfrm>
            <a:off x="382494" y="1235480"/>
            <a:ext cx="2356158" cy="461665"/>
          </a:xfrm>
          <a:prstGeom prst="rect">
            <a:avLst/>
          </a:prstGeom>
        </p:spPr>
        <p:txBody>
          <a:bodyPr wrap="none">
            <a:spAutoFit/>
          </a:bodyPr>
          <a:lstStyle/>
          <a:p>
            <a:r>
              <a:rPr lang="en-US" sz="2400" dirty="0">
                <a:solidFill>
                  <a:srgbClr val="C00000"/>
                </a:solidFill>
              </a:rPr>
              <a:t>3</a:t>
            </a:r>
            <a:r>
              <a:rPr lang="en-US" sz="2400" baseline="30000" dirty="0">
                <a:solidFill>
                  <a:srgbClr val="C00000"/>
                </a:solidFill>
              </a:rPr>
              <a:t>rd</a:t>
            </a:r>
            <a:r>
              <a:rPr lang="en-US" sz="2400" dirty="0">
                <a:solidFill>
                  <a:srgbClr val="C00000"/>
                </a:solidFill>
              </a:rPr>
              <a:t> Kepler’s law</a:t>
            </a:r>
            <a:r>
              <a:rPr lang="en-US" dirty="0"/>
              <a:t>:</a:t>
            </a:r>
          </a:p>
        </p:txBody>
      </p:sp>
      <p:pic>
        <p:nvPicPr>
          <p:cNvPr id="18" name="Picture 17" descr="/var/folders/7x/6nq3_zfn397bj1zvdztj9x900000gn/T/com.microsoft.Word/Content.MSO/FF38FF8C.tmp">
            <a:extLst>
              <a:ext uri="{FF2B5EF4-FFF2-40B4-BE49-F238E27FC236}">
                <a16:creationId xmlns:a16="http://schemas.microsoft.com/office/drawing/2014/main" id="{91515FA8-BD41-7841-B6E7-1165FF062B5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12641" y="1235481"/>
            <a:ext cx="2682699" cy="1224108"/>
          </a:xfrm>
          <a:prstGeom prst="rect">
            <a:avLst/>
          </a:prstGeom>
          <a:noFill/>
          <a:ln>
            <a:noFill/>
          </a:ln>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4A39343-D963-2D4F-9F76-3D7AFEF163B8}"/>
                  </a:ext>
                </a:extLst>
              </p:cNvPr>
              <p:cNvSpPr/>
              <p:nvPr/>
            </p:nvSpPr>
            <p:spPr>
              <a:xfrm>
                <a:off x="5851454" y="5944111"/>
                <a:ext cx="2190471" cy="8438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0">
                          <a:latin typeface="Cambria Math" panose="02040503050406030204" pitchFamily="18" charset="0"/>
                        </a:rPr>
                        <m:t>=</m:t>
                      </m:r>
                      <m:r>
                        <a:rPr lang="en-US" sz="2400" i="0" smtClean="0">
                          <a:latin typeface="Cambria Math" panose="02040503050406030204" pitchFamily="18" charset="0"/>
                        </a:rPr>
                        <m:t>2</m:t>
                      </m:r>
                      <m:rad>
                        <m:radPr>
                          <m:degHide m:val="on"/>
                          <m:ctrlPr>
                            <a:rPr lang="en-US" sz="2400" i="1">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𝑎</m:t>
                              </m:r>
                              <m:r>
                                <a:rPr lang="en-US" sz="2400" i="0">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𝑝</m:t>
                              </m:r>
                              <m:r>
                                <a:rPr lang="en-US" sz="2400" i="0">
                                  <a:latin typeface="Cambria Math" panose="02040503050406030204" pitchFamily="18" charset="0"/>
                                </a:rPr>
                                <m:t>0</m:t>
                              </m:r>
                            </m:sub>
                          </m:sSub>
                        </m:e>
                      </m:rad>
                    </m:oMath>
                  </m:oMathPara>
                </a14:m>
                <a:endParaRPr lang="en-US" sz="2400" dirty="0"/>
              </a:p>
            </p:txBody>
          </p:sp>
        </mc:Choice>
        <mc:Fallback xmlns="">
          <p:sp>
            <p:nvSpPr>
              <p:cNvPr id="19" name="Rectangle 18">
                <a:extLst>
                  <a:ext uri="{FF2B5EF4-FFF2-40B4-BE49-F238E27FC236}">
                    <a16:creationId xmlns:a16="http://schemas.microsoft.com/office/drawing/2014/main" id="{94A39343-D963-2D4F-9F76-3D7AFEF163B8}"/>
                  </a:ext>
                </a:extLst>
              </p:cNvPr>
              <p:cNvSpPr>
                <a:spLocks noRot="1" noChangeAspect="1" noMove="1" noResize="1" noEditPoints="1" noAdjustHandles="1" noChangeArrowheads="1" noChangeShapeType="1" noTextEdit="1"/>
              </p:cNvSpPr>
              <p:nvPr/>
            </p:nvSpPr>
            <p:spPr>
              <a:xfrm>
                <a:off x="5851454" y="5944111"/>
                <a:ext cx="2190471" cy="84388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8494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709FD6-C309-7D46-8242-F3051F8F39C9}"/>
              </a:ext>
            </a:extLst>
          </p:cNvPr>
          <p:cNvPicPr>
            <a:picLocks noChangeAspect="1"/>
          </p:cNvPicPr>
          <p:nvPr/>
        </p:nvPicPr>
        <p:blipFill>
          <a:blip r:embed="rId2"/>
          <a:stretch>
            <a:fillRect/>
          </a:stretch>
        </p:blipFill>
        <p:spPr>
          <a:xfrm>
            <a:off x="376989" y="0"/>
            <a:ext cx="5197643" cy="2574758"/>
          </a:xfrm>
          <a:prstGeom prst="rect">
            <a:avLst/>
          </a:prstGeom>
        </p:spPr>
      </p:pic>
      <p:pic>
        <p:nvPicPr>
          <p:cNvPr id="7" name="Picture 6">
            <a:extLst>
              <a:ext uri="{FF2B5EF4-FFF2-40B4-BE49-F238E27FC236}">
                <a16:creationId xmlns:a16="http://schemas.microsoft.com/office/drawing/2014/main" id="{70523CED-9AC8-5442-9554-735524D7C24C}"/>
              </a:ext>
            </a:extLst>
          </p:cNvPr>
          <p:cNvPicPr>
            <a:picLocks noChangeAspect="1"/>
          </p:cNvPicPr>
          <p:nvPr/>
        </p:nvPicPr>
        <p:blipFill>
          <a:blip r:embed="rId3"/>
          <a:stretch>
            <a:fillRect/>
          </a:stretch>
        </p:blipFill>
        <p:spPr>
          <a:xfrm>
            <a:off x="376989" y="2261937"/>
            <a:ext cx="5197642" cy="2538664"/>
          </a:xfrm>
          <a:prstGeom prst="rect">
            <a:avLst/>
          </a:prstGeom>
        </p:spPr>
      </p:pic>
      <p:pic>
        <p:nvPicPr>
          <p:cNvPr id="9" name="Picture 8">
            <a:extLst>
              <a:ext uri="{FF2B5EF4-FFF2-40B4-BE49-F238E27FC236}">
                <a16:creationId xmlns:a16="http://schemas.microsoft.com/office/drawing/2014/main" id="{5BA3E2E4-DB86-FB42-9E95-B97AB9FD85AC}"/>
              </a:ext>
            </a:extLst>
          </p:cNvPr>
          <p:cNvPicPr>
            <a:picLocks noChangeAspect="1"/>
          </p:cNvPicPr>
          <p:nvPr/>
        </p:nvPicPr>
        <p:blipFill>
          <a:blip r:embed="rId4"/>
          <a:stretch>
            <a:fillRect/>
          </a:stretch>
        </p:blipFill>
        <p:spPr>
          <a:xfrm>
            <a:off x="453650" y="4487779"/>
            <a:ext cx="5120982" cy="2370221"/>
          </a:xfrm>
          <a:prstGeom prst="rect">
            <a:avLst/>
          </a:prstGeom>
        </p:spPr>
      </p:pic>
      <p:pic>
        <p:nvPicPr>
          <p:cNvPr id="11" name="Picture 10">
            <a:extLst>
              <a:ext uri="{FF2B5EF4-FFF2-40B4-BE49-F238E27FC236}">
                <a16:creationId xmlns:a16="http://schemas.microsoft.com/office/drawing/2014/main" id="{93A3CE4E-245C-F546-B5DF-AFC357BA0E73}"/>
              </a:ext>
            </a:extLst>
          </p:cNvPr>
          <p:cNvPicPr>
            <a:picLocks noChangeAspect="1"/>
          </p:cNvPicPr>
          <p:nvPr/>
        </p:nvPicPr>
        <p:blipFill>
          <a:blip r:embed="rId5"/>
          <a:stretch>
            <a:fillRect/>
          </a:stretch>
        </p:blipFill>
        <p:spPr>
          <a:xfrm>
            <a:off x="5951621" y="0"/>
            <a:ext cx="4572000" cy="2574758"/>
          </a:xfrm>
          <a:prstGeom prst="rect">
            <a:avLst/>
          </a:prstGeom>
        </p:spPr>
      </p:pic>
      <p:pic>
        <p:nvPicPr>
          <p:cNvPr id="13" name="Picture 12">
            <a:extLst>
              <a:ext uri="{FF2B5EF4-FFF2-40B4-BE49-F238E27FC236}">
                <a16:creationId xmlns:a16="http://schemas.microsoft.com/office/drawing/2014/main" id="{74CA6BFE-6654-DC4D-98F7-79B5A05F41C3}"/>
              </a:ext>
            </a:extLst>
          </p:cNvPr>
          <p:cNvPicPr>
            <a:picLocks noChangeAspect="1"/>
          </p:cNvPicPr>
          <p:nvPr/>
        </p:nvPicPr>
        <p:blipFill>
          <a:blip r:embed="rId6"/>
          <a:stretch>
            <a:fillRect/>
          </a:stretch>
        </p:blipFill>
        <p:spPr>
          <a:xfrm>
            <a:off x="5951621" y="2045368"/>
            <a:ext cx="4572000" cy="2442411"/>
          </a:xfrm>
          <a:prstGeom prst="rect">
            <a:avLst/>
          </a:prstGeom>
        </p:spPr>
      </p:pic>
      <p:pic>
        <p:nvPicPr>
          <p:cNvPr id="15" name="Picture 14">
            <a:extLst>
              <a:ext uri="{FF2B5EF4-FFF2-40B4-BE49-F238E27FC236}">
                <a16:creationId xmlns:a16="http://schemas.microsoft.com/office/drawing/2014/main" id="{9C72BF26-C941-9F4A-8111-62A51F249EDC}"/>
              </a:ext>
            </a:extLst>
          </p:cNvPr>
          <p:cNvPicPr>
            <a:picLocks noChangeAspect="1"/>
          </p:cNvPicPr>
          <p:nvPr/>
        </p:nvPicPr>
        <p:blipFill>
          <a:blip r:embed="rId7"/>
          <a:stretch>
            <a:fillRect/>
          </a:stretch>
        </p:blipFill>
        <p:spPr>
          <a:xfrm>
            <a:off x="5951621" y="4487778"/>
            <a:ext cx="4572000" cy="2370221"/>
          </a:xfrm>
          <a:prstGeom prst="rect">
            <a:avLst/>
          </a:prstGeom>
        </p:spPr>
      </p:pic>
      <p:sp>
        <p:nvSpPr>
          <p:cNvPr id="2" name="TextBox 1">
            <a:extLst>
              <a:ext uri="{FF2B5EF4-FFF2-40B4-BE49-F238E27FC236}">
                <a16:creationId xmlns:a16="http://schemas.microsoft.com/office/drawing/2014/main" id="{2519E886-4DDC-CA45-85F1-8CB459B9B996}"/>
              </a:ext>
            </a:extLst>
          </p:cNvPr>
          <p:cNvSpPr txBox="1"/>
          <p:nvPr/>
        </p:nvSpPr>
        <p:spPr>
          <a:xfrm>
            <a:off x="5073797" y="1186320"/>
            <a:ext cx="877824" cy="369332"/>
          </a:xfrm>
          <a:prstGeom prst="rect">
            <a:avLst/>
          </a:prstGeom>
          <a:noFill/>
        </p:spPr>
        <p:txBody>
          <a:bodyPr wrap="square" rtlCol="0">
            <a:spAutoFit/>
          </a:bodyPr>
          <a:lstStyle/>
          <a:p>
            <a:r>
              <a:rPr lang="en-US" dirty="0"/>
              <a:t>1600</a:t>
            </a:r>
          </a:p>
        </p:txBody>
      </p:sp>
      <p:sp>
        <p:nvSpPr>
          <p:cNvPr id="10" name="TextBox 9">
            <a:extLst>
              <a:ext uri="{FF2B5EF4-FFF2-40B4-BE49-F238E27FC236}">
                <a16:creationId xmlns:a16="http://schemas.microsoft.com/office/drawing/2014/main" id="{D74BA356-8FCC-234F-B5FA-3C3F9DBA17AF}"/>
              </a:ext>
            </a:extLst>
          </p:cNvPr>
          <p:cNvSpPr txBox="1"/>
          <p:nvPr/>
        </p:nvSpPr>
        <p:spPr>
          <a:xfrm>
            <a:off x="5218176" y="185876"/>
            <a:ext cx="877824" cy="369332"/>
          </a:xfrm>
          <a:prstGeom prst="rect">
            <a:avLst/>
          </a:prstGeom>
          <a:noFill/>
        </p:spPr>
        <p:txBody>
          <a:bodyPr wrap="square" rtlCol="0">
            <a:spAutoFit/>
          </a:bodyPr>
          <a:lstStyle/>
          <a:p>
            <a:r>
              <a:rPr lang="en-US" dirty="0"/>
              <a:t>600</a:t>
            </a:r>
          </a:p>
        </p:txBody>
      </p:sp>
      <p:sp>
        <p:nvSpPr>
          <p:cNvPr id="12" name="TextBox 11">
            <a:extLst>
              <a:ext uri="{FF2B5EF4-FFF2-40B4-BE49-F238E27FC236}">
                <a16:creationId xmlns:a16="http://schemas.microsoft.com/office/drawing/2014/main" id="{AD8AE2C8-22CE-9E42-8082-A31AEA09521A}"/>
              </a:ext>
            </a:extLst>
          </p:cNvPr>
          <p:cNvSpPr txBox="1"/>
          <p:nvPr/>
        </p:nvSpPr>
        <p:spPr>
          <a:xfrm>
            <a:off x="5073797" y="615434"/>
            <a:ext cx="877824" cy="369332"/>
          </a:xfrm>
          <a:prstGeom prst="rect">
            <a:avLst/>
          </a:prstGeom>
          <a:noFill/>
        </p:spPr>
        <p:txBody>
          <a:bodyPr wrap="square" rtlCol="0">
            <a:spAutoFit/>
          </a:bodyPr>
          <a:lstStyle/>
          <a:p>
            <a:r>
              <a:rPr lang="en-US" dirty="0"/>
              <a:t>1100</a:t>
            </a:r>
          </a:p>
        </p:txBody>
      </p:sp>
      <p:sp>
        <p:nvSpPr>
          <p:cNvPr id="14" name="TextBox 13">
            <a:extLst>
              <a:ext uri="{FF2B5EF4-FFF2-40B4-BE49-F238E27FC236}">
                <a16:creationId xmlns:a16="http://schemas.microsoft.com/office/drawing/2014/main" id="{576358CE-ECF4-3C4B-922C-C8A6D5675D7C}"/>
              </a:ext>
            </a:extLst>
          </p:cNvPr>
          <p:cNvSpPr txBox="1"/>
          <p:nvPr/>
        </p:nvSpPr>
        <p:spPr>
          <a:xfrm>
            <a:off x="10205185" y="190582"/>
            <a:ext cx="877824" cy="369332"/>
          </a:xfrm>
          <a:prstGeom prst="rect">
            <a:avLst/>
          </a:prstGeom>
          <a:noFill/>
        </p:spPr>
        <p:txBody>
          <a:bodyPr wrap="square" rtlCol="0">
            <a:spAutoFit/>
          </a:bodyPr>
          <a:lstStyle/>
          <a:p>
            <a:r>
              <a:rPr lang="en-US" dirty="0"/>
              <a:t>1700</a:t>
            </a:r>
          </a:p>
        </p:txBody>
      </p:sp>
      <p:sp>
        <p:nvSpPr>
          <p:cNvPr id="16" name="TextBox 15">
            <a:extLst>
              <a:ext uri="{FF2B5EF4-FFF2-40B4-BE49-F238E27FC236}">
                <a16:creationId xmlns:a16="http://schemas.microsoft.com/office/drawing/2014/main" id="{43B49792-0980-9541-8430-13906223EBF7}"/>
              </a:ext>
            </a:extLst>
          </p:cNvPr>
          <p:cNvSpPr txBox="1"/>
          <p:nvPr/>
        </p:nvSpPr>
        <p:spPr>
          <a:xfrm>
            <a:off x="10205185" y="918047"/>
            <a:ext cx="877824" cy="369332"/>
          </a:xfrm>
          <a:prstGeom prst="rect">
            <a:avLst/>
          </a:prstGeom>
          <a:noFill/>
        </p:spPr>
        <p:txBody>
          <a:bodyPr wrap="square" rtlCol="0">
            <a:spAutoFit/>
          </a:bodyPr>
          <a:lstStyle/>
          <a:p>
            <a:r>
              <a:rPr lang="en-US" dirty="0"/>
              <a:t>2600</a:t>
            </a:r>
          </a:p>
        </p:txBody>
      </p:sp>
      <p:sp>
        <p:nvSpPr>
          <p:cNvPr id="17" name="TextBox 16">
            <a:extLst>
              <a:ext uri="{FF2B5EF4-FFF2-40B4-BE49-F238E27FC236}">
                <a16:creationId xmlns:a16="http://schemas.microsoft.com/office/drawing/2014/main" id="{9E30A1AF-031B-AF47-B00D-764EB709ABE4}"/>
              </a:ext>
            </a:extLst>
          </p:cNvPr>
          <p:cNvSpPr txBox="1"/>
          <p:nvPr/>
        </p:nvSpPr>
        <p:spPr>
          <a:xfrm>
            <a:off x="10205185" y="581026"/>
            <a:ext cx="877824" cy="369332"/>
          </a:xfrm>
          <a:prstGeom prst="rect">
            <a:avLst/>
          </a:prstGeom>
          <a:noFill/>
        </p:spPr>
        <p:txBody>
          <a:bodyPr wrap="square" rtlCol="0">
            <a:spAutoFit/>
          </a:bodyPr>
          <a:lstStyle/>
          <a:p>
            <a:r>
              <a:rPr lang="en-US" dirty="0"/>
              <a:t>2020</a:t>
            </a:r>
          </a:p>
        </p:txBody>
      </p:sp>
      <p:sp>
        <p:nvSpPr>
          <p:cNvPr id="18" name="Rectangle 17">
            <a:extLst>
              <a:ext uri="{FF2B5EF4-FFF2-40B4-BE49-F238E27FC236}">
                <a16:creationId xmlns:a16="http://schemas.microsoft.com/office/drawing/2014/main" id="{B181F8A4-142E-E046-BBBE-FB26A372B819}"/>
              </a:ext>
            </a:extLst>
          </p:cNvPr>
          <p:cNvSpPr/>
          <p:nvPr/>
        </p:nvSpPr>
        <p:spPr>
          <a:xfrm>
            <a:off x="1671" y="6482752"/>
            <a:ext cx="11899900" cy="369332"/>
          </a:xfrm>
          <a:prstGeom prst="rect">
            <a:avLst/>
          </a:prstGeom>
        </p:spPr>
        <p:txBody>
          <a:bodyPr wrap="square">
            <a:spAutoFit/>
          </a:bodyPr>
          <a:lstStyle/>
          <a:p>
            <a:r>
              <a:rPr lang="en-US" dirty="0">
                <a:hlinkClick r:id="rId8"/>
              </a:rPr>
              <a:t>https://www.intechopen.com/online-first/millennial-oscillations-of-solar-irradiance-and-magnetic-field-in-600-2600</a:t>
            </a:r>
            <a:r>
              <a:rPr lang="en-US" dirty="0"/>
              <a:t> </a:t>
            </a:r>
          </a:p>
        </p:txBody>
      </p:sp>
    </p:spTree>
    <p:extLst>
      <p:ext uri="{BB962C8B-B14F-4D97-AF65-F5344CB8AC3E}">
        <p14:creationId xmlns:p14="http://schemas.microsoft.com/office/powerpoint/2010/main" val="1260757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96629-F8F0-5D46-9027-55C2424BA790}"/>
              </a:ext>
            </a:extLst>
          </p:cNvPr>
          <p:cNvPicPr>
            <a:picLocks noChangeAspect="1"/>
          </p:cNvPicPr>
          <p:nvPr/>
        </p:nvPicPr>
        <p:blipFill>
          <a:blip r:embed="rId2"/>
          <a:stretch>
            <a:fillRect/>
          </a:stretch>
        </p:blipFill>
        <p:spPr>
          <a:xfrm>
            <a:off x="0" y="0"/>
            <a:ext cx="4680283" cy="2189747"/>
          </a:xfrm>
          <a:prstGeom prst="rect">
            <a:avLst/>
          </a:prstGeom>
        </p:spPr>
      </p:pic>
      <p:pic>
        <p:nvPicPr>
          <p:cNvPr id="7" name="Picture 6">
            <a:extLst>
              <a:ext uri="{FF2B5EF4-FFF2-40B4-BE49-F238E27FC236}">
                <a16:creationId xmlns:a16="http://schemas.microsoft.com/office/drawing/2014/main" id="{A3FFD7C5-2DBC-DB46-A32D-8B0756A7B127}"/>
              </a:ext>
            </a:extLst>
          </p:cNvPr>
          <p:cNvPicPr>
            <a:picLocks noChangeAspect="1"/>
          </p:cNvPicPr>
          <p:nvPr/>
        </p:nvPicPr>
        <p:blipFill>
          <a:blip r:embed="rId3"/>
          <a:stretch>
            <a:fillRect/>
          </a:stretch>
        </p:blipFill>
        <p:spPr>
          <a:xfrm>
            <a:off x="108283" y="2189747"/>
            <a:ext cx="4572000" cy="2033337"/>
          </a:xfrm>
          <a:prstGeom prst="rect">
            <a:avLst/>
          </a:prstGeom>
        </p:spPr>
      </p:pic>
      <p:pic>
        <p:nvPicPr>
          <p:cNvPr id="9" name="Picture 8">
            <a:extLst>
              <a:ext uri="{FF2B5EF4-FFF2-40B4-BE49-F238E27FC236}">
                <a16:creationId xmlns:a16="http://schemas.microsoft.com/office/drawing/2014/main" id="{00EF4D83-B685-754D-8445-7B6678EC037F}"/>
              </a:ext>
            </a:extLst>
          </p:cNvPr>
          <p:cNvPicPr>
            <a:picLocks noChangeAspect="1"/>
          </p:cNvPicPr>
          <p:nvPr/>
        </p:nvPicPr>
        <p:blipFill>
          <a:blip r:embed="rId4"/>
          <a:stretch>
            <a:fillRect/>
          </a:stretch>
        </p:blipFill>
        <p:spPr>
          <a:xfrm>
            <a:off x="108283" y="4217068"/>
            <a:ext cx="4572000" cy="2743200"/>
          </a:xfrm>
          <a:prstGeom prst="rect">
            <a:avLst/>
          </a:prstGeom>
        </p:spPr>
      </p:pic>
      <p:pic>
        <p:nvPicPr>
          <p:cNvPr id="11" name="Picture 10">
            <a:extLst>
              <a:ext uri="{FF2B5EF4-FFF2-40B4-BE49-F238E27FC236}">
                <a16:creationId xmlns:a16="http://schemas.microsoft.com/office/drawing/2014/main" id="{66AFC387-694E-304E-A4E2-C9F61449631B}"/>
              </a:ext>
            </a:extLst>
          </p:cNvPr>
          <p:cNvPicPr>
            <a:picLocks noChangeAspect="1"/>
          </p:cNvPicPr>
          <p:nvPr/>
        </p:nvPicPr>
        <p:blipFill>
          <a:blip r:embed="rId5"/>
          <a:stretch>
            <a:fillRect/>
          </a:stretch>
        </p:blipFill>
        <p:spPr>
          <a:xfrm>
            <a:off x="5261810" y="-1"/>
            <a:ext cx="4572000" cy="2189747"/>
          </a:xfrm>
          <a:prstGeom prst="rect">
            <a:avLst/>
          </a:prstGeom>
        </p:spPr>
      </p:pic>
      <p:pic>
        <p:nvPicPr>
          <p:cNvPr id="13" name="Picture 12">
            <a:extLst>
              <a:ext uri="{FF2B5EF4-FFF2-40B4-BE49-F238E27FC236}">
                <a16:creationId xmlns:a16="http://schemas.microsoft.com/office/drawing/2014/main" id="{258812C0-642F-E142-A0A1-35048F06ECAE}"/>
              </a:ext>
            </a:extLst>
          </p:cNvPr>
          <p:cNvPicPr>
            <a:picLocks noChangeAspect="1"/>
          </p:cNvPicPr>
          <p:nvPr/>
        </p:nvPicPr>
        <p:blipFill>
          <a:blip r:embed="rId6"/>
          <a:stretch>
            <a:fillRect/>
          </a:stretch>
        </p:blipFill>
        <p:spPr>
          <a:xfrm>
            <a:off x="5229726" y="2189745"/>
            <a:ext cx="4572000" cy="2027323"/>
          </a:xfrm>
          <a:prstGeom prst="rect">
            <a:avLst/>
          </a:prstGeom>
        </p:spPr>
      </p:pic>
      <p:pic>
        <p:nvPicPr>
          <p:cNvPr id="17" name="Picture 16">
            <a:extLst>
              <a:ext uri="{FF2B5EF4-FFF2-40B4-BE49-F238E27FC236}">
                <a16:creationId xmlns:a16="http://schemas.microsoft.com/office/drawing/2014/main" id="{AA53B9FF-17F3-E347-87F3-FCBCD7C8D517}"/>
              </a:ext>
            </a:extLst>
          </p:cNvPr>
          <p:cNvPicPr>
            <a:picLocks noChangeAspect="1"/>
          </p:cNvPicPr>
          <p:nvPr/>
        </p:nvPicPr>
        <p:blipFill>
          <a:blip r:embed="rId7"/>
          <a:stretch>
            <a:fillRect/>
          </a:stretch>
        </p:blipFill>
        <p:spPr>
          <a:xfrm>
            <a:off x="5261810" y="4217068"/>
            <a:ext cx="4572000" cy="2640932"/>
          </a:xfrm>
          <a:prstGeom prst="rect">
            <a:avLst/>
          </a:prstGeom>
        </p:spPr>
      </p:pic>
    </p:spTree>
    <p:extLst>
      <p:ext uri="{BB962C8B-B14F-4D97-AF65-F5344CB8AC3E}">
        <p14:creationId xmlns:p14="http://schemas.microsoft.com/office/powerpoint/2010/main" val="2762107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GB">
                <a:latin typeface="Arial Black" charset="0"/>
                <a:ea typeface="ＭＳ Ｐゴシック" charset="0"/>
                <a:cs typeface="ＭＳ Ｐゴシック" charset="0"/>
              </a:rPr>
              <a:t>Solar magnetic field reversal</a:t>
            </a:r>
          </a:p>
        </p:txBody>
      </p:sp>
      <p:pic>
        <p:nvPicPr>
          <p:cNvPr id="28674" name="Picture 3" descr="corona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1752600"/>
            <a:ext cx="3168650" cy="2819400"/>
          </a:xfrm>
          <a:noFill/>
        </p:spPr>
      </p:pic>
      <p:pic>
        <p:nvPicPr>
          <p:cNvPr id="28675" name="Picture 4" descr="corona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00600" y="1828801"/>
            <a:ext cx="2736850" cy="2822575"/>
          </a:xfrm>
          <a:noFill/>
        </p:spPr>
      </p:pic>
      <p:pic>
        <p:nvPicPr>
          <p:cNvPr id="28676" name="Picture 5" descr="corona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535864" y="1752600"/>
            <a:ext cx="3132137" cy="2808288"/>
          </a:xfrm>
          <a:noFill/>
        </p:spPr>
      </p:pic>
      <p:sp>
        <p:nvSpPr>
          <p:cNvPr id="28677" name="Rectangle 6"/>
          <p:cNvSpPr>
            <a:spLocks noChangeArrowheads="1"/>
          </p:cNvSpPr>
          <p:nvPr/>
        </p:nvSpPr>
        <p:spPr bwMode="auto">
          <a:xfrm>
            <a:off x="2209800" y="4648200"/>
            <a:ext cx="798988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Clr>
                <a:schemeClr val="bg2"/>
              </a:buClr>
              <a:buSzPct val="70000"/>
              <a:buFont typeface="Wingdings" charset="0"/>
              <a:buChar char="l"/>
            </a:pPr>
            <a:r>
              <a:rPr lang="en-GB"/>
              <a:t>Strong toroidal magnetic fields (TMF) forming Active Regions (ARs) </a:t>
            </a:r>
          </a:p>
          <a:p>
            <a:pPr>
              <a:buClr>
                <a:schemeClr val="bg2"/>
              </a:buClr>
              <a:buSzPct val="70000"/>
              <a:buFont typeface="Wingdings" charset="0"/>
              <a:buChar char="l"/>
            </a:pPr>
            <a:r>
              <a:rPr lang="en-GB"/>
              <a:t>are created in a shear layer beneath the base of the Solar Convection zone (SCZ).</a:t>
            </a:r>
          </a:p>
        </p:txBody>
      </p:sp>
    </p:spTree>
    <p:extLst>
      <p:ext uri="{BB962C8B-B14F-4D97-AF65-F5344CB8AC3E}">
        <p14:creationId xmlns:p14="http://schemas.microsoft.com/office/powerpoint/2010/main" val="2064047383"/>
      </p:ext>
    </p:extLst>
  </p:cSld>
  <p:clrMapOvr>
    <a:masterClrMapping/>
  </p:clrMapOvr>
  <p:transition>
    <p:split dir="in"/>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A8A6A-651B-3F42-80E6-D128C935259D}"/>
              </a:ext>
            </a:extLst>
          </p:cNvPr>
          <p:cNvPicPr>
            <a:picLocks noChangeAspect="1"/>
          </p:cNvPicPr>
          <p:nvPr/>
        </p:nvPicPr>
        <p:blipFill>
          <a:blip r:embed="rId2"/>
          <a:stretch>
            <a:fillRect/>
          </a:stretch>
        </p:blipFill>
        <p:spPr>
          <a:xfrm>
            <a:off x="312821" y="0"/>
            <a:ext cx="4572000" cy="2478505"/>
          </a:xfrm>
          <a:prstGeom prst="rect">
            <a:avLst/>
          </a:prstGeom>
        </p:spPr>
      </p:pic>
      <p:pic>
        <p:nvPicPr>
          <p:cNvPr id="7" name="Picture 6">
            <a:extLst>
              <a:ext uri="{FF2B5EF4-FFF2-40B4-BE49-F238E27FC236}">
                <a16:creationId xmlns:a16="http://schemas.microsoft.com/office/drawing/2014/main" id="{D6922BFA-B860-7940-A1CF-3827171FF4EA}"/>
              </a:ext>
            </a:extLst>
          </p:cNvPr>
          <p:cNvPicPr>
            <a:picLocks noChangeAspect="1"/>
          </p:cNvPicPr>
          <p:nvPr/>
        </p:nvPicPr>
        <p:blipFill>
          <a:blip r:embed="rId3"/>
          <a:stretch>
            <a:fillRect/>
          </a:stretch>
        </p:blipFill>
        <p:spPr>
          <a:xfrm>
            <a:off x="312821" y="2105527"/>
            <a:ext cx="4572000" cy="2346157"/>
          </a:xfrm>
          <a:prstGeom prst="rect">
            <a:avLst/>
          </a:prstGeom>
        </p:spPr>
      </p:pic>
      <p:pic>
        <p:nvPicPr>
          <p:cNvPr id="9" name="Picture 8">
            <a:extLst>
              <a:ext uri="{FF2B5EF4-FFF2-40B4-BE49-F238E27FC236}">
                <a16:creationId xmlns:a16="http://schemas.microsoft.com/office/drawing/2014/main" id="{57567E61-BD49-AC42-AE06-433AE4FC5949}"/>
              </a:ext>
            </a:extLst>
          </p:cNvPr>
          <p:cNvPicPr>
            <a:picLocks noChangeAspect="1"/>
          </p:cNvPicPr>
          <p:nvPr/>
        </p:nvPicPr>
        <p:blipFill>
          <a:blip r:embed="rId4"/>
          <a:stretch>
            <a:fillRect/>
          </a:stretch>
        </p:blipFill>
        <p:spPr>
          <a:xfrm>
            <a:off x="312821" y="4451684"/>
            <a:ext cx="4572000" cy="2406316"/>
          </a:xfrm>
          <a:prstGeom prst="rect">
            <a:avLst/>
          </a:prstGeom>
        </p:spPr>
      </p:pic>
      <p:pic>
        <p:nvPicPr>
          <p:cNvPr id="10" name="Picture 9">
            <a:extLst>
              <a:ext uri="{FF2B5EF4-FFF2-40B4-BE49-F238E27FC236}">
                <a16:creationId xmlns:a16="http://schemas.microsoft.com/office/drawing/2014/main" id="{BBCD2046-1B9C-DD4A-8408-6DEDB8207BB7}"/>
              </a:ext>
            </a:extLst>
          </p:cNvPr>
          <p:cNvPicPr>
            <a:picLocks noChangeAspect="1"/>
          </p:cNvPicPr>
          <p:nvPr/>
        </p:nvPicPr>
        <p:blipFill>
          <a:blip r:embed="rId5"/>
          <a:stretch>
            <a:fillRect/>
          </a:stretch>
        </p:blipFill>
        <p:spPr>
          <a:xfrm>
            <a:off x="5246819" y="4451684"/>
            <a:ext cx="4572000" cy="2406316"/>
          </a:xfrm>
          <a:prstGeom prst="rect">
            <a:avLst/>
          </a:prstGeom>
        </p:spPr>
      </p:pic>
      <p:pic>
        <p:nvPicPr>
          <p:cNvPr id="12" name="Picture 11">
            <a:extLst>
              <a:ext uri="{FF2B5EF4-FFF2-40B4-BE49-F238E27FC236}">
                <a16:creationId xmlns:a16="http://schemas.microsoft.com/office/drawing/2014/main" id="{1254D724-85EA-0F4B-9CDB-0A2A38DF766F}"/>
              </a:ext>
            </a:extLst>
          </p:cNvPr>
          <p:cNvPicPr>
            <a:picLocks noChangeAspect="1"/>
          </p:cNvPicPr>
          <p:nvPr/>
        </p:nvPicPr>
        <p:blipFill>
          <a:blip r:embed="rId6"/>
          <a:stretch>
            <a:fillRect/>
          </a:stretch>
        </p:blipFill>
        <p:spPr>
          <a:xfrm>
            <a:off x="5246819" y="0"/>
            <a:ext cx="4572000" cy="2478505"/>
          </a:xfrm>
          <a:prstGeom prst="rect">
            <a:avLst/>
          </a:prstGeom>
        </p:spPr>
      </p:pic>
      <p:pic>
        <p:nvPicPr>
          <p:cNvPr id="14" name="Picture 13">
            <a:extLst>
              <a:ext uri="{FF2B5EF4-FFF2-40B4-BE49-F238E27FC236}">
                <a16:creationId xmlns:a16="http://schemas.microsoft.com/office/drawing/2014/main" id="{AB19297C-A399-DB4A-A654-2532A8DC6093}"/>
              </a:ext>
            </a:extLst>
          </p:cNvPr>
          <p:cNvPicPr>
            <a:picLocks noChangeAspect="1"/>
          </p:cNvPicPr>
          <p:nvPr/>
        </p:nvPicPr>
        <p:blipFill>
          <a:blip r:embed="rId7"/>
          <a:stretch>
            <a:fillRect/>
          </a:stretch>
        </p:blipFill>
        <p:spPr>
          <a:xfrm>
            <a:off x="5246819" y="2478505"/>
            <a:ext cx="4572000" cy="1973179"/>
          </a:xfrm>
          <a:prstGeom prst="rect">
            <a:avLst/>
          </a:prstGeom>
        </p:spPr>
      </p:pic>
    </p:spTree>
    <p:extLst>
      <p:ext uri="{BB962C8B-B14F-4D97-AF65-F5344CB8AC3E}">
        <p14:creationId xmlns:p14="http://schemas.microsoft.com/office/powerpoint/2010/main" val="2835537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FDAD7C-B9A0-4840-A8EF-50CBE000C3B2}"/>
              </a:ext>
            </a:extLst>
          </p:cNvPr>
          <p:cNvPicPr>
            <a:picLocks noChangeAspect="1"/>
          </p:cNvPicPr>
          <p:nvPr/>
        </p:nvPicPr>
        <p:blipFill>
          <a:blip r:embed="rId2"/>
          <a:stretch>
            <a:fillRect/>
          </a:stretch>
        </p:blipFill>
        <p:spPr>
          <a:xfrm>
            <a:off x="0" y="0"/>
            <a:ext cx="4572000" cy="2310063"/>
          </a:xfrm>
          <a:prstGeom prst="rect">
            <a:avLst/>
          </a:prstGeom>
        </p:spPr>
      </p:pic>
      <p:pic>
        <p:nvPicPr>
          <p:cNvPr id="7" name="Picture 6">
            <a:extLst>
              <a:ext uri="{FF2B5EF4-FFF2-40B4-BE49-F238E27FC236}">
                <a16:creationId xmlns:a16="http://schemas.microsoft.com/office/drawing/2014/main" id="{99BE444A-75CD-3840-A634-239204F82D30}"/>
              </a:ext>
            </a:extLst>
          </p:cNvPr>
          <p:cNvPicPr>
            <a:picLocks noChangeAspect="1"/>
          </p:cNvPicPr>
          <p:nvPr/>
        </p:nvPicPr>
        <p:blipFill>
          <a:blip r:embed="rId3"/>
          <a:stretch>
            <a:fillRect/>
          </a:stretch>
        </p:blipFill>
        <p:spPr>
          <a:xfrm>
            <a:off x="0" y="2081463"/>
            <a:ext cx="4572000" cy="2394284"/>
          </a:xfrm>
          <a:prstGeom prst="rect">
            <a:avLst/>
          </a:prstGeom>
        </p:spPr>
      </p:pic>
      <p:pic>
        <p:nvPicPr>
          <p:cNvPr id="12" name="Picture 11">
            <a:extLst>
              <a:ext uri="{FF2B5EF4-FFF2-40B4-BE49-F238E27FC236}">
                <a16:creationId xmlns:a16="http://schemas.microsoft.com/office/drawing/2014/main" id="{B3EBE2F2-88AC-FB43-BCBB-35C570A1D112}"/>
              </a:ext>
            </a:extLst>
          </p:cNvPr>
          <p:cNvPicPr>
            <a:picLocks noChangeAspect="1"/>
          </p:cNvPicPr>
          <p:nvPr/>
        </p:nvPicPr>
        <p:blipFill>
          <a:blip r:embed="rId4"/>
          <a:stretch>
            <a:fillRect/>
          </a:stretch>
        </p:blipFill>
        <p:spPr>
          <a:xfrm>
            <a:off x="5157537" y="0"/>
            <a:ext cx="4572000" cy="2310063"/>
          </a:xfrm>
          <a:prstGeom prst="rect">
            <a:avLst/>
          </a:prstGeom>
        </p:spPr>
      </p:pic>
      <p:pic>
        <p:nvPicPr>
          <p:cNvPr id="14" name="Picture 13">
            <a:extLst>
              <a:ext uri="{FF2B5EF4-FFF2-40B4-BE49-F238E27FC236}">
                <a16:creationId xmlns:a16="http://schemas.microsoft.com/office/drawing/2014/main" id="{0F0D273E-0E4A-D440-92D0-BAA41EF72072}"/>
              </a:ext>
            </a:extLst>
          </p:cNvPr>
          <p:cNvPicPr>
            <a:picLocks noChangeAspect="1"/>
          </p:cNvPicPr>
          <p:nvPr/>
        </p:nvPicPr>
        <p:blipFill>
          <a:blip r:embed="rId5"/>
          <a:stretch>
            <a:fillRect/>
          </a:stretch>
        </p:blipFill>
        <p:spPr>
          <a:xfrm>
            <a:off x="5157537" y="2081463"/>
            <a:ext cx="4572000" cy="2310063"/>
          </a:xfrm>
          <a:prstGeom prst="rect">
            <a:avLst/>
          </a:prstGeom>
        </p:spPr>
      </p:pic>
      <p:pic>
        <p:nvPicPr>
          <p:cNvPr id="16" name="Picture 15">
            <a:extLst>
              <a:ext uri="{FF2B5EF4-FFF2-40B4-BE49-F238E27FC236}">
                <a16:creationId xmlns:a16="http://schemas.microsoft.com/office/drawing/2014/main" id="{FE83FA21-9D14-6241-82D1-383FDA269A1C}"/>
              </a:ext>
            </a:extLst>
          </p:cNvPr>
          <p:cNvPicPr>
            <a:picLocks noChangeAspect="1"/>
          </p:cNvPicPr>
          <p:nvPr/>
        </p:nvPicPr>
        <p:blipFill>
          <a:blip r:embed="rId6"/>
          <a:stretch>
            <a:fillRect/>
          </a:stretch>
        </p:blipFill>
        <p:spPr>
          <a:xfrm>
            <a:off x="5157537" y="4391526"/>
            <a:ext cx="4572000" cy="2466474"/>
          </a:xfrm>
          <a:prstGeom prst="rect">
            <a:avLst/>
          </a:prstGeom>
        </p:spPr>
      </p:pic>
      <p:pic>
        <p:nvPicPr>
          <p:cNvPr id="18" name="Picture 17">
            <a:extLst>
              <a:ext uri="{FF2B5EF4-FFF2-40B4-BE49-F238E27FC236}">
                <a16:creationId xmlns:a16="http://schemas.microsoft.com/office/drawing/2014/main" id="{E148AC64-2D82-1C47-90C2-EB2632A2AEAD}"/>
              </a:ext>
            </a:extLst>
          </p:cNvPr>
          <p:cNvPicPr>
            <a:picLocks noChangeAspect="1"/>
          </p:cNvPicPr>
          <p:nvPr/>
        </p:nvPicPr>
        <p:blipFill>
          <a:blip r:embed="rId7"/>
          <a:stretch>
            <a:fillRect/>
          </a:stretch>
        </p:blipFill>
        <p:spPr>
          <a:xfrm>
            <a:off x="0" y="4391526"/>
            <a:ext cx="4572000" cy="2466474"/>
          </a:xfrm>
          <a:prstGeom prst="rect">
            <a:avLst/>
          </a:prstGeom>
        </p:spPr>
      </p:pic>
    </p:spTree>
    <p:extLst>
      <p:ext uri="{BB962C8B-B14F-4D97-AF65-F5344CB8AC3E}">
        <p14:creationId xmlns:p14="http://schemas.microsoft.com/office/powerpoint/2010/main" val="1431782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73B114-691D-D84A-89E6-BF36377802B9}"/>
              </a:ext>
            </a:extLst>
          </p:cNvPr>
          <p:cNvPicPr>
            <a:picLocks noChangeAspect="1"/>
          </p:cNvPicPr>
          <p:nvPr/>
        </p:nvPicPr>
        <p:blipFill>
          <a:blip r:embed="rId2"/>
          <a:stretch>
            <a:fillRect/>
          </a:stretch>
        </p:blipFill>
        <p:spPr>
          <a:xfrm>
            <a:off x="107428" y="0"/>
            <a:ext cx="3760033" cy="1738859"/>
          </a:xfrm>
          <a:prstGeom prst="rect">
            <a:avLst/>
          </a:prstGeom>
        </p:spPr>
      </p:pic>
      <p:pic>
        <p:nvPicPr>
          <p:cNvPr id="9" name="Picture 8">
            <a:extLst>
              <a:ext uri="{FF2B5EF4-FFF2-40B4-BE49-F238E27FC236}">
                <a16:creationId xmlns:a16="http://schemas.microsoft.com/office/drawing/2014/main" id="{B59F3157-872C-9D4B-B827-4FB99B68458A}"/>
              </a:ext>
            </a:extLst>
          </p:cNvPr>
          <p:cNvPicPr>
            <a:picLocks noChangeAspect="1"/>
          </p:cNvPicPr>
          <p:nvPr/>
        </p:nvPicPr>
        <p:blipFill>
          <a:blip r:embed="rId3"/>
          <a:stretch>
            <a:fillRect/>
          </a:stretch>
        </p:blipFill>
        <p:spPr>
          <a:xfrm>
            <a:off x="107427" y="1738859"/>
            <a:ext cx="3760033" cy="1588957"/>
          </a:xfrm>
          <a:prstGeom prst="rect">
            <a:avLst/>
          </a:prstGeom>
        </p:spPr>
      </p:pic>
      <p:pic>
        <p:nvPicPr>
          <p:cNvPr id="11" name="Picture 10">
            <a:extLst>
              <a:ext uri="{FF2B5EF4-FFF2-40B4-BE49-F238E27FC236}">
                <a16:creationId xmlns:a16="http://schemas.microsoft.com/office/drawing/2014/main" id="{B1CB04BC-892D-9545-A3DF-F002E8B7B250}"/>
              </a:ext>
            </a:extLst>
          </p:cNvPr>
          <p:cNvPicPr>
            <a:picLocks noChangeAspect="1"/>
          </p:cNvPicPr>
          <p:nvPr/>
        </p:nvPicPr>
        <p:blipFill>
          <a:blip r:embed="rId4"/>
          <a:stretch>
            <a:fillRect/>
          </a:stretch>
        </p:blipFill>
        <p:spPr>
          <a:xfrm>
            <a:off x="107427" y="3327816"/>
            <a:ext cx="3760033" cy="1678899"/>
          </a:xfrm>
          <a:prstGeom prst="rect">
            <a:avLst/>
          </a:prstGeom>
        </p:spPr>
      </p:pic>
      <p:pic>
        <p:nvPicPr>
          <p:cNvPr id="13" name="Picture 12">
            <a:extLst>
              <a:ext uri="{FF2B5EF4-FFF2-40B4-BE49-F238E27FC236}">
                <a16:creationId xmlns:a16="http://schemas.microsoft.com/office/drawing/2014/main" id="{6CB0755E-FCC2-8A4A-8649-EBF4646439A0}"/>
              </a:ext>
            </a:extLst>
          </p:cNvPr>
          <p:cNvPicPr>
            <a:picLocks noChangeAspect="1"/>
          </p:cNvPicPr>
          <p:nvPr/>
        </p:nvPicPr>
        <p:blipFill>
          <a:blip r:embed="rId5"/>
          <a:stretch>
            <a:fillRect/>
          </a:stretch>
        </p:blipFill>
        <p:spPr>
          <a:xfrm>
            <a:off x="107427" y="5006715"/>
            <a:ext cx="3760033" cy="1851284"/>
          </a:xfrm>
          <a:prstGeom prst="rect">
            <a:avLst/>
          </a:prstGeom>
        </p:spPr>
      </p:pic>
      <p:pic>
        <p:nvPicPr>
          <p:cNvPr id="15" name="Picture 14">
            <a:extLst>
              <a:ext uri="{FF2B5EF4-FFF2-40B4-BE49-F238E27FC236}">
                <a16:creationId xmlns:a16="http://schemas.microsoft.com/office/drawing/2014/main" id="{C42DA979-1FD8-3B41-8258-A7FC3EC21CBB}"/>
              </a:ext>
            </a:extLst>
          </p:cNvPr>
          <p:cNvPicPr>
            <a:picLocks noChangeAspect="1"/>
          </p:cNvPicPr>
          <p:nvPr/>
        </p:nvPicPr>
        <p:blipFill>
          <a:blip r:embed="rId6"/>
          <a:stretch>
            <a:fillRect/>
          </a:stretch>
        </p:blipFill>
        <p:spPr>
          <a:xfrm>
            <a:off x="4002372" y="0"/>
            <a:ext cx="4062336" cy="1738859"/>
          </a:xfrm>
          <a:prstGeom prst="rect">
            <a:avLst/>
          </a:prstGeom>
        </p:spPr>
      </p:pic>
      <p:pic>
        <p:nvPicPr>
          <p:cNvPr id="17" name="Picture 16">
            <a:extLst>
              <a:ext uri="{FF2B5EF4-FFF2-40B4-BE49-F238E27FC236}">
                <a16:creationId xmlns:a16="http://schemas.microsoft.com/office/drawing/2014/main" id="{0DF0AB92-093D-994C-AAD0-68B78E74E14D}"/>
              </a:ext>
            </a:extLst>
          </p:cNvPr>
          <p:cNvPicPr>
            <a:picLocks noChangeAspect="1"/>
          </p:cNvPicPr>
          <p:nvPr/>
        </p:nvPicPr>
        <p:blipFill>
          <a:blip r:embed="rId7"/>
          <a:stretch>
            <a:fillRect/>
          </a:stretch>
        </p:blipFill>
        <p:spPr>
          <a:xfrm>
            <a:off x="4064832" y="1738859"/>
            <a:ext cx="4062336" cy="1588957"/>
          </a:xfrm>
          <a:prstGeom prst="rect">
            <a:avLst/>
          </a:prstGeom>
        </p:spPr>
      </p:pic>
      <p:pic>
        <p:nvPicPr>
          <p:cNvPr id="19" name="Picture 18">
            <a:extLst>
              <a:ext uri="{FF2B5EF4-FFF2-40B4-BE49-F238E27FC236}">
                <a16:creationId xmlns:a16="http://schemas.microsoft.com/office/drawing/2014/main" id="{F5FE1377-D2E4-794E-82D7-FFC59060ECFC}"/>
              </a:ext>
            </a:extLst>
          </p:cNvPr>
          <p:cNvPicPr>
            <a:picLocks noChangeAspect="1"/>
          </p:cNvPicPr>
          <p:nvPr/>
        </p:nvPicPr>
        <p:blipFill>
          <a:blip r:embed="rId8"/>
          <a:stretch>
            <a:fillRect/>
          </a:stretch>
        </p:blipFill>
        <p:spPr>
          <a:xfrm>
            <a:off x="4002372" y="3327816"/>
            <a:ext cx="4062336" cy="1738859"/>
          </a:xfrm>
          <a:prstGeom prst="rect">
            <a:avLst/>
          </a:prstGeom>
        </p:spPr>
      </p:pic>
      <p:pic>
        <p:nvPicPr>
          <p:cNvPr id="21" name="Picture 20">
            <a:extLst>
              <a:ext uri="{FF2B5EF4-FFF2-40B4-BE49-F238E27FC236}">
                <a16:creationId xmlns:a16="http://schemas.microsoft.com/office/drawing/2014/main" id="{82DDB929-B788-CD47-B7D0-70996D936062}"/>
              </a:ext>
            </a:extLst>
          </p:cNvPr>
          <p:cNvPicPr>
            <a:picLocks noChangeAspect="1"/>
          </p:cNvPicPr>
          <p:nvPr/>
        </p:nvPicPr>
        <p:blipFill>
          <a:blip r:embed="rId9"/>
          <a:stretch>
            <a:fillRect/>
          </a:stretch>
        </p:blipFill>
        <p:spPr>
          <a:xfrm>
            <a:off x="4002372" y="5066675"/>
            <a:ext cx="4062336" cy="1791324"/>
          </a:xfrm>
          <a:prstGeom prst="rect">
            <a:avLst/>
          </a:prstGeom>
        </p:spPr>
      </p:pic>
      <p:pic>
        <p:nvPicPr>
          <p:cNvPr id="23" name="Picture 22">
            <a:extLst>
              <a:ext uri="{FF2B5EF4-FFF2-40B4-BE49-F238E27FC236}">
                <a16:creationId xmlns:a16="http://schemas.microsoft.com/office/drawing/2014/main" id="{E396BDCE-CA5A-2E42-A984-05B8D265EFAE}"/>
              </a:ext>
            </a:extLst>
          </p:cNvPr>
          <p:cNvPicPr>
            <a:picLocks noChangeAspect="1"/>
          </p:cNvPicPr>
          <p:nvPr/>
        </p:nvPicPr>
        <p:blipFill>
          <a:blip r:embed="rId9"/>
          <a:stretch>
            <a:fillRect/>
          </a:stretch>
        </p:blipFill>
        <p:spPr>
          <a:xfrm>
            <a:off x="8199618" y="82446"/>
            <a:ext cx="3992381" cy="1656413"/>
          </a:xfrm>
          <a:prstGeom prst="rect">
            <a:avLst/>
          </a:prstGeom>
        </p:spPr>
      </p:pic>
      <p:pic>
        <p:nvPicPr>
          <p:cNvPr id="25" name="Picture 24">
            <a:extLst>
              <a:ext uri="{FF2B5EF4-FFF2-40B4-BE49-F238E27FC236}">
                <a16:creationId xmlns:a16="http://schemas.microsoft.com/office/drawing/2014/main" id="{82B40FBF-15C6-5E41-B318-F4FE0186BA89}"/>
              </a:ext>
            </a:extLst>
          </p:cNvPr>
          <p:cNvPicPr>
            <a:picLocks noChangeAspect="1"/>
          </p:cNvPicPr>
          <p:nvPr/>
        </p:nvPicPr>
        <p:blipFill>
          <a:blip r:embed="rId10"/>
          <a:stretch>
            <a:fillRect/>
          </a:stretch>
        </p:blipFill>
        <p:spPr>
          <a:xfrm>
            <a:off x="8199617" y="1663908"/>
            <a:ext cx="3992381" cy="1663908"/>
          </a:xfrm>
          <a:prstGeom prst="rect">
            <a:avLst/>
          </a:prstGeom>
        </p:spPr>
      </p:pic>
      <p:pic>
        <p:nvPicPr>
          <p:cNvPr id="27" name="Picture 26">
            <a:extLst>
              <a:ext uri="{FF2B5EF4-FFF2-40B4-BE49-F238E27FC236}">
                <a16:creationId xmlns:a16="http://schemas.microsoft.com/office/drawing/2014/main" id="{086CF4FF-ABDC-654F-ACC4-2282842C9BA2}"/>
              </a:ext>
            </a:extLst>
          </p:cNvPr>
          <p:cNvPicPr>
            <a:picLocks noChangeAspect="1"/>
          </p:cNvPicPr>
          <p:nvPr/>
        </p:nvPicPr>
        <p:blipFill>
          <a:blip r:embed="rId11"/>
          <a:stretch>
            <a:fillRect/>
          </a:stretch>
        </p:blipFill>
        <p:spPr>
          <a:xfrm>
            <a:off x="8199616" y="3305331"/>
            <a:ext cx="3992384" cy="1701384"/>
          </a:xfrm>
          <a:prstGeom prst="rect">
            <a:avLst/>
          </a:prstGeom>
        </p:spPr>
      </p:pic>
      <p:pic>
        <p:nvPicPr>
          <p:cNvPr id="29" name="Picture 28">
            <a:extLst>
              <a:ext uri="{FF2B5EF4-FFF2-40B4-BE49-F238E27FC236}">
                <a16:creationId xmlns:a16="http://schemas.microsoft.com/office/drawing/2014/main" id="{40860246-CEC5-AA45-B7B1-171E8EA209F5}"/>
              </a:ext>
            </a:extLst>
          </p:cNvPr>
          <p:cNvPicPr>
            <a:picLocks noChangeAspect="1"/>
          </p:cNvPicPr>
          <p:nvPr/>
        </p:nvPicPr>
        <p:blipFill>
          <a:blip r:embed="rId12"/>
          <a:stretch>
            <a:fillRect/>
          </a:stretch>
        </p:blipFill>
        <p:spPr>
          <a:xfrm>
            <a:off x="8199614" y="4894287"/>
            <a:ext cx="3992383" cy="1963711"/>
          </a:xfrm>
          <a:prstGeom prst="rect">
            <a:avLst/>
          </a:prstGeom>
        </p:spPr>
      </p:pic>
      <p:sp>
        <p:nvSpPr>
          <p:cNvPr id="2" name="Rectangle 1">
            <a:extLst>
              <a:ext uri="{FF2B5EF4-FFF2-40B4-BE49-F238E27FC236}">
                <a16:creationId xmlns:a16="http://schemas.microsoft.com/office/drawing/2014/main" id="{5EF20D43-CC9C-BD45-AEB1-7E15105B6C22}"/>
              </a:ext>
            </a:extLst>
          </p:cNvPr>
          <p:cNvSpPr/>
          <p:nvPr/>
        </p:nvSpPr>
        <p:spPr>
          <a:xfrm>
            <a:off x="5197413" y="6286300"/>
            <a:ext cx="3159839" cy="369332"/>
          </a:xfrm>
          <a:prstGeom prst="rect">
            <a:avLst/>
          </a:prstGeom>
        </p:spPr>
        <p:txBody>
          <a:bodyPr wrap="none">
            <a:spAutoFit/>
          </a:bodyPr>
          <a:lstStyle/>
          <a:p>
            <a:r>
              <a:rPr lang="en-GB" dirty="0">
                <a:solidFill>
                  <a:srgbClr val="222EF4"/>
                </a:solidFill>
              </a:rPr>
              <a:t>Ephemeris of S-E distances  </a:t>
            </a:r>
            <a:endParaRPr lang="en-US" dirty="0"/>
          </a:p>
        </p:txBody>
      </p:sp>
    </p:spTree>
    <p:extLst>
      <p:ext uri="{BB962C8B-B14F-4D97-AF65-F5344CB8AC3E}">
        <p14:creationId xmlns:p14="http://schemas.microsoft.com/office/powerpoint/2010/main" val="1173323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0F712-E5DA-5548-8361-BFC9C898D01F}"/>
              </a:ext>
            </a:extLst>
          </p:cNvPr>
          <p:cNvPicPr>
            <a:picLocks noChangeAspect="1"/>
          </p:cNvPicPr>
          <p:nvPr/>
        </p:nvPicPr>
        <p:blipFill>
          <a:blip r:embed="rId2"/>
          <a:stretch>
            <a:fillRect/>
          </a:stretch>
        </p:blipFill>
        <p:spPr>
          <a:xfrm>
            <a:off x="201118" y="974361"/>
            <a:ext cx="5562600" cy="4756669"/>
          </a:xfrm>
          <a:prstGeom prst="rect">
            <a:avLst/>
          </a:prstGeom>
        </p:spPr>
      </p:pic>
      <p:pic>
        <p:nvPicPr>
          <p:cNvPr id="7" name="Picture 6">
            <a:extLst>
              <a:ext uri="{FF2B5EF4-FFF2-40B4-BE49-F238E27FC236}">
                <a16:creationId xmlns:a16="http://schemas.microsoft.com/office/drawing/2014/main" id="{18614402-24E6-4649-9F98-71C6B78D5718}"/>
              </a:ext>
            </a:extLst>
          </p:cNvPr>
          <p:cNvPicPr>
            <a:picLocks noChangeAspect="1"/>
          </p:cNvPicPr>
          <p:nvPr/>
        </p:nvPicPr>
        <p:blipFill>
          <a:blip r:embed="rId3"/>
          <a:stretch>
            <a:fillRect/>
          </a:stretch>
        </p:blipFill>
        <p:spPr>
          <a:xfrm>
            <a:off x="6096000" y="974362"/>
            <a:ext cx="5511800" cy="4844718"/>
          </a:xfrm>
          <a:prstGeom prst="rect">
            <a:avLst/>
          </a:prstGeom>
        </p:spPr>
      </p:pic>
      <p:cxnSp>
        <p:nvCxnSpPr>
          <p:cNvPr id="9" name="Straight Connector 8">
            <a:extLst>
              <a:ext uri="{FF2B5EF4-FFF2-40B4-BE49-F238E27FC236}">
                <a16:creationId xmlns:a16="http://schemas.microsoft.com/office/drawing/2014/main" id="{32199B55-433F-DB48-A70B-26494515BBF3}"/>
              </a:ext>
            </a:extLst>
          </p:cNvPr>
          <p:cNvCxnSpPr>
            <a:cxnSpLocks/>
          </p:cNvCxnSpPr>
          <p:nvPr/>
        </p:nvCxnSpPr>
        <p:spPr>
          <a:xfrm>
            <a:off x="2953062" y="1888761"/>
            <a:ext cx="0" cy="299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53B79A-ED64-224B-849F-1F9FA191284F}"/>
              </a:ext>
            </a:extLst>
          </p:cNvPr>
          <p:cNvCxnSpPr>
            <a:cxnSpLocks/>
          </p:cNvCxnSpPr>
          <p:nvPr/>
        </p:nvCxnSpPr>
        <p:spPr>
          <a:xfrm>
            <a:off x="9116518" y="2023672"/>
            <a:ext cx="0" cy="2863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E98102-35F8-714D-B605-2545DAFD6207}"/>
              </a:ext>
            </a:extLst>
          </p:cNvPr>
          <p:cNvCxnSpPr>
            <a:cxnSpLocks/>
          </p:cNvCxnSpPr>
          <p:nvPr/>
        </p:nvCxnSpPr>
        <p:spPr>
          <a:xfrm>
            <a:off x="6673121" y="3657600"/>
            <a:ext cx="0" cy="1229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6539D7-4546-F14B-901A-6BEA9485E040}"/>
              </a:ext>
            </a:extLst>
          </p:cNvPr>
          <p:cNvCxnSpPr>
            <a:cxnSpLocks/>
          </p:cNvCxnSpPr>
          <p:nvPr/>
        </p:nvCxnSpPr>
        <p:spPr>
          <a:xfrm>
            <a:off x="5401455" y="3657600"/>
            <a:ext cx="0" cy="122919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70AE2B8-F4D0-F04D-80B6-9263A315328D}"/>
              </a:ext>
            </a:extLst>
          </p:cNvPr>
          <p:cNvSpPr/>
          <p:nvPr/>
        </p:nvSpPr>
        <p:spPr>
          <a:xfrm>
            <a:off x="2112547" y="6140551"/>
            <a:ext cx="3031599" cy="369332"/>
          </a:xfrm>
          <a:prstGeom prst="rect">
            <a:avLst/>
          </a:prstGeom>
        </p:spPr>
        <p:txBody>
          <a:bodyPr wrap="none">
            <a:spAutoFit/>
          </a:bodyPr>
          <a:lstStyle/>
          <a:p>
            <a:r>
              <a:rPr lang="en-US" dirty="0"/>
              <a:t>a - Sun - in the ellipse focus</a:t>
            </a:r>
          </a:p>
        </p:txBody>
      </p:sp>
      <p:sp>
        <p:nvSpPr>
          <p:cNvPr id="18" name="Rectangle 17">
            <a:extLst>
              <a:ext uri="{FF2B5EF4-FFF2-40B4-BE49-F238E27FC236}">
                <a16:creationId xmlns:a16="http://schemas.microsoft.com/office/drawing/2014/main" id="{BC010A76-69E7-0C4A-9162-48CB4A4CCD8F}"/>
              </a:ext>
            </a:extLst>
          </p:cNvPr>
          <p:cNvSpPr/>
          <p:nvPr/>
        </p:nvSpPr>
        <p:spPr>
          <a:xfrm>
            <a:off x="6370320" y="6172910"/>
            <a:ext cx="4403770" cy="369332"/>
          </a:xfrm>
          <a:prstGeom prst="rect">
            <a:avLst/>
          </a:prstGeom>
        </p:spPr>
        <p:txBody>
          <a:bodyPr wrap="none">
            <a:spAutoFit/>
          </a:bodyPr>
          <a:lstStyle/>
          <a:p>
            <a:r>
              <a:rPr lang="en-US" dirty="0"/>
              <a:t>b - Sun shifted by SIM to spring equinox  </a:t>
            </a:r>
          </a:p>
        </p:txBody>
      </p:sp>
      <p:sp>
        <p:nvSpPr>
          <p:cNvPr id="2" name="Rectangle 1">
            <a:extLst>
              <a:ext uri="{FF2B5EF4-FFF2-40B4-BE49-F238E27FC236}">
                <a16:creationId xmlns:a16="http://schemas.microsoft.com/office/drawing/2014/main" id="{4F741D0F-9ACC-F745-8CCA-4A415AA5E328}"/>
              </a:ext>
            </a:extLst>
          </p:cNvPr>
          <p:cNvSpPr/>
          <p:nvPr/>
        </p:nvSpPr>
        <p:spPr>
          <a:xfrm>
            <a:off x="1029984" y="-35325"/>
            <a:ext cx="8557231" cy="1200329"/>
          </a:xfrm>
          <a:prstGeom prst="rect">
            <a:avLst/>
          </a:prstGeom>
        </p:spPr>
        <p:txBody>
          <a:bodyPr wrap="square">
            <a:spAutoFit/>
          </a:bodyPr>
          <a:lstStyle/>
          <a:p>
            <a:pPr algn="ctr"/>
            <a:r>
              <a:rPr lang="en-US" sz="2400" dirty="0">
                <a:solidFill>
                  <a:srgbClr val="C00000"/>
                </a:solidFill>
              </a:rPr>
              <a:t>Annual variations of mean S-E distances </a:t>
            </a:r>
            <a:r>
              <a:rPr lang="en-US" sz="2400" u="sng" dirty="0">
                <a:solidFill>
                  <a:srgbClr val="C00000"/>
                </a:solidFill>
              </a:rPr>
              <a:t>(ephemeris) </a:t>
            </a:r>
            <a:br>
              <a:rPr lang="en-US" sz="2400" dirty="0">
                <a:solidFill>
                  <a:srgbClr val="C00000"/>
                </a:solidFill>
              </a:rPr>
            </a:br>
            <a:r>
              <a:rPr lang="en-US" sz="2400" dirty="0">
                <a:solidFill>
                  <a:schemeClr val="accent1"/>
                </a:solidFill>
              </a:rPr>
              <a:t>in M1 (600-1600) and M2 (1700-2600) </a:t>
            </a:r>
          </a:p>
          <a:p>
            <a:pPr algn="ctr"/>
            <a:r>
              <a:rPr lang="en-US" sz="2400" dirty="0">
                <a:solidFill>
                  <a:schemeClr val="accent1"/>
                </a:solidFill>
              </a:rPr>
              <a:t>(</a:t>
            </a:r>
            <a:r>
              <a:rPr lang="en-US" sz="2000" dirty="0">
                <a:solidFill>
                  <a:schemeClr val="tx2"/>
                </a:solidFill>
              </a:rPr>
              <a:t>Zharkova, 2020</a:t>
            </a:r>
            <a:r>
              <a:rPr lang="en-US" sz="2000" dirty="0">
                <a:solidFill>
                  <a:schemeClr val="accent1"/>
                </a:solidFill>
              </a:rPr>
              <a:t> </a:t>
            </a:r>
            <a:r>
              <a:rPr lang="en-US" sz="2000" dirty="0">
                <a:solidFill>
                  <a:schemeClr val="accent1"/>
                </a:solidFill>
                <a:hlinkClick r:id="rId4"/>
              </a:rPr>
              <a:t>https://arxiv.org/pdf/2008.00439.pdf</a:t>
            </a:r>
            <a:r>
              <a:rPr lang="en-US" sz="2000" dirty="0">
                <a:solidFill>
                  <a:schemeClr val="accent1"/>
                </a:solidFill>
              </a:rPr>
              <a:t> )</a:t>
            </a:r>
          </a:p>
        </p:txBody>
      </p:sp>
      <p:sp>
        <p:nvSpPr>
          <p:cNvPr id="3" name="Rectangle 2">
            <a:extLst>
              <a:ext uri="{FF2B5EF4-FFF2-40B4-BE49-F238E27FC236}">
                <a16:creationId xmlns:a16="http://schemas.microsoft.com/office/drawing/2014/main" id="{305FAE67-DF9E-4743-985E-93770EAD5E59}"/>
              </a:ext>
            </a:extLst>
          </p:cNvPr>
          <p:cNvSpPr/>
          <p:nvPr/>
        </p:nvSpPr>
        <p:spPr>
          <a:xfrm>
            <a:off x="3408917" y="5731225"/>
            <a:ext cx="5339923" cy="369332"/>
          </a:xfrm>
          <a:prstGeom prst="rect">
            <a:avLst/>
          </a:prstGeom>
        </p:spPr>
        <p:txBody>
          <a:bodyPr wrap="none">
            <a:spAutoFit/>
          </a:bodyPr>
          <a:lstStyle/>
          <a:p>
            <a:r>
              <a:rPr lang="en-US" u="sng" dirty="0">
                <a:solidFill>
                  <a:schemeClr val="accent1"/>
                </a:solidFill>
              </a:rPr>
              <a:t>M1 – aphelion is in June</a:t>
            </a:r>
            <a:r>
              <a:rPr lang="en-US" u="sng" dirty="0">
                <a:solidFill>
                  <a:srgbClr val="C00000"/>
                </a:solidFill>
              </a:rPr>
              <a:t>, shifting to mid-July in M2</a:t>
            </a:r>
            <a:endParaRPr lang="en-US" dirty="0"/>
          </a:p>
        </p:txBody>
      </p:sp>
    </p:spTree>
    <p:extLst>
      <p:ext uri="{BB962C8B-B14F-4D97-AF65-F5344CB8AC3E}">
        <p14:creationId xmlns:p14="http://schemas.microsoft.com/office/powerpoint/2010/main" val="32606341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0279" y="967417"/>
            <a:ext cx="3778870" cy="3943250"/>
          </a:xfrm>
          <a:prstGeom prst="rect">
            <a:avLst/>
          </a:prstGeom>
        </p:spPr>
        <p:txBody>
          <a:bodyPr vert="horz" lIns="91440" tIns="45720" rIns="91440" bIns="45720" rtlCol="0" anchor="b">
            <a:normAutofit/>
          </a:bodyPr>
          <a:lstStyle/>
          <a:p>
            <a:pPr defTabSz="457200">
              <a:spcBef>
                <a:spcPct val="0"/>
              </a:spcBef>
              <a:spcAft>
                <a:spcPts val="600"/>
              </a:spcAft>
            </a:pPr>
            <a:r>
              <a:rPr lang="en-US" sz="4000" dirty="0">
                <a:solidFill>
                  <a:srgbClr val="FEFFFF"/>
                </a:solidFill>
                <a:latin typeface="+mj-lt"/>
                <a:ea typeface="+mj-ea"/>
                <a:cs typeface="+mj-cs"/>
              </a:rPr>
              <a:t>SIM effects on the Earth via solar irradiance</a:t>
            </a:r>
          </a:p>
        </p:txBody>
      </p:sp>
      <p:pic>
        <p:nvPicPr>
          <p:cNvPr id="6" name="Picture 5" descr="season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328" y="120229"/>
            <a:ext cx="9089827" cy="3782418"/>
          </a:xfrm>
          <a:prstGeom prst="rect">
            <a:avLst/>
          </a:prstGeom>
        </p:spPr>
      </p:pic>
      <p:pic>
        <p:nvPicPr>
          <p:cNvPr id="8" name="Picture 7" descr="Solar_system_barycenter.svg.png">
            <a:extLst>
              <a:ext uri="{FF2B5EF4-FFF2-40B4-BE49-F238E27FC236}">
                <a16:creationId xmlns:a16="http://schemas.microsoft.com/office/drawing/2014/main" id="{66BD11EB-760E-C24A-BCE0-8E37A86A4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78" y="3077129"/>
            <a:ext cx="2458954" cy="2436600"/>
          </a:xfrm>
          <a:prstGeom prst="rect">
            <a:avLst/>
          </a:prstGeom>
        </p:spPr>
      </p:pic>
      <p:pic>
        <p:nvPicPr>
          <p:cNvPr id="23" name="Picture 22">
            <a:extLst>
              <a:ext uri="{FF2B5EF4-FFF2-40B4-BE49-F238E27FC236}">
                <a16:creationId xmlns:a16="http://schemas.microsoft.com/office/drawing/2014/main" id="{B966C35F-C586-6B40-AD93-AF7B301A9DB8}"/>
              </a:ext>
            </a:extLst>
          </p:cNvPr>
          <p:cNvPicPr>
            <a:picLocks noChangeAspect="1"/>
          </p:cNvPicPr>
          <p:nvPr/>
        </p:nvPicPr>
        <p:blipFill>
          <a:blip r:embed="rId4"/>
          <a:stretch>
            <a:fillRect/>
          </a:stretch>
        </p:blipFill>
        <p:spPr>
          <a:xfrm>
            <a:off x="8089812" y="3913632"/>
            <a:ext cx="3314321" cy="2485740"/>
          </a:xfrm>
          <a:prstGeom prst="rect">
            <a:avLst/>
          </a:prstGeom>
        </p:spPr>
      </p:pic>
      <p:sp>
        <p:nvSpPr>
          <p:cNvPr id="3" name="Rectangle 2"/>
          <p:cNvSpPr/>
          <p:nvPr/>
        </p:nvSpPr>
        <p:spPr>
          <a:xfrm>
            <a:off x="8089812" y="3650762"/>
            <a:ext cx="3713034" cy="221853"/>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900" dirty="0">
                <a:solidFill>
                  <a:srgbClr val="FFFFFF"/>
                </a:solidFill>
              </a:rPr>
              <a:t>https://</a:t>
            </a:r>
            <a:r>
              <a:rPr lang="en-US" sz="900" dirty="0" err="1">
                <a:solidFill>
                  <a:srgbClr val="FFFFFF"/>
                </a:solidFill>
              </a:rPr>
              <a:t>youtu.be</a:t>
            </a:r>
            <a:r>
              <a:rPr lang="en-US" sz="900" dirty="0">
                <a:solidFill>
                  <a:srgbClr val="FFFFFF"/>
                </a:solidFill>
              </a:rPr>
              <a:t>/vDgUmTq4a2Q</a:t>
            </a:r>
          </a:p>
        </p:txBody>
      </p:sp>
      <p:sp>
        <p:nvSpPr>
          <p:cNvPr id="59" name="Rectangle 58">
            <a:extLst>
              <a:ext uri="{FF2B5EF4-FFF2-40B4-BE49-F238E27FC236}">
                <a16:creationId xmlns:a16="http://schemas.microsoft.com/office/drawing/2014/main" id="{83CDC70E-2538-C342-A04C-37B1307617AD}"/>
              </a:ext>
            </a:extLst>
          </p:cNvPr>
          <p:cNvSpPr/>
          <p:nvPr/>
        </p:nvSpPr>
        <p:spPr>
          <a:xfrm>
            <a:off x="711421" y="6154411"/>
            <a:ext cx="4773168" cy="646331"/>
          </a:xfrm>
          <a:prstGeom prst="rect">
            <a:avLst/>
          </a:prstGeom>
        </p:spPr>
        <p:txBody>
          <a:bodyPr wrap="square">
            <a:spAutoFit/>
          </a:bodyPr>
          <a:lstStyle/>
          <a:p>
            <a:r>
              <a:rPr lang="en-GB" dirty="0" err="1">
                <a:solidFill>
                  <a:srgbClr val="0000FF"/>
                </a:solidFill>
              </a:rPr>
              <a:t>Charvatova</a:t>
            </a:r>
            <a:r>
              <a:rPr lang="en-GB" dirty="0">
                <a:solidFill>
                  <a:srgbClr val="0000FF"/>
                </a:solidFill>
              </a:rPr>
              <a:t>, 1988, </a:t>
            </a:r>
          </a:p>
          <a:p>
            <a:r>
              <a:rPr lang="en-GB" dirty="0" err="1">
                <a:solidFill>
                  <a:srgbClr val="0000FF"/>
                </a:solidFill>
              </a:rPr>
              <a:t>Palus</a:t>
            </a:r>
            <a:r>
              <a:rPr lang="en-GB" dirty="0">
                <a:solidFill>
                  <a:srgbClr val="0000FF"/>
                </a:solidFill>
              </a:rPr>
              <a:t> et al, 2007</a:t>
            </a:r>
            <a:endParaRPr lang="en-US" dirty="0"/>
          </a:p>
        </p:txBody>
      </p:sp>
      <p:sp>
        <p:nvSpPr>
          <p:cNvPr id="61" name="Rectangle 60">
            <a:extLst>
              <a:ext uri="{FF2B5EF4-FFF2-40B4-BE49-F238E27FC236}">
                <a16:creationId xmlns:a16="http://schemas.microsoft.com/office/drawing/2014/main" id="{06C6F466-37F5-F348-8F0E-52FF0AEF3498}"/>
              </a:ext>
            </a:extLst>
          </p:cNvPr>
          <p:cNvSpPr/>
          <p:nvPr/>
        </p:nvSpPr>
        <p:spPr>
          <a:xfrm>
            <a:off x="8262453" y="6292910"/>
            <a:ext cx="3540393" cy="369332"/>
          </a:xfrm>
          <a:prstGeom prst="rect">
            <a:avLst/>
          </a:prstGeom>
        </p:spPr>
        <p:txBody>
          <a:bodyPr wrap="none">
            <a:spAutoFit/>
          </a:bodyPr>
          <a:lstStyle/>
          <a:p>
            <a:r>
              <a:rPr lang="en-GB" dirty="0">
                <a:solidFill>
                  <a:srgbClr val="0000FF"/>
                </a:solidFill>
              </a:rPr>
              <a:t>Rice et al, PP comments #72, 96</a:t>
            </a:r>
            <a:endParaRPr lang="en-US" dirty="0"/>
          </a:p>
        </p:txBody>
      </p:sp>
      <p:pic>
        <p:nvPicPr>
          <p:cNvPr id="55" name="Picture 54" descr="Solar_system_barycenter.svg.png">
            <a:extLst>
              <a:ext uri="{FF2B5EF4-FFF2-40B4-BE49-F238E27FC236}">
                <a16:creationId xmlns:a16="http://schemas.microsoft.com/office/drawing/2014/main" id="{983F2A67-58B5-AC4A-996D-E9CC5B95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012" y="1230725"/>
            <a:ext cx="1597923" cy="1583396"/>
          </a:xfrm>
          <a:prstGeom prst="rect">
            <a:avLst/>
          </a:prstGeom>
        </p:spPr>
      </p:pic>
      <p:sp>
        <p:nvSpPr>
          <p:cNvPr id="10" name="Rectangle 9">
            <a:extLst>
              <a:ext uri="{FF2B5EF4-FFF2-40B4-BE49-F238E27FC236}">
                <a16:creationId xmlns:a16="http://schemas.microsoft.com/office/drawing/2014/main" id="{380114F3-9640-0844-AA8C-567776451029}"/>
              </a:ext>
            </a:extLst>
          </p:cNvPr>
          <p:cNvSpPr/>
          <p:nvPr/>
        </p:nvSpPr>
        <p:spPr>
          <a:xfrm>
            <a:off x="324137" y="5554876"/>
            <a:ext cx="6519798" cy="646331"/>
          </a:xfrm>
          <a:prstGeom prst="rect">
            <a:avLst/>
          </a:prstGeom>
        </p:spPr>
        <p:txBody>
          <a:bodyPr wrap="none">
            <a:spAutoFit/>
          </a:bodyPr>
          <a:lstStyle/>
          <a:p>
            <a:r>
              <a:rPr lang="en-GB" dirty="0">
                <a:solidFill>
                  <a:schemeClr val="tx2"/>
                </a:solidFill>
              </a:rPr>
              <a:t>S. </a:t>
            </a:r>
            <a:r>
              <a:rPr lang="en-GB" dirty="0" err="1">
                <a:solidFill>
                  <a:schemeClr val="tx2"/>
                </a:solidFill>
              </a:rPr>
              <a:t>Perminov</a:t>
            </a:r>
            <a:r>
              <a:rPr lang="en-GB" dirty="0">
                <a:solidFill>
                  <a:schemeClr val="tx2"/>
                </a:solidFill>
              </a:rPr>
              <a:t>, E.D. </a:t>
            </a:r>
            <a:r>
              <a:rPr lang="en-GB" dirty="0" err="1">
                <a:solidFill>
                  <a:schemeClr val="tx2"/>
                </a:solidFill>
              </a:rPr>
              <a:t>Kuznetsov</a:t>
            </a:r>
            <a:r>
              <a:rPr lang="en-GB" dirty="0">
                <a:solidFill>
                  <a:schemeClr val="tx2"/>
                </a:solidFill>
              </a:rPr>
              <a:t>, 2018</a:t>
            </a:r>
          </a:p>
          <a:p>
            <a:r>
              <a:rPr lang="en-GB" dirty="0">
                <a:solidFill>
                  <a:srgbClr val="C00000"/>
                </a:solidFill>
              </a:rPr>
              <a:t>SIM imposed by planets Jupiter, Saturn, Neptune and Uranus </a:t>
            </a:r>
          </a:p>
        </p:txBody>
      </p:sp>
      <p:cxnSp>
        <p:nvCxnSpPr>
          <p:cNvPr id="4" name="Straight Connector 3">
            <a:extLst>
              <a:ext uri="{FF2B5EF4-FFF2-40B4-BE49-F238E27FC236}">
                <a16:creationId xmlns:a16="http://schemas.microsoft.com/office/drawing/2014/main" id="{96EA618D-8BE0-B545-A087-668709F5AA7A}"/>
              </a:ext>
            </a:extLst>
          </p:cNvPr>
          <p:cNvCxnSpPr/>
          <p:nvPr/>
        </p:nvCxnSpPr>
        <p:spPr>
          <a:xfrm flipV="1">
            <a:off x="3098005" y="1481328"/>
            <a:ext cx="5314475" cy="100584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ADF9FC-8426-1746-977B-49222DA25008}"/>
              </a:ext>
            </a:extLst>
          </p:cNvPr>
          <p:cNvCxnSpPr>
            <a:cxnSpLocks/>
          </p:cNvCxnSpPr>
          <p:nvPr/>
        </p:nvCxnSpPr>
        <p:spPr>
          <a:xfrm>
            <a:off x="8262453" y="3459032"/>
            <a:ext cx="3540393" cy="27421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B6FA2-8B12-5440-ADF2-7DD6A3A3407D}"/>
              </a:ext>
            </a:extLst>
          </p:cNvPr>
          <p:cNvCxnSpPr>
            <a:cxnSpLocks/>
          </p:cNvCxnSpPr>
          <p:nvPr/>
        </p:nvCxnSpPr>
        <p:spPr>
          <a:xfrm flipH="1">
            <a:off x="8262454" y="3429000"/>
            <a:ext cx="3540392" cy="277220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AEC856F-0305-6341-977C-7C17A35CED7A}"/>
              </a:ext>
            </a:extLst>
          </p:cNvPr>
          <p:cNvSpPr/>
          <p:nvPr/>
        </p:nvSpPr>
        <p:spPr>
          <a:xfrm>
            <a:off x="8211362" y="347734"/>
            <a:ext cx="2770310" cy="923330"/>
          </a:xfrm>
          <a:prstGeom prst="rect">
            <a:avLst/>
          </a:prstGeom>
        </p:spPr>
        <p:txBody>
          <a:bodyPr wrap="none">
            <a:spAutoFit/>
          </a:bodyPr>
          <a:lstStyle/>
          <a:p>
            <a:r>
              <a:rPr lang="en-GB" dirty="0">
                <a:solidFill>
                  <a:srgbClr val="C00000"/>
                </a:solidFill>
              </a:rPr>
              <a:t>2600</a:t>
            </a:r>
          </a:p>
          <a:p>
            <a:r>
              <a:rPr lang="en-GB" dirty="0">
                <a:solidFill>
                  <a:schemeClr val="tx2"/>
                </a:solidFill>
              </a:rPr>
              <a:t>Aphelion </a:t>
            </a:r>
            <a:r>
              <a:rPr lang="en-GB" dirty="0">
                <a:solidFill>
                  <a:schemeClr val="tx2"/>
                </a:solidFill>
                <a:sym typeface="Wingdings" pitchFamily="2" charset="2"/>
              </a:rPr>
              <a:t>. </a:t>
            </a:r>
            <a:r>
              <a:rPr lang="en-GB" dirty="0">
                <a:solidFill>
                  <a:schemeClr val="tx2"/>
                </a:solidFill>
              </a:rPr>
              <a:t>16 July</a:t>
            </a:r>
          </a:p>
          <a:p>
            <a:r>
              <a:rPr lang="en-GB" dirty="0">
                <a:solidFill>
                  <a:srgbClr val="C00000"/>
                </a:solidFill>
              </a:rPr>
              <a:t>Perihelion  </a:t>
            </a:r>
            <a:r>
              <a:rPr lang="en-GB" dirty="0">
                <a:solidFill>
                  <a:srgbClr val="C00000"/>
                </a:solidFill>
                <a:sym typeface="Wingdings" pitchFamily="2" charset="2"/>
              </a:rPr>
              <a:t> 16 January</a:t>
            </a:r>
            <a:endParaRPr lang="en-GB" dirty="0">
              <a:solidFill>
                <a:srgbClr val="C00000"/>
              </a:solidFill>
            </a:endParaRPr>
          </a:p>
        </p:txBody>
      </p:sp>
    </p:spTree>
    <p:extLst>
      <p:ext uri="{BB962C8B-B14F-4D97-AF65-F5344CB8AC3E}">
        <p14:creationId xmlns:p14="http://schemas.microsoft.com/office/powerpoint/2010/main" val="20132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linds(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10"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4C239-15AA-BD47-A15B-E90744596AA3}"/>
              </a:ext>
            </a:extLst>
          </p:cNvPr>
          <p:cNvPicPr>
            <a:picLocks noChangeAspect="1"/>
          </p:cNvPicPr>
          <p:nvPr/>
        </p:nvPicPr>
        <p:blipFill>
          <a:blip r:embed="rId2"/>
          <a:stretch>
            <a:fillRect/>
          </a:stretch>
        </p:blipFill>
        <p:spPr>
          <a:xfrm>
            <a:off x="377252" y="14990"/>
            <a:ext cx="5491084" cy="2364698"/>
          </a:xfrm>
          <a:prstGeom prst="rect">
            <a:avLst/>
          </a:prstGeom>
        </p:spPr>
      </p:pic>
      <p:pic>
        <p:nvPicPr>
          <p:cNvPr id="8" name="Picture 7">
            <a:extLst>
              <a:ext uri="{FF2B5EF4-FFF2-40B4-BE49-F238E27FC236}">
                <a16:creationId xmlns:a16="http://schemas.microsoft.com/office/drawing/2014/main" id="{F1EEDD7A-E35D-464A-9E02-55A21D0B3FAB}"/>
              </a:ext>
            </a:extLst>
          </p:cNvPr>
          <p:cNvPicPr>
            <a:picLocks noChangeAspect="1"/>
          </p:cNvPicPr>
          <p:nvPr/>
        </p:nvPicPr>
        <p:blipFill>
          <a:blip r:embed="rId3"/>
          <a:stretch>
            <a:fillRect/>
          </a:stretch>
        </p:blipFill>
        <p:spPr>
          <a:xfrm>
            <a:off x="6020736" y="78701"/>
            <a:ext cx="5629120" cy="2379688"/>
          </a:xfrm>
          <a:prstGeom prst="rect">
            <a:avLst/>
          </a:prstGeom>
        </p:spPr>
      </p:pic>
      <p:pic>
        <p:nvPicPr>
          <p:cNvPr id="10" name="Picture 9">
            <a:extLst>
              <a:ext uri="{FF2B5EF4-FFF2-40B4-BE49-F238E27FC236}">
                <a16:creationId xmlns:a16="http://schemas.microsoft.com/office/drawing/2014/main" id="{B9005DF0-A3D8-8B40-8E8B-6D5BC30F1E57}"/>
              </a:ext>
            </a:extLst>
          </p:cNvPr>
          <p:cNvPicPr>
            <a:picLocks noChangeAspect="1"/>
          </p:cNvPicPr>
          <p:nvPr/>
        </p:nvPicPr>
        <p:blipFill>
          <a:blip r:embed="rId4"/>
          <a:stretch>
            <a:fillRect/>
          </a:stretch>
        </p:blipFill>
        <p:spPr>
          <a:xfrm>
            <a:off x="377252" y="2345959"/>
            <a:ext cx="5491084" cy="2091130"/>
          </a:xfrm>
          <a:prstGeom prst="rect">
            <a:avLst/>
          </a:prstGeom>
        </p:spPr>
      </p:pic>
      <p:pic>
        <p:nvPicPr>
          <p:cNvPr id="12" name="Picture 11">
            <a:extLst>
              <a:ext uri="{FF2B5EF4-FFF2-40B4-BE49-F238E27FC236}">
                <a16:creationId xmlns:a16="http://schemas.microsoft.com/office/drawing/2014/main" id="{87C0E552-6AB5-6244-BADA-E5519AFC2E0B}"/>
              </a:ext>
            </a:extLst>
          </p:cNvPr>
          <p:cNvPicPr>
            <a:picLocks noChangeAspect="1"/>
          </p:cNvPicPr>
          <p:nvPr/>
        </p:nvPicPr>
        <p:blipFill>
          <a:blip r:embed="rId5"/>
          <a:stretch>
            <a:fillRect/>
          </a:stretch>
        </p:blipFill>
        <p:spPr>
          <a:xfrm>
            <a:off x="5960256" y="2345959"/>
            <a:ext cx="5537200" cy="2094878"/>
          </a:xfrm>
          <a:prstGeom prst="rect">
            <a:avLst/>
          </a:prstGeom>
        </p:spPr>
      </p:pic>
      <p:pic>
        <p:nvPicPr>
          <p:cNvPr id="14" name="Picture 13">
            <a:extLst>
              <a:ext uri="{FF2B5EF4-FFF2-40B4-BE49-F238E27FC236}">
                <a16:creationId xmlns:a16="http://schemas.microsoft.com/office/drawing/2014/main" id="{FDFE65A4-F563-9043-ABF2-03211EFC3D78}"/>
              </a:ext>
            </a:extLst>
          </p:cNvPr>
          <p:cNvPicPr>
            <a:picLocks noChangeAspect="1"/>
          </p:cNvPicPr>
          <p:nvPr/>
        </p:nvPicPr>
        <p:blipFill>
          <a:blip r:embed="rId6"/>
          <a:stretch>
            <a:fillRect/>
          </a:stretch>
        </p:blipFill>
        <p:spPr>
          <a:xfrm>
            <a:off x="377252" y="4437088"/>
            <a:ext cx="5491084" cy="2420911"/>
          </a:xfrm>
          <a:prstGeom prst="rect">
            <a:avLst/>
          </a:prstGeom>
        </p:spPr>
      </p:pic>
      <p:pic>
        <p:nvPicPr>
          <p:cNvPr id="16" name="Picture 15">
            <a:extLst>
              <a:ext uri="{FF2B5EF4-FFF2-40B4-BE49-F238E27FC236}">
                <a16:creationId xmlns:a16="http://schemas.microsoft.com/office/drawing/2014/main" id="{A65FB493-F8B5-2E46-9F85-DA3B9D7487F0}"/>
              </a:ext>
            </a:extLst>
          </p:cNvPr>
          <p:cNvPicPr>
            <a:picLocks noChangeAspect="1"/>
          </p:cNvPicPr>
          <p:nvPr/>
        </p:nvPicPr>
        <p:blipFill>
          <a:blip r:embed="rId7"/>
          <a:stretch>
            <a:fillRect/>
          </a:stretch>
        </p:blipFill>
        <p:spPr>
          <a:xfrm>
            <a:off x="5868336" y="4437086"/>
            <a:ext cx="5629120" cy="2342213"/>
          </a:xfrm>
          <a:prstGeom prst="rect">
            <a:avLst/>
          </a:prstGeom>
        </p:spPr>
      </p:pic>
      <p:sp>
        <p:nvSpPr>
          <p:cNvPr id="9" name="TextBox 8">
            <a:extLst>
              <a:ext uri="{FF2B5EF4-FFF2-40B4-BE49-F238E27FC236}">
                <a16:creationId xmlns:a16="http://schemas.microsoft.com/office/drawing/2014/main" id="{B08BAE15-C492-9944-92A6-1ACAA72C8F72}"/>
              </a:ext>
            </a:extLst>
          </p:cNvPr>
          <p:cNvSpPr txBox="1"/>
          <p:nvPr/>
        </p:nvSpPr>
        <p:spPr>
          <a:xfrm>
            <a:off x="4990512" y="626477"/>
            <a:ext cx="877824" cy="369332"/>
          </a:xfrm>
          <a:prstGeom prst="rect">
            <a:avLst/>
          </a:prstGeom>
          <a:noFill/>
        </p:spPr>
        <p:txBody>
          <a:bodyPr wrap="square" rtlCol="0">
            <a:spAutoFit/>
          </a:bodyPr>
          <a:lstStyle/>
          <a:p>
            <a:r>
              <a:rPr lang="en-US" dirty="0"/>
              <a:t>1600</a:t>
            </a:r>
          </a:p>
        </p:txBody>
      </p:sp>
      <p:sp>
        <p:nvSpPr>
          <p:cNvPr id="11" name="TextBox 10">
            <a:extLst>
              <a:ext uri="{FF2B5EF4-FFF2-40B4-BE49-F238E27FC236}">
                <a16:creationId xmlns:a16="http://schemas.microsoft.com/office/drawing/2014/main" id="{01F6C225-DB74-4046-B775-450B5DF6EB31}"/>
              </a:ext>
            </a:extLst>
          </p:cNvPr>
          <p:cNvSpPr txBox="1"/>
          <p:nvPr/>
        </p:nvSpPr>
        <p:spPr>
          <a:xfrm>
            <a:off x="5082432" y="1509396"/>
            <a:ext cx="877824" cy="369332"/>
          </a:xfrm>
          <a:prstGeom prst="rect">
            <a:avLst/>
          </a:prstGeom>
          <a:noFill/>
        </p:spPr>
        <p:txBody>
          <a:bodyPr wrap="square" rtlCol="0">
            <a:spAutoFit/>
          </a:bodyPr>
          <a:lstStyle/>
          <a:p>
            <a:r>
              <a:rPr lang="en-US" dirty="0"/>
              <a:t>600</a:t>
            </a:r>
          </a:p>
        </p:txBody>
      </p:sp>
      <p:sp>
        <p:nvSpPr>
          <p:cNvPr id="13" name="TextBox 12">
            <a:extLst>
              <a:ext uri="{FF2B5EF4-FFF2-40B4-BE49-F238E27FC236}">
                <a16:creationId xmlns:a16="http://schemas.microsoft.com/office/drawing/2014/main" id="{1A574700-95F2-204F-BA1A-E707E9BA3387}"/>
              </a:ext>
            </a:extLst>
          </p:cNvPr>
          <p:cNvSpPr txBox="1"/>
          <p:nvPr/>
        </p:nvSpPr>
        <p:spPr>
          <a:xfrm>
            <a:off x="4990512" y="1090864"/>
            <a:ext cx="877824" cy="369332"/>
          </a:xfrm>
          <a:prstGeom prst="rect">
            <a:avLst/>
          </a:prstGeom>
          <a:noFill/>
        </p:spPr>
        <p:txBody>
          <a:bodyPr wrap="square" rtlCol="0">
            <a:spAutoFit/>
          </a:bodyPr>
          <a:lstStyle/>
          <a:p>
            <a:r>
              <a:rPr lang="en-US" dirty="0"/>
              <a:t>1100</a:t>
            </a:r>
          </a:p>
        </p:txBody>
      </p:sp>
      <p:sp>
        <p:nvSpPr>
          <p:cNvPr id="15" name="TextBox 14">
            <a:extLst>
              <a:ext uri="{FF2B5EF4-FFF2-40B4-BE49-F238E27FC236}">
                <a16:creationId xmlns:a16="http://schemas.microsoft.com/office/drawing/2014/main" id="{DE2190C2-7F94-014F-AD83-E35997DAA51C}"/>
              </a:ext>
            </a:extLst>
          </p:cNvPr>
          <p:cNvSpPr txBox="1"/>
          <p:nvPr/>
        </p:nvSpPr>
        <p:spPr>
          <a:xfrm>
            <a:off x="10702412" y="1506552"/>
            <a:ext cx="877824" cy="369332"/>
          </a:xfrm>
          <a:prstGeom prst="rect">
            <a:avLst/>
          </a:prstGeom>
          <a:noFill/>
        </p:spPr>
        <p:txBody>
          <a:bodyPr wrap="square" rtlCol="0">
            <a:spAutoFit/>
          </a:bodyPr>
          <a:lstStyle/>
          <a:p>
            <a:r>
              <a:rPr lang="en-US" dirty="0"/>
              <a:t>1700</a:t>
            </a:r>
          </a:p>
        </p:txBody>
      </p:sp>
      <p:sp>
        <p:nvSpPr>
          <p:cNvPr id="17" name="TextBox 16">
            <a:extLst>
              <a:ext uri="{FF2B5EF4-FFF2-40B4-BE49-F238E27FC236}">
                <a16:creationId xmlns:a16="http://schemas.microsoft.com/office/drawing/2014/main" id="{2013A66C-7424-E743-A991-B47FFBFA656E}"/>
              </a:ext>
            </a:extLst>
          </p:cNvPr>
          <p:cNvSpPr txBox="1"/>
          <p:nvPr/>
        </p:nvSpPr>
        <p:spPr>
          <a:xfrm>
            <a:off x="10757248" y="390521"/>
            <a:ext cx="877824" cy="369332"/>
          </a:xfrm>
          <a:prstGeom prst="rect">
            <a:avLst/>
          </a:prstGeom>
          <a:noFill/>
        </p:spPr>
        <p:txBody>
          <a:bodyPr wrap="square" rtlCol="0">
            <a:spAutoFit/>
          </a:bodyPr>
          <a:lstStyle/>
          <a:p>
            <a:r>
              <a:rPr lang="en-US" dirty="0"/>
              <a:t>2600</a:t>
            </a:r>
          </a:p>
        </p:txBody>
      </p:sp>
      <p:sp>
        <p:nvSpPr>
          <p:cNvPr id="18" name="TextBox 17">
            <a:extLst>
              <a:ext uri="{FF2B5EF4-FFF2-40B4-BE49-F238E27FC236}">
                <a16:creationId xmlns:a16="http://schemas.microsoft.com/office/drawing/2014/main" id="{70B3E834-49EE-7842-B84C-24E235FC1CE8}"/>
              </a:ext>
            </a:extLst>
          </p:cNvPr>
          <p:cNvSpPr txBox="1"/>
          <p:nvPr/>
        </p:nvSpPr>
        <p:spPr>
          <a:xfrm>
            <a:off x="10757248" y="811143"/>
            <a:ext cx="877824" cy="369332"/>
          </a:xfrm>
          <a:prstGeom prst="rect">
            <a:avLst/>
          </a:prstGeom>
          <a:noFill/>
        </p:spPr>
        <p:txBody>
          <a:bodyPr wrap="square" rtlCol="0">
            <a:spAutoFit/>
          </a:bodyPr>
          <a:lstStyle/>
          <a:p>
            <a:r>
              <a:rPr lang="en-US" dirty="0"/>
              <a:t>2020</a:t>
            </a:r>
          </a:p>
        </p:txBody>
      </p:sp>
      <p:pic>
        <p:nvPicPr>
          <p:cNvPr id="19" name="Picture 18">
            <a:extLst>
              <a:ext uri="{FF2B5EF4-FFF2-40B4-BE49-F238E27FC236}">
                <a16:creationId xmlns:a16="http://schemas.microsoft.com/office/drawing/2014/main" id="{CA15E5DB-5143-284A-88E7-9C876ED6BA87}"/>
              </a:ext>
            </a:extLst>
          </p:cNvPr>
          <p:cNvPicPr>
            <a:picLocks noChangeAspect="1"/>
          </p:cNvPicPr>
          <p:nvPr/>
        </p:nvPicPr>
        <p:blipFill>
          <a:blip r:embed="rId2"/>
          <a:stretch>
            <a:fillRect/>
          </a:stretch>
        </p:blipFill>
        <p:spPr>
          <a:xfrm>
            <a:off x="377252" y="36233"/>
            <a:ext cx="5491084" cy="2364698"/>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5434B7B-685B-9548-BB24-E9EEAB3CE412}"/>
                  </a:ext>
                </a:extLst>
              </p:cNvPr>
              <p:cNvSpPr/>
              <p:nvPr/>
            </p:nvSpPr>
            <p:spPr>
              <a:xfrm>
                <a:off x="958228" y="1241839"/>
                <a:ext cx="3072572" cy="485646"/>
              </a:xfrm>
              <a:prstGeom prst="rect">
                <a:avLst/>
              </a:prstGeom>
            </p:spPr>
            <p:txBody>
              <a:bodyPr wrap="none">
                <a:spAutoFit/>
              </a:bodyPr>
              <a:lstStyle/>
              <a:p>
                <a14:m>
                  <m:oMath xmlns:m="http://schemas.openxmlformats.org/officeDocument/2006/math">
                    <m:r>
                      <a:rPr lang="en-GB" i="1" smtClean="0">
                        <a:latin typeface="Cambria Math" panose="02040503050406030204" pitchFamily="18" charset="0"/>
                      </a:rPr>
                      <m:t> </m:t>
                    </m:r>
                    <m:r>
                      <a:rPr lang="en-GB" i="1" smtClean="0">
                        <a:latin typeface="Cambria Math" panose="02040503050406030204" pitchFamily="18" charset="0"/>
                      </a:rPr>
                      <m:t>𝑆</m:t>
                    </m:r>
                    <m:r>
                      <a:rPr lang="en-GB"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𝑠𝑢𝑛</m:t>
                            </m:r>
                          </m:sub>
                        </m:sSub>
                      </m:num>
                      <m:den>
                        <m:sSup>
                          <m:sSupPr>
                            <m:ctrlPr>
                              <a:rPr lang="en-GB" i="1">
                                <a:latin typeface="Cambria Math" panose="02040503050406030204" pitchFamily="18" charset="0"/>
                              </a:rPr>
                            </m:ctrlPr>
                          </m:sSupPr>
                          <m:e>
                            <m:r>
                              <a:rPr lang="en-GB" i="1">
                                <a:latin typeface="Cambria Math" panose="02040503050406030204" pitchFamily="18" charset="0"/>
                              </a:rPr>
                              <m:t>𝑑</m:t>
                            </m:r>
                          </m:e>
                          <m:sup>
                            <m:r>
                              <a:rPr lang="en-GB" i="1">
                                <a:latin typeface="Cambria Math" panose="02040503050406030204" pitchFamily="18" charset="0"/>
                              </a:rPr>
                              <m:t>2</m:t>
                            </m:r>
                          </m:sup>
                        </m:sSup>
                      </m:den>
                    </m:f>
                  </m:oMath>
                </a14:m>
                <a:r>
                  <a:rPr lang="en-US" dirty="0"/>
                  <a:t>   </a:t>
                </a:r>
                <a:r>
                  <a:rPr lang="en-US" dirty="0">
                    <a:sym typeface="Wingdings" pitchFamily="2" charset="2"/>
                  </a:rPr>
                  <a:t>   </a:t>
                </a:r>
                <a:r>
                  <a:rPr lang="en-US" dirty="0">
                    <a:solidFill>
                      <a:srgbClr val="222EF4"/>
                    </a:solidFill>
                    <a:sym typeface="Wingdings" pitchFamily="2" charset="2"/>
                  </a:rPr>
                  <a:t>S</a:t>
                </a:r>
                <a:r>
                  <a:rPr lang="en-US" baseline="-47000" dirty="0">
                    <a:solidFill>
                      <a:srgbClr val="222EF4"/>
                    </a:solidFill>
                    <a:sym typeface="Wingdings" pitchFamily="2" charset="2"/>
                  </a:rPr>
                  <a:t>1</a:t>
                </a:r>
                <a:r>
                  <a:rPr lang="en-GB" dirty="0">
                    <a:solidFill>
                      <a:srgbClr val="222EF4"/>
                    </a:solidFill>
                  </a:rPr>
                  <a:t> </a:t>
                </a:r>
                <a14:m>
                  <m:oMath xmlns:m="http://schemas.openxmlformats.org/officeDocument/2006/math">
                    <m:sSup>
                      <m:sSupPr>
                        <m:ctrlPr>
                          <a:rPr lang="en-GB" i="1">
                            <a:solidFill>
                              <a:srgbClr val="222EF4"/>
                            </a:solidFill>
                            <a:latin typeface="Cambria Math" panose="02040503050406030204" pitchFamily="18" charset="0"/>
                          </a:rPr>
                        </m:ctrlPr>
                      </m:sSupPr>
                      <m:e>
                        <m:r>
                          <a:rPr lang="en-GB" i="1">
                            <a:solidFill>
                              <a:srgbClr val="222EF4"/>
                            </a:solidFill>
                            <a:latin typeface="Cambria Math" panose="02040503050406030204" pitchFamily="18" charset="0"/>
                          </a:rPr>
                          <m:t>𝑑</m:t>
                        </m:r>
                      </m:e>
                      <m:sup>
                        <m:r>
                          <a:rPr lang="en-GB" i="1">
                            <a:solidFill>
                              <a:srgbClr val="222EF4"/>
                            </a:solidFill>
                            <a:latin typeface="Cambria Math" panose="02040503050406030204" pitchFamily="18" charset="0"/>
                          </a:rPr>
                          <m:t>2</m:t>
                        </m:r>
                        <m:r>
                          <m:rPr>
                            <m:nor/>
                          </m:rPr>
                          <a:rPr lang="en-US" baseline="-47000" dirty="0">
                            <a:solidFill>
                              <a:srgbClr val="222EF4"/>
                            </a:solidFill>
                            <a:sym typeface="Wingdings" pitchFamily="2" charset="2"/>
                          </a:rPr>
                          <m:t>1</m:t>
                        </m:r>
                      </m:sup>
                    </m:sSup>
                  </m:oMath>
                </a14:m>
                <a:r>
                  <a:rPr lang="en-US" dirty="0">
                    <a:solidFill>
                      <a:srgbClr val="222EF4"/>
                    </a:solidFill>
                    <a:sym typeface="Wingdings" pitchFamily="2" charset="2"/>
                  </a:rPr>
                  <a:t> =S</a:t>
                </a:r>
                <a:r>
                  <a:rPr lang="en-US" baseline="-47000" dirty="0">
                    <a:solidFill>
                      <a:srgbClr val="222EF4"/>
                    </a:solidFill>
                    <a:sym typeface="Wingdings" pitchFamily="2" charset="2"/>
                  </a:rPr>
                  <a:t>2</a:t>
                </a:r>
                <a:r>
                  <a:rPr lang="en-GB" dirty="0">
                    <a:solidFill>
                      <a:srgbClr val="222EF4"/>
                    </a:solidFill>
                  </a:rPr>
                  <a:t> </a:t>
                </a:r>
                <a14:m>
                  <m:oMath xmlns:m="http://schemas.openxmlformats.org/officeDocument/2006/math">
                    <m:sSup>
                      <m:sSupPr>
                        <m:ctrlPr>
                          <a:rPr lang="en-GB" i="1" smtClean="0">
                            <a:solidFill>
                              <a:srgbClr val="222EF4"/>
                            </a:solidFill>
                            <a:latin typeface="Cambria Math" panose="02040503050406030204" pitchFamily="18" charset="0"/>
                          </a:rPr>
                        </m:ctrlPr>
                      </m:sSupPr>
                      <m:e>
                        <m:r>
                          <a:rPr lang="en-GB" i="1">
                            <a:solidFill>
                              <a:srgbClr val="222EF4"/>
                            </a:solidFill>
                            <a:latin typeface="Cambria Math" panose="02040503050406030204" pitchFamily="18" charset="0"/>
                          </a:rPr>
                          <m:t>𝑑</m:t>
                        </m:r>
                      </m:e>
                      <m:sup>
                        <m:r>
                          <a:rPr lang="en-GB" i="1">
                            <a:solidFill>
                              <a:srgbClr val="222EF4"/>
                            </a:solidFill>
                            <a:latin typeface="Cambria Math" panose="02040503050406030204" pitchFamily="18" charset="0"/>
                          </a:rPr>
                          <m:t>2</m:t>
                        </m:r>
                        <m:r>
                          <m:rPr>
                            <m:nor/>
                          </m:rPr>
                          <a:rPr lang="en-GB" b="0" i="0" baseline="-47000" dirty="0" smtClean="0">
                            <a:solidFill>
                              <a:srgbClr val="222EF4"/>
                            </a:solidFill>
                            <a:sym typeface="Wingdings" pitchFamily="2" charset="2"/>
                          </a:rPr>
                          <m:t>2</m:t>
                        </m:r>
                      </m:sup>
                    </m:sSup>
                  </m:oMath>
                </a14:m>
                <a:endParaRPr lang="en-US" dirty="0"/>
              </a:p>
            </p:txBody>
          </p:sp>
        </mc:Choice>
        <mc:Fallback xmlns="">
          <p:sp>
            <p:nvSpPr>
              <p:cNvPr id="20" name="Rectangle 19">
                <a:extLst>
                  <a:ext uri="{FF2B5EF4-FFF2-40B4-BE49-F238E27FC236}">
                    <a16:creationId xmlns:a16="http://schemas.microsoft.com/office/drawing/2014/main" id="{F5434B7B-685B-9548-BB24-E9EEAB3CE412}"/>
                  </a:ext>
                </a:extLst>
              </p:cNvPr>
              <p:cNvSpPr>
                <a:spLocks noRot="1" noChangeAspect="1" noMove="1" noResize="1" noEditPoints="1" noAdjustHandles="1" noChangeArrowheads="1" noChangeShapeType="1" noTextEdit="1"/>
              </p:cNvSpPr>
              <p:nvPr/>
            </p:nvSpPr>
            <p:spPr>
              <a:xfrm>
                <a:off x="958228" y="1241839"/>
                <a:ext cx="3072572" cy="485646"/>
              </a:xfrm>
              <a:prstGeom prst="rect">
                <a:avLst/>
              </a:prstGeom>
              <a:blipFill>
                <a:blip r:embed="rId8"/>
                <a:stretch>
                  <a:fillRect l="-823" b="-1282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9A8FE7A-8CE1-194E-814A-78378883BCFE}"/>
              </a:ext>
            </a:extLst>
          </p:cNvPr>
          <p:cNvSpPr/>
          <p:nvPr/>
        </p:nvSpPr>
        <p:spPr>
          <a:xfrm>
            <a:off x="4830941" y="21189"/>
            <a:ext cx="2343911" cy="461665"/>
          </a:xfrm>
          <a:prstGeom prst="rect">
            <a:avLst/>
          </a:prstGeom>
        </p:spPr>
        <p:txBody>
          <a:bodyPr wrap="none">
            <a:spAutoFit/>
          </a:bodyPr>
          <a:lstStyle/>
          <a:p>
            <a:r>
              <a:rPr lang="en-US" sz="2400" dirty="0">
                <a:solidFill>
                  <a:srgbClr val="C00000"/>
                </a:solidFill>
              </a:rPr>
              <a:t>Solar irradiance</a:t>
            </a:r>
            <a:endParaRPr lang="en-US" sz="2400" dirty="0"/>
          </a:p>
        </p:txBody>
      </p:sp>
      <p:sp>
        <p:nvSpPr>
          <p:cNvPr id="4" name="Rectangle 3">
            <a:extLst>
              <a:ext uri="{FF2B5EF4-FFF2-40B4-BE49-F238E27FC236}">
                <a16:creationId xmlns:a16="http://schemas.microsoft.com/office/drawing/2014/main" id="{3B26A93D-35AF-614E-98EE-9522E0983765}"/>
              </a:ext>
            </a:extLst>
          </p:cNvPr>
          <p:cNvSpPr/>
          <p:nvPr/>
        </p:nvSpPr>
        <p:spPr>
          <a:xfrm>
            <a:off x="2347840" y="1573164"/>
            <a:ext cx="2300630" cy="369332"/>
          </a:xfrm>
          <a:prstGeom prst="rect">
            <a:avLst/>
          </a:prstGeom>
        </p:spPr>
        <p:txBody>
          <a:bodyPr wrap="none">
            <a:spAutoFit/>
          </a:bodyPr>
          <a:lstStyle/>
          <a:p>
            <a:r>
              <a:rPr lang="en-US" dirty="0">
                <a:solidFill>
                  <a:srgbClr val="C00000"/>
                </a:solidFill>
              </a:rPr>
              <a:t>inverse squared law </a:t>
            </a:r>
            <a:endParaRPr lang="en-US" dirty="0"/>
          </a:p>
        </p:txBody>
      </p:sp>
    </p:spTree>
    <p:extLst>
      <p:ext uri="{BB962C8B-B14F-4D97-AF65-F5344CB8AC3E}">
        <p14:creationId xmlns:p14="http://schemas.microsoft.com/office/powerpoint/2010/main" val="3775396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90FD5-05DD-4847-9539-CF56E6E7F283}"/>
              </a:ext>
            </a:extLst>
          </p:cNvPr>
          <p:cNvPicPr>
            <a:picLocks noChangeAspect="1"/>
          </p:cNvPicPr>
          <p:nvPr/>
        </p:nvPicPr>
        <p:blipFill>
          <a:blip r:embed="rId2"/>
          <a:stretch>
            <a:fillRect/>
          </a:stretch>
        </p:blipFill>
        <p:spPr>
          <a:xfrm>
            <a:off x="257331" y="0"/>
            <a:ext cx="5663783" cy="2563318"/>
          </a:xfrm>
          <a:prstGeom prst="rect">
            <a:avLst/>
          </a:prstGeom>
        </p:spPr>
      </p:pic>
      <p:pic>
        <p:nvPicPr>
          <p:cNvPr id="8" name="Picture 7">
            <a:extLst>
              <a:ext uri="{FF2B5EF4-FFF2-40B4-BE49-F238E27FC236}">
                <a16:creationId xmlns:a16="http://schemas.microsoft.com/office/drawing/2014/main" id="{D05231DF-880A-4A41-8269-58C5599F6396}"/>
              </a:ext>
            </a:extLst>
          </p:cNvPr>
          <p:cNvPicPr>
            <a:picLocks noChangeAspect="1"/>
          </p:cNvPicPr>
          <p:nvPr/>
        </p:nvPicPr>
        <p:blipFill>
          <a:blip r:embed="rId3"/>
          <a:stretch>
            <a:fillRect/>
          </a:stretch>
        </p:blipFill>
        <p:spPr>
          <a:xfrm>
            <a:off x="5921114" y="0"/>
            <a:ext cx="5881974" cy="2563318"/>
          </a:xfrm>
          <a:prstGeom prst="rect">
            <a:avLst/>
          </a:prstGeom>
        </p:spPr>
      </p:pic>
      <p:pic>
        <p:nvPicPr>
          <p:cNvPr id="10" name="Picture 9">
            <a:extLst>
              <a:ext uri="{FF2B5EF4-FFF2-40B4-BE49-F238E27FC236}">
                <a16:creationId xmlns:a16="http://schemas.microsoft.com/office/drawing/2014/main" id="{E709559A-FBB7-3249-A92C-97BBA3598429}"/>
              </a:ext>
            </a:extLst>
          </p:cNvPr>
          <p:cNvPicPr>
            <a:picLocks noChangeAspect="1"/>
          </p:cNvPicPr>
          <p:nvPr/>
        </p:nvPicPr>
        <p:blipFill>
          <a:blip r:embed="rId4"/>
          <a:stretch>
            <a:fillRect/>
          </a:stretch>
        </p:blipFill>
        <p:spPr>
          <a:xfrm>
            <a:off x="257330" y="2563318"/>
            <a:ext cx="5663783" cy="2158584"/>
          </a:xfrm>
          <a:prstGeom prst="rect">
            <a:avLst/>
          </a:prstGeom>
        </p:spPr>
      </p:pic>
      <p:pic>
        <p:nvPicPr>
          <p:cNvPr id="12" name="Picture 11">
            <a:extLst>
              <a:ext uri="{FF2B5EF4-FFF2-40B4-BE49-F238E27FC236}">
                <a16:creationId xmlns:a16="http://schemas.microsoft.com/office/drawing/2014/main" id="{E774B06A-E6B4-8C4E-A8A9-EC278BA7E4B0}"/>
              </a:ext>
            </a:extLst>
          </p:cNvPr>
          <p:cNvPicPr>
            <a:picLocks noChangeAspect="1"/>
          </p:cNvPicPr>
          <p:nvPr/>
        </p:nvPicPr>
        <p:blipFill>
          <a:blip r:embed="rId5"/>
          <a:stretch>
            <a:fillRect/>
          </a:stretch>
        </p:blipFill>
        <p:spPr>
          <a:xfrm>
            <a:off x="257329" y="4721902"/>
            <a:ext cx="5663784" cy="2106118"/>
          </a:xfrm>
          <a:prstGeom prst="rect">
            <a:avLst/>
          </a:prstGeom>
        </p:spPr>
      </p:pic>
      <p:pic>
        <p:nvPicPr>
          <p:cNvPr id="16" name="Picture 15">
            <a:extLst>
              <a:ext uri="{FF2B5EF4-FFF2-40B4-BE49-F238E27FC236}">
                <a16:creationId xmlns:a16="http://schemas.microsoft.com/office/drawing/2014/main" id="{10C3D514-F34A-2944-88E8-A060AD7D5475}"/>
              </a:ext>
            </a:extLst>
          </p:cNvPr>
          <p:cNvPicPr>
            <a:picLocks noChangeAspect="1"/>
          </p:cNvPicPr>
          <p:nvPr/>
        </p:nvPicPr>
        <p:blipFill>
          <a:blip r:embed="rId6"/>
          <a:stretch>
            <a:fillRect/>
          </a:stretch>
        </p:blipFill>
        <p:spPr>
          <a:xfrm>
            <a:off x="5921112" y="2488367"/>
            <a:ext cx="5881975" cy="2233535"/>
          </a:xfrm>
          <a:prstGeom prst="rect">
            <a:avLst/>
          </a:prstGeom>
        </p:spPr>
      </p:pic>
      <p:pic>
        <p:nvPicPr>
          <p:cNvPr id="18" name="Picture 17">
            <a:extLst>
              <a:ext uri="{FF2B5EF4-FFF2-40B4-BE49-F238E27FC236}">
                <a16:creationId xmlns:a16="http://schemas.microsoft.com/office/drawing/2014/main" id="{7CECF3B2-1850-F446-BC9B-9022FD1CD690}"/>
              </a:ext>
            </a:extLst>
          </p:cNvPr>
          <p:cNvPicPr>
            <a:picLocks noChangeAspect="1"/>
          </p:cNvPicPr>
          <p:nvPr/>
        </p:nvPicPr>
        <p:blipFill>
          <a:blip r:embed="rId7"/>
          <a:stretch>
            <a:fillRect/>
          </a:stretch>
        </p:blipFill>
        <p:spPr>
          <a:xfrm>
            <a:off x="5921111" y="4721902"/>
            <a:ext cx="5881976" cy="2106118"/>
          </a:xfrm>
          <a:prstGeom prst="rect">
            <a:avLst/>
          </a:prstGeom>
        </p:spPr>
      </p:pic>
    </p:spTree>
    <p:extLst>
      <p:ext uri="{BB962C8B-B14F-4D97-AF65-F5344CB8AC3E}">
        <p14:creationId xmlns:p14="http://schemas.microsoft.com/office/powerpoint/2010/main" val="1274736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BB6B6B-64B0-B24F-87A2-C46DBDF9C140}"/>
              </a:ext>
            </a:extLst>
          </p:cNvPr>
          <p:cNvPicPr>
            <a:picLocks noChangeAspect="1"/>
          </p:cNvPicPr>
          <p:nvPr/>
        </p:nvPicPr>
        <p:blipFill>
          <a:blip r:embed="rId2"/>
          <a:stretch>
            <a:fillRect/>
          </a:stretch>
        </p:blipFill>
        <p:spPr>
          <a:xfrm>
            <a:off x="179881" y="0"/>
            <a:ext cx="5576339" cy="2203554"/>
          </a:xfrm>
          <a:prstGeom prst="rect">
            <a:avLst/>
          </a:prstGeom>
        </p:spPr>
      </p:pic>
      <p:pic>
        <p:nvPicPr>
          <p:cNvPr id="8" name="Picture 7">
            <a:extLst>
              <a:ext uri="{FF2B5EF4-FFF2-40B4-BE49-F238E27FC236}">
                <a16:creationId xmlns:a16="http://schemas.microsoft.com/office/drawing/2014/main" id="{D0E56C01-3CC1-EE4F-8FD3-F51AB203A0B1}"/>
              </a:ext>
            </a:extLst>
          </p:cNvPr>
          <p:cNvPicPr>
            <a:picLocks noChangeAspect="1"/>
          </p:cNvPicPr>
          <p:nvPr/>
        </p:nvPicPr>
        <p:blipFill>
          <a:blip r:embed="rId3"/>
          <a:stretch>
            <a:fillRect/>
          </a:stretch>
        </p:blipFill>
        <p:spPr>
          <a:xfrm>
            <a:off x="5756221" y="0"/>
            <a:ext cx="6250899" cy="2203554"/>
          </a:xfrm>
          <a:prstGeom prst="rect">
            <a:avLst/>
          </a:prstGeom>
        </p:spPr>
      </p:pic>
      <p:pic>
        <p:nvPicPr>
          <p:cNvPr id="10" name="Picture 9">
            <a:extLst>
              <a:ext uri="{FF2B5EF4-FFF2-40B4-BE49-F238E27FC236}">
                <a16:creationId xmlns:a16="http://schemas.microsoft.com/office/drawing/2014/main" id="{AFCBEE32-A0B8-9E4B-AB94-75C128DBAB00}"/>
              </a:ext>
            </a:extLst>
          </p:cNvPr>
          <p:cNvPicPr>
            <a:picLocks noChangeAspect="1"/>
          </p:cNvPicPr>
          <p:nvPr/>
        </p:nvPicPr>
        <p:blipFill>
          <a:blip r:embed="rId4"/>
          <a:stretch>
            <a:fillRect/>
          </a:stretch>
        </p:blipFill>
        <p:spPr>
          <a:xfrm>
            <a:off x="179881" y="2072390"/>
            <a:ext cx="5576337" cy="2424659"/>
          </a:xfrm>
          <a:prstGeom prst="rect">
            <a:avLst/>
          </a:prstGeom>
        </p:spPr>
      </p:pic>
      <p:pic>
        <p:nvPicPr>
          <p:cNvPr id="12" name="Picture 11">
            <a:extLst>
              <a:ext uri="{FF2B5EF4-FFF2-40B4-BE49-F238E27FC236}">
                <a16:creationId xmlns:a16="http://schemas.microsoft.com/office/drawing/2014/main" id="{C4658735-F09F-554F-AC69-56906AD147D8}"/>
              </a:ext>
            </a:extLst>
          </p:cNvPr>
          <p:cNvPicPr>
            <a:picLocks noChangeAspect="1"/>
          </p:cNvPicPr>
          <p:nvPr/>
        </p:nvPicPr>
        <p:blipFill>
          <a:blip r:embed="rId5"/>
          <a:stretch>
            <a:fillRect/>
          </a:stretch>
        </p:blipFill>
        <p:spPr>
          <a:xfrm>
            <a:off x="5756220" y="2072389"/>
            <a:ext cx="6250900" cy="2424659"/>
          </a:xfrm>
          <a:prstGeom prst="rect">
            <a:avLst/>
          </a:prstGeom>
        </p:spPr>
      </p:pic>
      <p:pic>
        <p:nvPicPr>
          <p:cNvPr id="14" name="Picture 13">
            <a:extLst>
              <a:ext uri="{FF2B5EF4-FFF2-40B4-BE49-F238E27FC236}">
                <a16:creationId xmlns:a16="http://schemas.microsoft.com/office/drawing/2014/main" id="{168E9633-AB1C-8F43-8CAB-74EAC5961FEA}"/>
              </a:ext>
            </a:extLst>
          </p:cNvPr>
          <p:cNvPicPr>
            <a:picLocks noChangeAspect="1"/>
          </p:cNvPicPr>
          <p:nvPr/>
        </p:nvPicPr>
        <p:blipFill>
          <a:blip r:embed="rId6"/>
          <a:stretch>
            <a:fillRect/>
          </a:stretch>
        </p:blipFill>
        <p:spPr>
          <a:xfrm>
            <a:off x="179882" y="4497048"/>
            <a:ext cx="5576336" cy="2360952"/>
          </a:xfrm>
          <a:prstGeom prst="rect">
            <a:avLst/>
          </a:prstGeom>
        </p:spPr>
      </p:pic>
      <p:pic>
        <p:nvPicPr>
          <p:cNvPr id="16" name="Picture 15">
            <a:extLst>
              <a:ext uri="{FF2B5EF4-FFF2-40B4-BE49-F238E27FC236}">
                <a16:creationId xmlns:a16="http://schemas.microsoft.com/office/drawing/2014/main" id="{9ADF4D11-3633-8E42-9395-926D543C776C}"/>
              </a:ext>
            </a:extLst>
          </p:cNvPr>
          <p:cNvPicPr>
            <a:picLocks noChangeAspect="1"/>
          </p:cNvPicPr>
          <p:nvPr/>
        </p:nvPicPr>
        <p:blipFill>
          <a:blip r:embed="rId7"/>
          <a:stretch>
            <a:fillRect/>
          </a:stretch>
        </p:blipFill>
        <p:spPr>
          <a:xfrm>
            <a:off x="5756218" y="4497047"/>
            <a:ext cx="6250902" cy="2286002"/>
          </a:xfrm>
          <a:prstGeom prst="rect">
            <a:avLst/>
          </a:prstGeom>
        </p:spPr>
      </p:pic>
      <p:pic>
        <p:nvPicPr>
          <p:cNvPr id="9" name="Picture 8">
            <a:extLst>
              <a:ext uri="{FF2B5EF4-FFF2-40B4-BE49-F238E27FC236}">
                <a16:creationId xmlns:a16="http://schemas.microsoft.com/office/drawing/2014/main" id="{851FC1F1-E1FD-4E46-B679-67466636EAAE}"/>
              </a:ext>
            </a:extLst>
          </p:cNvPr>
          <p:cNvPicPr>
            <a:picLocks noChangeAspect="1"/>
          </p:cNvPicPr>
          <p:nvPr/>
        </p:nvPicPr>
        <p:blipFill>
          <a:blip r:embed="rId2"/>
          <a:stretch>
            <a:fillRect/>
          </a:stretch>
        </p:blipFill>
        <p:spPr>
          <a:xfrm>
            <a:off x="179880" y="-20612"/>
            <a:ext cx="5576339" cy="2203554"/>
          </a:xfrm>
          <a:prstGeom prst="rect">
            <a:avLst/>
          </a:prstGeom>
        </p:spPr>
      </p:pic>
    </p:spTree>
    <p:extLst>
      <p:ext uri="{BB962C8B-B14F-4D97-AF65-F5344CB8AC3E}">
        <p14:creationId xmlns:p14="http://schemas.microsoft.com/office/powerpoint/2010/main" val="1602748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5581F-220B-924D-BE53-A353B7A65CC8}"/>
              </a:ext>
            </a:extLst>
          </p:cNvPr>
          <p:cNvPicPr>
            <a:picLocks noChangeAspect="1"/>
          </p:cNvPicPr>
          <p:nvPr/>
        </p:nvPicPr>
        <p:blipFill>
          <a:blip r:embed="rId2"/>
          <a:stretch>
            <a:fillRect/>
          </a:stretch>
        </p:blipFill>
        <p:spPr>
          <a:xfrm>
            <a:off x="152401" y="0"/>
            <a:ext cx="5753724" cy="2203554"/>
          </a:xfrm>
          <a:prstGeom prst="rect">
            <a:avLst/>
          </a:prstGeom>
        </p:spPr>
      </p:pic>
      <p:pic>
        <p:nvPicPr>
          <p:cNvPr id="8" name="Picture 7">
            <a:extLst>
              <a:ext uri="{FF2B5EF4-FFF2-40B4-BE49-F238E27FC236}">
                <a16:creationId xmlns:a16="http://schemas.microsoft.com/office/drawing/2014/main" id="{A5987DA7-A5B1-BC4A-AB8D-064D47F67BD8}"/>
              </a:ext>
            </a:extLst>
          </p:cNvPr>
          <p:cNvPicPr>
            <a:picLocks noChangeAspect="1"/>
          </p:cNvPicPr>
          <p:nvPr/>
        </p:nvPicPr>
        <p:blipFill>
          <a:blip r:embed="rId3"/>
          <a:stretch>
            <a:fillRect/>
          </a:stretch>
        </p:blipFill>
        <p:spPr>
          <a:xfrm>
            <a:off x="5906124" y="0"/>
            <a:ext cx="6011056" cy="2203554"/>
          </a:xfrm>
          <a:prstGeom prst="rect">
            <a:avLst/>
          </a:prstGeom>
        </p:spPr>
      </p:pic>
      <p:pic>
        <p:nvPicPr>
          <p:cNvPr id="10" name="Picture 9">
            <a:extLst>
              <a:ext uri="{FF2B5EF4-FFF2-40B4-BE49-F238E27FC236}">
                <a16:creationId xmlns:a16="http://schemas.microsoft.com/office/drawing/2014/main" id="{20F6C8B2-F859-8549-8414-E8183EA7761D}"/>
              </a:ext>
            </a:extLst>
          </p:cNvPr>
          <p:cNvPicPr>
            <a:picLocks noChangeAspect="1"/>
          </p:cNvPicPr>
          <p:nvPr/>
        </p:nvPicPr>
        <p:blipFill>
          <a:blip r:embed="rId4"/>
          <a:stretch>
            <a:fillRect/>
          </a:stretch>
        </p:blipFill>
        <p:spPr>
          <a:xfrm>
            <a:off x="152399" y="2203554"/>
            <a:ext cx="5753723" cy="2218544"/>
          </a:xfrm>
          <a:prstGeom prst="rect">
            <a:avLst/>
          </a:prstGeom>
        </p:spPr>
      </p:pic>
      <p:pic>
        <p:nvPicPr>
          <p:cNvPr id="12" name="Picture 11">
            <a:extLst>
              <a:ext uri="{FF2B5EF4-FFF2-40B4-BE49-F238E27FC236}">
                <a16:creationId xmlns:a16="http://schemas.microsoft.com/office/drawing/2014/main" id="{5ED08BAA-7BBA-C147-80B6-C91F71E2988F}"/>
              </a:ext>
            </a:extLst>
          </p:cNvPr>
          <p:cNvPicPr>
            <a:picLocks noChangeAspect="1"/>
          </p:cNvPicPr>
          <p:nvPr/>
        </p:nvPicPr>
        <p:blipFill>
          <a:blip r:embed="rId5"/>
          <a:stretch>
            <a:fillRect/>
          </a:stretch>
        </p:blipFill>
        <p:spPr>
          <a:xfrm>
            <a:off x="5906121" y="2203554"/>
            <a:ext cx="6011058" cy="2203554"/>
          </a:xfrm>
          <a:prstGeom prst="rect">
            <a:avLst/>
          </a:prstGeom>
        </p:spPr>
      </p:pic>
      <p:pic>
        <p:nvPicPr>
          <p:cNvPr id="14" name="Picture 13">
            <a:extLst>
              <a:ext uri="{FF2B5EF4-FFF2-40B4-BE49-F238E27FC236}">
                <a16:creationId xmlns:a16="http://schemas.microsoft.com/office/drawing/2014/main" id="{234F6E58-16B2-F144-B6AE-D3FF296F1BC6}"/>
              </a:ext>
            </a:extLst>
          </p:cNvPr>
          <p:cNvPicPr>
            <a:picLocks noChangeAspect="1"/>
          </p:cNvPicPr>
          <p:nvPr/>
        </p:nvPicPr>
        <p:blipFill>
          <a:blip r:embed="rId6"/>
          <a:stretch>
            <a:fillRect/>
          </a:stretch>
        </p:blipFill>
        <p:spPr>
          <a:xfrm>
            <a:off x="152396" y="4422098"/>
            <a:ext cx="5753726" cy="2203554"/>
          </a:xfrm>
          <a:prstGeom prst="rect">
            <a:avLst/>
          </a:prstGeom>
        </p:spPr>
      </p:pic>
      <p:pic>
        <p:nvPicPr>
          <p:cNvPr id="16" name="Picture 15">
            <a:extLst>
              <a:ext uri="{FF2B5EF4-FFF2-40B4-BE49-F238E27FC236}">
                <a16:creationId xmlns:a16="http://schemas.microsoft.com/office/drawing/2014/main" id="{5E0038D5-F3CA-714C-8872-478EC0DD3DA0}"/>
              </a:ext>
            </a:extLst>
          </p:cNvPr>
          <p:cNvPicPr>
            <a:picLocks noChangeAspect="1"/>
          </p:cNvPicPr>
          <p:nvPr/>
        </p:nvPicPr>
        <p:blipFill>
          <a:blip r:embed="rId7"/>
          <a:stretch>
            <a:fillRect/>
          </a:stretch>
        </p:blipFill>
        <p:spPr>
          <a:xfrm>
            <a:off x="5906122" y="4422098"/>
            <a:ext cx="6011058" cy="2203554"/>
          </a:xfrm>
          <a:prstGeom prst="rect">
            <a:avLst/>
          </a:prstGeom>
        </p:spPr>
      </p:pic>
    </p:spTree>
    <p:extLst>
      <p:ext uri="{BB962C8B-B14F-4D97-AF65-F5344CB8AC3E}">
        <p14:creationId xmlns:p14="http://schemas.microsoft.com/office/powerpoint/2010/main" val="32575965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54F9-A0D0-C24F-93C9-31D7CCAEA0AA}"/>
              </a:ext>
            </a:extLst>
          </p:cNvPr>
          <p:cNvSpPr>
            <a:spLocks noGrp="1"/>
          </p:cNvSpPr>
          <p:nvPr>
            <p:ph type="title"/>
          </p:nvPr>
        </p:nvSpPr>
        <p:spPr>
          <a:xfrm>
            <a:off x="619593" y="455386"/>
            <a:ext cx="9998101" cy="1142880"/>
          </a:xfrm>
        </p:spPr>
        <p:txBody>
          <a:bodyPr>
            <a:normAutofit fontScale="90000"/>
          </a:bodyPr>
          <a:lstStyle/>
          <a:p>
            <a:r>
              <a:rPr lang="en-US" dirty="0"/>
              <a:t>				</a:t>
            </a:r>
            <a:r>
              <a:rPr lang="en-US" dirty="0">
                <a:solidFill>
                  <a:srgbClr val="C00000"/>
                </a:solidFill>
              </a:rPr>
              <a:t>Annual TSI variations </a:t>
            </a:r>
            <a:br>
              <a:rPr lang="en-US" dirty="0">
                <a:solidFill>
                  <a:srgbClr val="C00000"/>
                </a:solidFill>
              </a:rPr>
            </a:br>
            <a:r>
              <a:rPr lang="en-US" dirty="0">
                <a:solidFill>
                  <a:srgbClr val="C00000"/>
                </a:solidFill>
              </a:rPr>
              <a:t>			</a:t>
            </a:r>
            <a:r>
              <a:rPr lang="en-US" dirty="0">
                <a:solidFill>
                  <a:schemeClr val="accent1"/>
                </a:solidFill>
              </a:rPr>
              <a:t>in M1 (600-1600) and M2 (1700-2600)</a:t>
            </a:r>
            <a:br>
              <a:rPr lang="en-US" dirty="0">
                <a:solidFill>
                  <a:schemeClr val="accent1"/>
                </a:solidFill>
              </a:rPr>
            </a:br>
            <a:r>
              <a:rPr lang="en-US" sz="2200" dirty="0">
                <a:solidFill>
                  <a:schemeClr val="accent1"/>
                </a:solidFill>
              </a:rPr>
              <a:t>Zharkova, 2021 </a:t>
            </a:r>
            <a:r>
              <a:rPr lang="en-US" sz="2200" dirty="0">
                <a:solidFill>
                  <a:schemeClr val="accent1"/>
                </a:solidFill>
                <a:hlinkClick r:id="rId2"/>
              </a:rPr>
              <a:t>https://www.intechopen.com/online-first/millennial-oscillations-of-solar-irradiance-and-magnetic-field-in-600-2600</a:t>
            </a:r>
            <a:r>
              <a:rPr lang="en-US" sz="2200" dirty="0">
                <a:solidFill>
                  <a:schemeClr val="accent1"/>
                </a:solidFill>
              </a:rPr>
              <a:t> )</a:t>
            </a:r>
          </a:p>
        </p:txBody>
      </p:sp>
      <p:pic>
        <p:nvPicPr>
          <p:cNvPr id="6" name="Picture 5">
            <a:extLst>
              <a:ext uri="{FF2B5EF4-FFF2-40B4-BE49-F238E27FC236}">
                <a16:creationId xmlns:a16="http://schemas.microsoft.com/office/drawing/2014/main" id="{4CF3BA7B-8555-2744-BE7E-AF46313DF91B}"/>
              </a:ext>
            </a:extLst>
          </p:cNvPr>
          <p:cNvPicPr>
            <a:picLocks noChangeAspect="1"/>
          </p:cNvPicPr>
          <p:nvPr/>
        </p:nvPicPr>
        <p:blipFill>
          <a:blip r:embed="rId3"/>
          <a:stretch>
            <a:fillRect/>
          </a:stretch>
        </p:blipFill>
        <p:spPr>
          <a:xfrm>
            <a:off x="236823" y="1528997"/>
            <a:ext cx="5534390" cy="4302177"/>
          </a:xfrm>
          <a:prstGeom prst="rect">
            <a:avLst/>
          </a:prstGeom>
        </p:spPr>
      </p:pic>
      <p:pic>
        <p:nvPicPr>
          <p:cNvPr id="8" name="Picture 7">
            <a:extLst>
              <a:ext uri="{FF2B5EF4-FFF2-40B4-BE49-F238E27FC236}">
                <a16:creationId xmlns:a16="http://schemas.microsoft.com/office/drawing/2014/main" id="{13F689AC-E482-2E41-A4CF-23BE6007048E}"/>
              </a:ext>
            </a:extLst>
          </p:cNvPr>
          <p:cNvPicPr>
            <a:picLocks noChangeAspect="1"/>
          </p:cNvPicPr>
          <p:nvPr/>
        </p:nvPicPr>
        <p:blipFill>
          <a:blip r:embed="rId4"/>
          <a:stretch>
            <a:fillRect/>
          </a:stretch>
        </p:blipFill>
        <p:spPr>
          <a:xfrm>
            <a:off x="5771213" y="1528997"/>
            <a:ext cx="5801194" cy="4302177"/>
          </a:xfrm>
          <a:prstGeom prst="rect">
            <a:avLst/>
          </a:prstGeom>
        </p:spPr>
      </p:pic>
      <p:sp>
        <p:nvSpPr>
          <p:cNvPr id="3" name="Rectangle 2">
            <a:extLst>
              <a:ext uri="{FF2B5EF4-FFF2-40B4-BE49-F238E27FC236}">
                <a16:creationId xmlns:a16="http://schemas.microsoft.com/office/drawing/2014/main" id="{6B3F2F99-4952-C345-8DFF-2CC9598EF3DF}"/>
              </a:ext>
            </a:extLst>
          </p:cNvPr>
          <p:cNvSpPr/>
          <p:nvPr/>
        </p:nvSpPr>
        <p:spPr>
          <a:xfrm>
            <a:off x="1803400" y="5936105"/>
            <a:ext cx="7980680" cy="923330"/>
          </a:xfrm>
          <a:prstGeom prst="rect">
            <a:avLst/>
          </a:prstGeom>
        </p:spPr>
        <p:txBody>
          <a:bodyPr wrap="square">
            <a:spAutoFit/>
          </a:bodyPr>
          <a:lstStyle/>
          <a:p>
            <a:r>
              <a:rPr lang="en-US" dirty="0">
                <a:solidFill>
                  <a:srgbClr val="222EF4"/>
                </a:solidFill>
              </a:rPr>
              <a:t>M1: TSI </a:t>
            </a:r>
            <a:r>
              <a:rPr lang="en-US" u="sng" dirty="0">
                <a:solidFill>
                  <a:srgbClr val="222EF4"/>
                </a:solidFill>
              </a:rPr>
              <a:t>significantly increases </a:t>
            </a:r>
            <a:r>
              <a:rPr lang="en-US" dirty="0">
                <a:solidFill>
                  <a:srgbClr val="222EF4"/>
                </a:solidFill>
              </a:rPr>
              <a:t>in February – June, and decreases in June-December. M2: the aphelion </a:t>
            </a:r>
            <a:r>
              <a:rPr lang="en-US" dirty="0">
                <a:solidFill>
                  <a:srgbClr val="C00000"/>
                </a:solidFill>
              </a:rPr>
              <a:t>shifts to mid-July </a:t>
            </a:r>
            <a:r>
              <a:rPr lang="en-US" dirty="0">
                <a:solidFill>
                  <a:srgbClr val="C00000"/>
                </a:solidFill>
                <a:sym typeface="Wingdings" pitchFamily="2" charset="2"/>
              </a:rPr>
              <a:t></a:t>
            </a:r>
            <a:r>
              <a:rPr lang="en-US" dirty="0">
                <a:solidFill>
                  <a:srgbClr val="222EF4"/>
                </a:solidFill>
              </a:rPr>
              <a:t>TSI decrease in July – January</a:t>
            </a:r>
            <a:r>
              <a:rPr lang="en-US" dirty="0">
                <a:solidFill>
                  <a:srgbClr val="C00000"/>
                </a:solidFill>
              </a:rPr>
              <a:t> is not fully compensated! </a:t>
            </a:r>
          </a:p>
        </p:txBody>
      </p:sp>
    </p:spTree>
    <p:extLst>
      <p:ext uri="{BB962C8B-B14F-4D97-AF65-F5344CB8AC3E}">
        <p14:creationId xmlns:p14="http://schemas.microsoft.com/office/powerpoint/2010/main" val="133196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2209800" y="0"/>
            <a:ext cx="7696200" cy="1646238"/>
          </a:xfrm>
        </p:spPr>
        <p:txBody>
          <a:bodyPr/>
          <a:lstStyle/>
          <a:p>
            <a:pPr eaLnBrk="1" hangingPunct="1"/>
            <a:r>
              <a:rPr lang="en-GB" sz="4000" dirty="0">
                <a:latin typeface="Arial Black" charset="0"/>
                <a:ea typeface="ＭＳ Ｐゴシック" charset="0"/>
                <a:cs typeface="ＭＳ Ｐゴシック" charset="0"/>
              </a:rPr>
              <a:t> </a:t>
            </a:r>
            <a:br>
              <a:rPr lang="en-GB" sz="4000" dirty="0">
                <a:latin typeface="Arial Black" charset="0"/>
                <a:ea typeface="ＭＳ Ｐゴシック" charset="0"/>
                <a:cs typeface="ＭＳ Ｐゴシック" charset="0"/>
              </a:rPr>
            </a:br>
            <a:r>
              <a:rPr lang="en-GB" sz="4000" dirty="0">
                <a:latin typeface="Arial Black" charset="0"/>
                <a:ea typeface="ＭＳ Ｐゴシック" charset="0"/>
                <a:cs typeface="ＭＳ Ｐゴシック" charset="0"/>
              </a:rPr>
              <a:t> </a:t>
            </a:r>
            <a:r>
              <a:rPr lang="it-IT" i="1" dirty="0" err="1">
                <a:solidFill>
                  <a:srgbClr val="00CC00"/>
                </a:solidFill>
                <a:latin typeface="Franklin Gothic Medium" charset="0"/>
                <a:ea typeface="ＭＳ Ｐゴシック" charset="0"/>
                <a:cs typeface="ＭＳ Ｐゴシック" charset="0"/>
              </a:rPr>
              <a:t>Magnetic</a:t>
            </a:r>
            <a:r>
              <a:rPr lang="it-IT" i="1" dirty="0">
                <a:solidFill>
                  <a:srgbClr val="00CC00"/>
                </a:solidFill>
                <a:latin typeface="Franklin Gothic Medium" charset="0"/>
                <a:ea typeface="ＭＳ Ｐゴシック" charset="0"/>
                <a:cs typeface="ＭＳ Ｐゴシック" charset="0"/>
              </a:rPr>
              <a:t> field </a:t>
            </a:r>
            <a:r>
              <a:rPr lang="it-IT" i="1" dirty="0" err="1">
                <a:solidFill>
                  <a:srgbClr val="00CC00"/>
                </a:solidFill>
                <a:latin typeface="Franklin Gothic Medium" charset="0"/>
                <a:ea typeface="ＭＳ Ｐゴシック" charset="0"/>
                <a:cs typeface="ＭＳ Ｐゴシック" charset="0"/>
              </a:rPr>
              <a:t>variations</a:t>
            </a:r>
            <a:r>
              <a:rPr lang="it-IT" i="1" dirty="0">
                <a:solidFill>
                  <a:srgbClr val="00CC00"/>
                </a:solidFill>
                <a:latin typeface="Franklin Gothic Medium" charset="0"/>
                <a:ea typeface="ＭＳ Ｐゴシック" charset="0"/>
                <a:cs typeface="ＭＳ Ｐゴシック" charset="0"/>
              </a:rPr>
              <a:t> in </a:t>
            </a:r>
            <a:r>
              <a:rPr lang="it-IT" i="1" dirty="0" err="1">
                <a:solidFill>
                  <a:srgbClr val="00CC00"/>
                </a:solidFill>
                <a:latin typeface="Franklin Gothic Medium" charset="0"/>
                <a:ea typeface="ＭＳ Ｐゴシック" charset="0"/>
                <a:cs typeface="ＭＳ Ｐゴシック" charset="0"/>
              </a:rPr>
              <a:t>cycles</a:t>
            </a:r>
            <a:r>
              <a:rPr lang="it-IT" i="1" dirty="0">
                <a:solidFill>
                  <a:srgbClr val="00CC00"/>
                </a:solidFill>
                <a:latin typeface="Franklin Gothic Medium" charset="0"/>
                <a:ea typeface="ＭＳ Ｐゴシック" charset="0"/>
                <a:cs typeface="ＭＳ Ｐゴシック" charset="0"/>
              </a:rPr>
              <a:t> 21-23 	(</a:t>
            </a:r>
            <a:r>
              <a:rPr lang="it-IT" i="1" dirty="0" err="1">
                <a:solidFill>
                  <a:srgbClr val="00CC00"/>
                </a:solidFill>
                <a:latin typeface="Franklin Gothic Medium" charset="0"/>
                <a:ea typeface="ＭＳ Ｐゴシック" charset="0"/>
                <a:cs typeface="ＭＳ Ｐゴシック" charset="0"/>
              </a:rPr>
              <a:t>Hale’s</a:t>
            </a:r>
            <a:r>
              <a:rPr lang="it-IT" i="1" dirty="0">
                <a:solidFill>
                  <a:srgbClr val="00CC00"/>
                </a:solidFill>
                <a:latin typeface="Franklin Gothic Medium" charset="0"/>
                <a:ea typeface="ＭＳ Ｐゴシック" charset="0"/>
                <a:cs typeface="ＭＳ Ｐゴシック" charset="0"/>
              </a:rPr>
              <a:t> law)</a:t>
            </a:r>
            <a:endParaRPr lang="en-GB" i="1" dirty="0">
              <a:solidFill>
                <a:srgbClr val="00CC00"/>
              </a:solidFill>
              <a:latin typeface="Franklin Gothic Medium" charset="0"/>
              <a:ea typeface="ＭＳ Ｐゴシック" charset="0"/>
              <a:cs typeface="ＭＳ Ｐゴシック" charset="0"/>
            </a:endParaRPr>
          </a:p>
        </p:txBody>
      </p:sp>
      <p:pic>
        <p:nvPicPr>
          <p:cNvPr id="29698" name="Picture 3" descr="global_magn_field_hathway"/>
          <p:cNvPicPr>
            <a:picLocks noGrp="1" noChangeAspect="1" noChangeArrowheads="1"/>
          </p:cNvPicPr>
          <p:nvPr>
            <p:ph idx="1"/>
          </p:nvPr>
        </p:nvPicPr>
        <p:blipFill>
          <a:blip r:embed="rId2" cstate="email">
            <a:extLst>
              <a:ext uri="{28A0092B-C50C-407E-A947-70E740481C1C}">
                <a14:useLocalDpi xmlns:a14="http://schemas.microsoft.com/office/drawing/2010/main" val="0"/>
              </a:ext>
            </a:extLst>
          </a:blip>
          <a:srcRect/>
          <a:stretch>
            <a:fillRect/>
          </a:stretch>
        </p:blipFill>
        <p:spPr>
          <a:xfrm>
            <a:off x="2286000" y="1828800"/>
            <a:ext cx="7920038" cy="5029200"/>
          </a:xfrm>
          <a:noFill/>
        </p:spPr>
      </p:pic>
      <p:pic>
        <p:nvPicPr>
          <p:cNvPr id="2" name="Picture 1" descr="A picture containing text, sign&#10;&#10;Description automatically generated">
            <a:extLst>
              <a:ext uri="{FF2B5EF4-FFF2-40B4-BE49-F238E27FC236}">
                <a16:creationId xmlns:a16="http://schemas.microsoft.com/office/drawing/2014/main" id="{F034AB9E-3639-6517-FBFC-4DBDD6649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3700" y="-10113"/>
            <a:ext cx="1604879" cy="1263986"/>
          </a:xfrm>
          <a:prstGeom prst="rect">
            <a:avLst/>
          </a:prstGeom>
        </p:spPr>
      </p:pic>
      <p:pic>
        <p:nvPicPr>
          <p:cNvPr id="4" name="Picture 3" descr="A close up of the moon&#10;&#10;Description automatically generated with medium confidence">
            <a:extLst>
              <a:ext uri="{FF2B5EF4-FFF2-40B4-BE49-F238E27FC236}">
                <a16:creationId xmlns:a16="http://schemas.microsoft.com/office/drawing/2014/main" id="{FC7B053C-51B4-7AC6-B9AA-8CABB20F4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0555" y="-10113"/>
            <a:ext cx="6858000" cy="6651938"/>
          </a:xfrm>
          <a:prstGeom prst="rect">
            <a:avLst/>
          </a:prstGeom>
        </p:spPr>
      </p:pic>
      <p:sp>
        <p:nvSpPr>
          <p:cNvPr id="6" name="TextBox 5">
            <a:extLst>
              <a:ext uri="{FF2B5EF4-FFF2-40B4-BE49-F238E27FC236}">
                <a16:creationId xmlns:a16="http://schemas.microsoft.com/office/drawing/2014/main" id="{6AA1D608-28F1-523B-934F-9EC0BDD4819A}"/>
              </a:ext>
            </a:extLst>
          </p:cNvPr>
          <p:cNvSpPr txBox="1"/>
          <p:nvPr/>
        </p:nvSpPr>
        <p:spPr>
          <a:xfrm>
            <a:off x="8668555" y="1414354"/>
            <a:ext cx="3490023" cy="369332"/>
          </a:xfrm>
          <a:prstGeom prst="rect">
            <a:avLst/>
          </a:prstGeom>
          <a:noFill/>
        </p:spPr>
        <p:txBody>
          <a:bodyPr wrap="square">
            <a:spAutoFit/>
          </a:bodyPr>
          <a:lstStyle/>
          <a:p>
            <a:r>
              <a:rPr lang="en-GB" altLang="en-US" sz="1800" dirty="0"/>
              <a:t>HMI Magnetogram 29 Nov 2020</a:t>
            </a:r>
            <a:endParaRPr lang="en-US" dirty="0"/>
          </a:p>
        </p:txBody>
      </p:sp>
    </p:spTree>
    <p:extLst>
      <p:ext uri="{BB962C8B-B14F-4D97-AF65-F5344CB8AC3E}">
        <p14:creationId xmlns:p14="http://schemas.microsoft.com/office/powerpoint/2010/main" val="2582008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F861-D070-9847-BDF6-F0D0CD111DD9}"/>
              </a:ext>
            </a:extLst>
          </p:cNvPr>
          <p:cNvSpPr>
            <a:spLocks noGrp="1"/>
          </p:cNvSpPr>
          <p:nvPr>
            <p:ph type="title"/>
          </p:nvPr>
        </p:nvSpPr>
        <p:spPr>
          <a:xfrm>
            <a:off x="839786" y="103953"/>
            <a:ext cx="9848199" cy="1152073"/>
          </a:xfrm>
        </p:spPr>
        <p:txBody>
          <a:bodyPr>
            <a:normAutofit fontScale="90000"/>
          </a:bodyPr>
          <a:lstStyle/>
          <a:p>
            <a:pPr algn="ctr"/>
            <a:r>
              <a:rPr lang="en-US" dirty="0">
                <a:solidFill>
                  <a:srgbClr val="C00000"/>
                </a:solidFill>
              </a:rPr>
              <a:t>Variations of the total annual TSI </a:t>
            </a:r>
            <a:br>
              <a:rPr lang="en-US" dirty="0"/>
            </a:br>
            <a:r>
              <a:rPr lang="en-US" dirty="0"/>
              <a:t>in M1 (600-1600) and M2 (1600-2600)</a:t>
            </a:r>
            <a:br>
              <a:rPr lang="en-US" dirty="0"/>
            </a:br>
            <a:r>
              <a:rPr lang="en-US" dirty="0"/>
              <a:t>averaged for each month  (left) and daily (right)</a:t>
            </a:r>
          </a:p>
        </p:txBody>
      </p:sp>
      <p:pic>
        <p:nvPicPr>
          <p:cNvPr id="9" name="Picture 8">
            <a:extLst>
              <a:ext uri="{FF2B5EF4-FFF2-40B4-BE49-F238E27FC236}">
                <a16:creationId xmlns:a16="http://schemas.microsoft.com/office/drawing/2014/main" id="{CB97E71E-A489-6F43-8743-D6396BF2779E}"/>
              </a:ext>
            </a:extLst>
          </p:cNvPr>
          <p:cNvPicPr>
            <a:picLocks noChangeAspect="1"/>
          </p:cNvPicPr>
          <p:nvPr/>
        </p:nvPicPr>
        <p:blipFill>
          <a:blip r:embed="rId2"/>
          <a:stretch>
            <a:fillRect/>
          </a:stretch>
        </p:blipFill>
        <p:spPr>
          <a:xfrm>
            <a:off x="828514" y="1898031"/>
            <a:ext cx="4935372" cy="4526832"/>
          </a:xfrm>
          <a:prstGeom prst="rect">
            <a:avLst/>
          </a:prstGeom>
        </p:spPr>
      </p:pic>
      <p:pic>
        <p:nvPicPr>
          <p:cNvPr id="14" name="Picture 13">
            <a:extLst>
              <a:ext uri="{FF2B5EF4-FFF2-40B4-BE49-F238E27FC236}">
                <a16:creationId xmlns:a16="http://schemas.microsoft.com/office/drawing/2014/main" id="{FBAF69C3-FC08-A04C-A3AD-5C229B908A21}"/>
              </a:ext>
            </a:extLst>
          </p:cNvPr>
          <p:cNvPicPr>
            <a:picLocks noChangeAspect="1"/>
          </p:cNvPicPr>
          <p:nvPr/>
        </p:nvPicPr>
        <p:blipFill>
          <a:blip r:embed="rId3"/>
          <a:stretch>
            <a:fillRect/>
          </a:stretch>
        </p:blipFill>
        <p:spPr>
          <a:xfrm>
            <a:off x="6152882" y="1860963"/>
            <a:ext cx="5253054" cy="4526832"/>
          </a:xfrm>
          <a:prstGeom prst="rect">
            <a:avLst/>
          </a:prstGeom>
        </p:spPr>
      </p:pic>
      <p:sp>
        <p:nvSpPr>
          <p:cNvPr id="3" name="Rectangle 2">
            <a:extLst>
              <a:ext uri="{FF2B5EF4-FFF2-40B4-BE49-F238E27FC236}">
                <a16:creationId xmlns:a16="http://schemas.microsoft.com/office/drawing/2014/main" id="{543A7C93-8719-3B46-9204-E5F2285FFDC6}"/>
              </a:ext>
            </a:extLst>
          </p:cNvPr>
          <p:cNvSpPr/>
          <p:nvPr/>
        </p:nvSpPr>
        <p:spPr>
          <a:xfrm>
            <a:off x="3380116" y="1253863"/>
            <a:ext cx="6096000" cy="646331"/>
          </a:xfrm>
          <a:prstGeom prst="rect">
            <a:avLst/>
          </a:prstGeom>
        </p:spPr>
        <p:txBody>
          <a:bodyPr>
            <a:spAutoFit/>
          </a:bodyPr>
          <a:lstStyle/>
          <a:p>
            <a:r>
              <a:rPr lang="en-US" dirty="0">
                <a:solidFill>
                  <a:srgbClr val="222EF4"/>
                </a:solidFill>
                <a:hlinkClick r:id="rId4"/>
              </a:rPr>
              <a:t>https://arxiv.org/pdf/2008.00439.pdf</a:t>
            </a:r>
            <a:br>
              <a:rPr lang="en-US" dirty="0">
                <a:solidFill>
                  <a:srgbClr val="222EF4"/>
                </a:solidFill>
                <a:hlinkClick r:id="rId4"/>
              </a:rPr>
            </a:br>
            <a:r>
              <a:rPr lang="en-US" dirty="0">
                <a:solidFill>
                  <a:srgbClr val="222EF4"/>
                </a:solidFill>
                <a:hlinkClick r:id="rId4"/>
              </a:rPr>
              <a:t>             Zharkova et al, 2019, Zharkova</a:t>
            </a:r>
            <a:r>
              <a:rPr lang="en-US" dirty="0">
                <a:solidFill>
                  <a:srgbClr val="222EF4"/>
                </a:solidFill>
              </a:rPr>
              <a:t>, 2020 </a:t>
            </a:r>
            <a:endParaRPr lang="en-US" dirty="0"/>
          </a:p>
        </p:txBody>
      </p:sp>
      <p:sp>
        <p:nvSpPr>
          <p:cNvPr id="4" name="Rectangle 3">
            <a:extLst>
              <a:ext uri="{FF2B5EF4-FFF2-40B4-BE49-F238E27FC236}">
                <a16:creationId xmlns:a16="http://schemas.microsoft.com/office/drawing/2014/main" id="{A672517F-22AB-D546-85E9-640CDA3879C3}"/>
              </a:ext>
            </a:extLst>
          </p:cNvPr>
          <p:cNvSpPr/>
          <p:nvPr/>
        </p:nvSpPr>
        <p:spPr>
          <a:xfrm>
            <a:off x="6814917" y="3232021"/>
            <a:ext cx="2441694" cy="646331"/>
          </a:xfrm>
          <a:prstGeom prst="rect">
            <a:avLst/>
          </a:prstGeom>
        </p:spPr>
        <p:txBody>
          <a:bodyPr wrap="none">
            <a:spAutoFit/>
          </a:bodyPr>
          <a:lstStyle/>
          <a:p>
            <a:r>
              <a:rPr lang="en-US" dirty="0">
                <a:solidFill>
                  <a:srgbClr val="C00000"/>
                </a:solidFill>
              </a:rPr>
              <a:t>Extra solar forcing</a:t>
            </a:r>
          </a:p>
          <a:p>
            <a:r>
              <a:rPr lang="en-US" dirty="0">
                <a:solidFill>
                  <a:srgbClr val="C00000"/>
                </a:solidFill>
              </a:rPr>
              <a:t>Not considered so far!</a:t>
            </a:r>
            <a:endParaRPr lang="en-US" dirty="0"/>
          </a:p>
        </p:txBody>
      </p:sp>
      <p:sp>
        <p:nvSpPr>
          <p:cNvPr id="5" name="Rectangle 4">
            <a:extLst>
              <a:ext uri="{FF2B5EF4-FFF2-40B4-BE49-F238E27FC236}">
                <a16:creationId xmlns:a16="http://schemas.microsoft.com/office/drawing/2014/main" id="{4C63923D-4CE1-9E49-99EA-BA04B93F8191}"/>
              </a:ext>
            </a:extLst>
          </p:cNvPr>
          <p:cNvSpPr/>
          <p:nvPr/>
        </p:nvSpPr>
        <p:spPr>
          <a:xfrm rot="20203167">
            <a:off x="473522" y="2697603"/>
            <a:ext cx="11353501" cy="954107"/>
          </a:xfrm>
          <a:prstGeom prst="rect">
            <a:avLst/>
          </a:prstGeom>
        </p:spPr>
        <p:txBody>
          <a:bodyPr wrap="square">
            <a:spAutoFit/>
          </a:bodyPr>
          <a:lstStyle/>
          <a:p>
            <a:r>
              <a:rPr lang="en-US" altLang="en-US" sz="2800" b="1" dirty="0">
                <a:solidFill>
                  <a:srgbClr val="CA003B"/>
                </a:solidFill>
              </a:rPr>
              <a:t>There is extra solar forcing caused by gravitation of planets, which is a likely reason of the main part of global warming</a:t>
            </a:r>
            <a:endParaRPr lang="en-US" sz="2800" dirty="0"/>
          </a:p>
        </p:txBody>
      </p:sp>
    </p:spTree>
    <p:extLst>
      <p:ext uri="{BB962C8B-B14F-4D97-AF65-F5344CB8AC3E}">
        <p14:creationId xmlns:p14="http://schemas.microsoft.com/office/powerpoint/2010/main" val="101011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a:extLst>
              <a:ext uri="{FF2B5EF4-FFF2-40B4-BE49-F238E27FC236}">
                <a16:creationId xmlns:a16="http://schemas.microsoft.com/office/drawing/2014/main" id="{8B6C79BA-A433-FB4E-B9EB-DEB95DF1D1C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4">
                <a:solidFill>
                  <a:schemeClr val="tx1"/>
                </a:solidFill>
                <a:latin typeface="Arial" panose="020B0604020202020204" pitchFamily="34" charset="0"/>
                <a:ea typeface="ＭＳ Ｐゴシック" panose="020B0600070205080204" pitchFamily="34" charset="-128"/>
              </a:defRPr>
            </a:lvl1pPr>
            <a:lvl2pPr marL="744882" indent="-286493">
              <a:defRPr sz="1404">
                <a:solidFill>
                  <a:schemeClr val="tx1"/>
                </a:solidFill>
                <a:latin typeface="Arial" panose="020B0604020202020204" pitchFamily="34" charset="0"/>
                <a:ea typeface="ＭＳ Ｐゴシック" panose="020B0600070205080204" pitchFamily="34" charset="-128"/>
              </a:defRPr>
            </a:lvl2pPr>
            <a:lvl3pPr marL="1145972" indent="-229194">
              <a:defRPr sz="1404">
                <a:solidFill>
                  <a:schemeClr val="tx1"/>
                </a:solidFill>
                <a:latin typeface="Arial" panose="020B0604020202020204" pitchFamily="34" charset="0"/>
                <a:ea typeface="ＭＳ Ｐゴシック" panose="020B0600070205080204" pitchFamily="34" charset="-128"/>
              </a:defRPr>
            </a:lvl3pPr>
            <a:lvl4pPr marL="1604361" indent="-229194">
              <a:defRPr sz="1404">
                <a:solidFill>
                  <a:schemeClr val="tx1"/>
                </a:solidFill>
                <a:latin typeface="Arial" panose="020B0604020202020204" pitchFamily="34" charset="0"/>
                <a:ea typeface="ＭＳ Ｐゴシック" panose="020B0600070205080204" pitchFamily="34" charset="-128"/>
              </a:defRPr>
            </a:lvl4pPr>
            <a:lvl5pPr marL="2062749" indent="-229194">
              <a:defRPr sz="1404">
                <a:solidFill>
                  <a:schemeClr val="tx1"/>
                </a:solidFill>
                <a:latin typeface="Arial" panose="020B0604020202020204" pitchFamily="34" charset="0"/>
                <a:ea typeface="ＭＳ Ｐゴシック" panose="020B0600070205080204" pitchFamily="34" charset="-128"/>
              </a:defRPr>
            </a:lvl5pPr>
            <a:lvl6pPr marL="2521138"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6pPr>
            <a:lvl7pPr marL="2979527"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7pPr>
            <a:lvl8pPr marL="3437915"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8pPr>
            <a:lvl9pPr marL="3896304"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9pPr>
          </a:lstStyle>
          <a:p>
            <a:fld id="{BA1F35E7-1DF3-214D-9EC4-6DD99A972210}" type="slidenum">
              <a:rPr lang="de-DE" altLang="en-US">
                <a:solidFill>
                  <a:schemeClr val="bg1"/>
                </a:solidFill>
              </a:rPr>
              <a:pPr/>
              <a:t>71</a:t>
            </a:fld>
            <a:endParaRPr lang="de-DE" altLang="en-US">
              <a:solidFill>
                <a:schemeClr val="bg1"/>
              </a:solidFill>
            </a:endParaRPr>
          </a:p>
        </p:txBody>
      </p:sp>
      <p:sp>
        <p:nvSpPr>
          <p:cNvPr id="1432578" name="Text Box 2">
            <a:extLst>
              <a:ext uri="{FF2B5EF4-FFF2-40B4-BE49-F238E27FC236}">
                <a16:creationId xmlns:a16="http://schemas.microsoft.com/office/drawing/2014/main" id="{1E1F4F42-A7A7-4B4E-B5D3-EB36FCD68F39}"/>
              </a:ext>
            </a:extLst>
          </p:cNvPr>
          <p:cNvSpPr txBox="1">
            <a:spLocks noChangeArrowheads="1"/>
          </p:cNvSpPr>
          <p:nvPr/>
        </p:nvSpPr>
        <p:spPr bwMode="auto">
          <a:xfrm>
            <a:off x="1216258" y="1353312"/>
            <a:ext cx="10616077" cy="39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a:tabLst>
                <a:tab pos="2241550" algn="l"/>
              </a:tabLst>
              <a:defRPr sz="1400">
                <a:solidFill>
                  <a:schemeClr val="tx1"/>
                </a:solidFill>
                <a:latin typeface="Arial" panose="020B0604020202020204" pitchFamily="34" charset="0"/>
                <a:ea typeface="ＭＳ Ｐゴシック" panose="020B0600070205080204" pitchFamily="34" charset="-128"/>
              </a:defRPr>
            </a:lvl1pPr>
            <a:lvl2pPr marL="719138" indent="-184150">
              <a:tabLst>
                <a:tab pos="2241550" algn="l"/>
              </a:tabLst>
              <a:defRPr sz="1400">
                <a:solidFill>
                  <a:schemeClr val="tx1"/>
                </a:solidFill>
                <a:latin typeface="Arial" panose="020B0604020202020204" pitchFamily="34" charset="0"/>
                <a:ea typeface="ＭＳ Ｐゴシック" panose="020B0600070205080204" pitchFamily="34" charset="-128"/>
              </a:defRPr>
            </a:lvl2pPr>
            <a:lvl3pPr marL="1143000" indent="-228600">
              <a:tabLst>
                <a:tab pos="2241550" algn="l"/>
              </a:tabLst>
              <a:defRPr sz="1400">
                <a:solidFill>
                  <a:schemeClr val="tx1"/>
                </a:solidFill>
                <a:latin typeface="Arial" panose="020B0604020202020204" pitchFamily="34" charset="0"/>
                <a:ea typeface="ＭＳ Ｐゴシック" panose="020B0600070205080204" pitchFamily="34" charset="-128"/>
              </a:defRPr>
            </a:lvl3pPr>
            <a:lvl4pPr marL="1600200" indent="-228600">
              <a:tabLst>
                <a:tab pos="2241550" algn="l"/>
              </a:tabLst>
              <a:defRPr sz="1400">
                <a:solidFill>
                  <a:schemeClr val="tx1"/>
                </a:solidFill>
                <a:latin typeface="Arial" panose="020B0604020202020204" pitchFamily="34" charset="0"/>
                <a:ea typeface="ＭＳ Ｐゴシック" panose="020B0600070205080204" pitchFamily="34" charset="-128"/>
              </a:defRPr>
            </a:lvl4pPr>
            <a:lvl5pPr marL="2057400" indent="-228600">
              <a:tabLst>
                <a:tab pos="2241550" algn="l"/>
              </a:tabLs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Aft>
                <a:spcPct val="50000"/>
              </a:spcAft>
              <a:buClr>
                <a:srgbClr val="CA003B"/>
              </a:buClr>
              <a:buSzPct val="80000"/>
              <a:buFont typeface="Wingdings" pitchFamily="2" charset="2"/>
              <a:buChar char="n"/>
            </a:pPr>
            <a:r>
              <a:rPr lang="en-US" altLang="en-US" sz="2400" b="1" dirty="0">
                <a:solidFill>
                  <a:srgbClr val="00007F"/>
                </a:solidFill>
              </a:rPr>
              <a:t>T</a:t>
            </a:r>
            <a:r>
              <a:rPr lang="de-DE" altLang="en-US" sz="2400" b="1" dirty="0">
                <a:solidFill>
                  <a:srgbClr val="00007F"/>
                </a:solidFill>
              </a:rPr>
              <a:t>o</a:t>
            </a:r>
            <a:r>
              <a:rPr lang="en-US" altLang="en-US" sz="2400" b="1" dirty="0" err="1">
                <a:solidFill>
                  <a:srgbClr val="00007F"/>
                </a:solidFill>
              </a:rPr>
              <a:t>tal</a:t>
            </a:r>
            <a:r>
              <a:rPr lang="en-US" altLang="en-US" sz="2400" b="1" dirty="0">
                <a:solidFill>
                  <a:srgbClr val="00007F"/>
                </a:solidFill>
              </a:rPr>
              <a:t> Temperature Balance </a:t>
            </a:r>
            <a:r>
              <a:rPr lang="en-US" altLang="en-US" sz="2400" b="1" dirty="0">
                <a:solidFill>
                  <a:srgbClr val="C00000"/>
                </a:solidFill>
              </a:rPr>
              <a:t>if extra 5W/m^2 radiation is added</a:t>
            </a:r>
            <a:r>
              <a:rPr lang="en-US" altLang="en-US" sz="2400" b="1" dirty="0">
                <a:solidFill>
                  <a:srgbClr val="00007F"/>
                </a:solidFill>
              </a:rPr>
              <a:t>:</a:t>
            </a:r>
          </a:p>
          <a:p>
            <a:pPr lvl="1" eaLnBrk="1" hangingPunct="1">
              <a:lnSpc>
                <a:spcPct val="120000"/>
              </a:lnSpc>
              <a:spcAft>
                <a:spcPct val="50000"/>
              </a:spcAft>
              <a:buClr>
                <a:srgbClr val="CA003B"/>
              </a:buClr>
              <a:buSzPct val="80000"/>
              <a:buFont typeface="Arial" panose="020B0604020202020204" pitchFamily="34" charset="0"/>
              <a:buChar char="–"/>
            </a:pPr>
            <a:r>
              <a:rPr lang="en-US" altLang="en-US" sz="2400" b="1" dirty="0">
                <a:solidFill>
                  <a:srgbClr val="00007F"/>
                </a:solidFill>
                <a:sym typeface="Symbol" pitchFamily="2" charset="2"/>
              </a:rPr>
              <a:t>Solar warming over last century</a:t>
            </a:r>
            <a:r>
              <a:rPr lang="en-US" altLang="en-US" sz="2400" dirty="0">
                <a:solidFill>
                  <a:srgbClr val="00007F"/>
                </a:solidFill>
                <a:sym typeface="Symbol" pitchFamily="2" charset="2"/>
              </a:rPr>
              <a:t>:</a:t>
            </a:r>
            <a:br>
              <a:rPr lang="en-US" altLang="en-US" sz="2400" dirty="0">
                <a:solidFill>
                  <a:srgbClr val="00007F"/>
                </a:solidFill>
                <a:sym typeface="Symbol" pitchFamily="2" charset="2"/>
              </a:rPr>
            </a:br>
            <a:r>
              <a:rPr lang="en-US" altLang="en-US" sz="2400" dirty="0">
                <a:solidFill>
                  <a:srgbClr val="00007F"/>
                </a:solidFill>
                <a:sym typeface="Symbol" pitchFamily="2" charset="2"/>
              </a:rPr>
              <a:t>for solar anomaly </a:t>
            </a:r>
            <a:r>
              <a:rPr lang="en-US" altLang="en-US" sz="2400" i="1" dirty="0">
                <a:solidFill>
                  <a:srgbClr val="00007F"/>
                </a:solidFill>
                <a:cs typeface="Arial" panose="020B0604020202020204" pitchFamily="34" charset="0"/>
                <a:sym typeface="Symbol" pitchFamily="2" charset="2"/>
              </a:rPr>
              <a:t>TSI = </a:t>
            </a:r>
            <a:r>
              <a:rPr lang="en-US" altLang="en-US" sz="2400" i="1" dirty="0">
                <a:solidFill>
                  <a:srgbClr val="00007F"/>
                </a:solidFill>
                <a:sym typeface="Symbol" pitchFamily="2" charset="2"/>
              </a:rPr>
              <a:t>2.6</a:t>
            </a:r>
            <a:r>
              <a:rPr lang="en-US" altLang="en-US" sz="2400" i="1" dirty="0">
                <a:solidFill>
                  <a:srgbClr val="00007F"/>
                </a:solidFill>
                <a:cs typeface="Arial" panose="020B0604020202020204" pitchFamily="34" charset="0"/>
                <a:sym typeface="Symbol" pitchFamily="2" charset="2"/>
              </a:rPr>
              <a:t>‰    </a:t>
            </a:r>
            <a:r>
              <a:rPr lang="en-US" altLang="en-US" sz="2400" dirty="0">
                <a:solidFill>
                  <a:srgbClr val="00007F"/>
                </a:solidFill>
                <a:sym typeface="Symbol" pitchFamily="2" charset="2"/>
              </a:rPr>
              <a:t>   </a:t>
            </a:r>
            <a:r>
              <a:rPr lang="en-US" altLang="en-US" sz="2400" i="1" dirty="0">
                <a:solidFill>
                  <a:srgbClr val="00007F"/>
                </a:solidFill>
                <a:sym typeface="Symbol" pitchFamily="2" charset="2"/>
              </a:rPr>
              <a:t></a:t>
            </a:r>
            <a:r>
              <a:rPr lang="en-US" altLang="en-US" sz="2400" i="1" dirty="0" err="1">
                <a:solidFill>
                  <a:srgbClr val="00007F"/>
                </a:solidFill>
                <a:sym typeface="Symbol" pitchFamily="2" charset="2"/>
              </a:rPr>
              <a:t>T</a:t>
            </a:r>
            <a:r>
              <a:rPr lang="en-US" altLang="en-US" sz="2400" i="1" baseline="-25000" dirty="0" err="1">
                <a:solidFill>
                  <a:srgbClr val="00007F"/>
                </a:solidFill>
                <a:sym typeface="Symbol" pitchFamily="2" charset="2"/>
              </a:rPr>
              <a:t>Sun</a:t>
            </a:r>
            <a:r>
              <a:rPr lang="en-US" altLang="en-US" sz="2400" i="1" dirty="0">
                <a:solidFill>
                  <a:srgbClr val="00007F"/>
                </a:solidFill>
                <a:sym typeface="Symbol" pitchFamily="2" charset="2"/>
              </a:rPr>
              <a:t>  = </a:t>
            </a:r>
            <a:r>
              <a:rPr lang="en-US" altLang="en-US" sz="2400" i="1" dirty="0">
                <a:solidFill>
                  <a:srgbClr val="00007F"/>
                </a:solidFill>
                <a:cs typeface="Arial" panose="020B0604020202020204" pitchFamily="34" charset="0"/>
                <a:sym typeface="Symbol" pitchFamily="2" charset="2"/>
              </a:rPr>
              <a:t>TSI x S</a:t>
            </a:r>
            <a:r>
              <a:rPr lang="en-US" altLang="en-US" sz="2400" i="1" baseline="-25000" dirty="0">
                <a:solidFill>
                  <a:srgbClr val="00007F"/>
                </a:solidFill>
                <a:cs typeface="Arial" panose="020B0604020202020204" pitchFamily="34" charset="0"/>
                <a:sym typeface="Symbol" pitchFamily="2" charset="2"/>
              </a:rPr>
              <a:t>S</a:t>
            </a:r>
            <a:r>
              <a:rPr lang="en-US" altLang="en-US" sz="2400" i="1" dirty="0">
                <a:solidFill>
                  <a:srgbClr val="00007F"/>
                </a:solidFill>
                <a:cs typeface="Arial" panose="020B0604020202020204" pitchFamily="34" charset="0"/>
                <a:sym typeface="Symbol" pitchFamily="2" charset="2"/>
              </a:rPr>
              <a:t> </a:t>
            </a:r>
            <a:r>
              <a:rPr lang="en-US" altLang="en-US" sz="2400" i="1" dirty="0">
                <a:solidFill>
                  <a:srgbClr val="00007F"/>
                </a:solidFill>
                <a:sym typeface="Symbol" pitchFamily="2" charset="2"/>
              </a:rPr>
              <a:t>= </a:t>
            </a:r>
            <a:r>
              <a:rPr lang="en-US" altLang="en-US" sz="2400" b="1" i="1" dirty="0">
                <a:solidFill>
                  <a:srgbClr val="00007F"/>
                </a:solidFill>
                <a:sym typeface="Symbol" pitchFamily="2" charset="2"/>
              </a:rPr>
              <a:t>0.44°C</a:t>
            </a:r>
          </a:p>
          <a:p>
            <a:pPr lvl="1" eaLnBrk="1" hangingPunct="1">
              <a:lnSpc>
                <a:spcPct val="120000"/>
              </a:lnSpc>
              <a:spcAft>
                <a:spcPct val="80000"/>
              </a:spcAft>
              <a:buClr>
                <a:srgbClr val="CA003B"/>
              </a:buClr>
              <a:buSzPct val="80000"/>
              <a:buFont typeface="Arial" panose="020B0604020202020204" pitchFamily="34" charset="0"/>
              <a:buChar char="–"/>
            </a:pPr>
            <a:r>
              <a:rPr lang="en-US" altLang="en-US" sz="2400" b="1" dirty="0">
                <a:solidFill>
                  <a:srgbClr val="00007F"/>
                </a:solidFill>
                <a:sym typeface="Symbol" pitchFamily="2" charset="2"/>
              </a:rPr>
              <a:t>CO</a:t>
            </a:r>
            <a:r>
              <a:rPr lang="en-US" altLang="en-US" sz="2400" b="1" baseline="-25000" dirty="0">
                <a:solidFill>
                  <a:srgbClr val="00007F"/>
                </a:solidFill>
                <a:sym typeface="Symbol" pitchFamily="2" charset="2"/>
              </a:rPr>
              <a:t>2</a:t>
            </a:r>
            <a:r>
              <a:rPr lang="en-US" altLang="en-US" sz="2400" b="1" dirty="0">
                <a:solidFill>
                  <a:srgbClr val="00007F"/>
                </a:solidFill>
                <a:sym typeface="Symbol" pitchFamily="2" charset="2"/>
              </a:rPr>
              <a:t> warming over last century</a:t>
            </a:r>
            <a:r>
              <a:rPr lang="en-US" altLang="en-US" sz="2400" dirty="0">
                <a:solidFill>
                  <a:srgbClr val="00007F"/>
                </a:solidFill>
                <a:sym typeface="Symbol" pitchFamily="2" charset="2"/>
              </a:rPr>
              <a:t>:</a:t>
            </a:r>
            <a:br>
              <a:rPr lang="en-US" altLang="en-US" sz="2400" dirty="0">
                <a:solidFill>
                  <a:srgbClr val="00007F"/>
                </a:solidFill>
                <a:sym typeface="Symbol" pitchFamily="2" charset="2"/>
              </a:rPr>
            </a:br>
            <a:r>
              <a:rPr lang="en-US" altLang="en-US" sz="2400" i="1" dirty="0">
                <a:solidFill>
                  <a:srgbClr val="00007F"/>
                </a:solidFill>
                <a:sym typeface="Symbol" pitchFamily="2" charset="2"/>
              </a:rPr>
              <a:t>100 ppm CO</a:t>
            </a:r>
            <a:r>
              <a:rPr lang="en-US" altLang="en-US" sz="2400" i="1" baseline="-25000" dirty="0">
                <a:solidFill>
                  <a:srgbClr val="00007F"/>
                </a:solidFill>
                <a:sym typeface="Symbol" pitchFamily="2" charset="2"/>
              </a:rPr>
              <a:t>2</a:t>
            </a:r>
            <a:r>
              <a:rPr lang="en-US" altLang="en-US" sz="2400" dirty="0">
                <a:solidFill>
                  <a:srgbClr val="00007F"/>
                </a:solidFill>
                <a:sym typeface="Symbol" pitchFamily="2" charset="2"/>
              </a:rPr>
              <a:t> at </a:t>
            </a:r>
            <a:r>
              <a:rPr lang="en-US" altLang="en-US" sz="2400" i="1" dirty="0">
                <a:solidFill>
                  <a:srgbClr val="00007F"/>
                </a:solidFill>
                <a:sym typeface="Symbol" pitchFamily="2" charset="2"/>
              </a:rPr>
              <a:t>ECS = 0.70°C    </a:t>
            </a:r>
            <a:r>
              <a:rPr lang="en-US" altLang="en-US" sz="2400" dirty="0">
                <a:solidFill>
                  <a:srgbClr val="00007F"/>
                </a:solidFill>
                <a:sym typeface="Symbol" pitchFamily="2" charset="2"/>
              </a:rPr>
              <a:t>   </a:t>
            </a:r>
            <a:r>
              <a:rPr lang="en-US" altLang="en-US" sz="2400" i="1" dirty="0">
                <a:solidFill>
                  <a:srgbClr val="00007F"/>
                </a:solidFill>
                <a:sym typeface="Symbol" pitchFamily="2" charset="2"/>
              </a:rPr>
              <a:t>T</a:t>
            </a:r>
            <a:r>
              <a:rPr lang="en-US" altLang="en-US" sz="2400" i="1" baseline="-25000" dirty="0">
                <a:solidFill>
                  <a:srgbClr val="00007F"/>
                </a:solidFill>
                <a:sym typeface="Symbol" pitchFamily="2" charset="2"/>
              </a:rPr>
              <a:t>CO2</a:t>
            </a:r>
            <a:r>
              <a:rPr lang="en-US" altLang="en-US" sz="2400" i="1" dirty="0">
                <a:solidFill>
                  <a:srgbClr val="00007F"/>
                </a:solidFill>
                <a:sym typeface="Symbol" pitchFamily="2" charset="2"/>
              </a:rPr>
              <a:t> = 	            </a:t>
            </a:r>
            <a:r>
              <a:rPr lang="en-US" altLang="en-US" sz="2400" b="1" i="1" dirty="0">
                <a:solidFill>
                  <a:srgbClr val="00007F"/>
                </a:solidFill>
                <a:sym typeface="Symbol" pitchFamily="2" charset="2"/>
              </a:rPr>
              <a:t>0.30°C</a:t>
            </a:r>
          </a:p>
          <a:p>
            <a:pPr lvl="1" eaLnBrk="1" hangingPunct="1">
              <a:lnSpc>
                <a:spcPct val="120000"/>
              </a:lnSpc>
              <a:spcAft>
                <a:spcPct val="50000"/>
              </a:spcAft>
              <a:buClr>
                <a:srgbClr val="CA003B"/>
              </a:buClr>
              <a:buSzPct val="80000"/>
              <a:buFont typeface="Wingdings" pitchFamily="2" charset="2"/>
              <a:buChar char="Ø"/>
            </a:pPr>
            <a:r>
              <a:rPr lang="en-US" altLang="en-US" sz="2400" b="1" dirty="0">
                <a:solidFill>
                  <a:srgbClr val="00007F"/>
                </a:solidFill>
                <a:sym typeface="Symbol" pitchFamily="2" charset="2"/>
              </a:rPr>
              <a:t>Full agreement with observed temperature increase:</a:t>
            </a:r>
            <a:r>
              <a:rPr lang="en-US" altLang="en-US" sz="2400" b="1" i="1" dirty="0">
                <a:solidFill>
                  <a:srgbClr val="00007F"/>
                </a:solidFill>
                <a:sym typeface="Symbol" pitchFamily="2" charset="2"/>
              </a:rPr>
              <a:t>   0.74°C</a:t>
            </a:r>
          </a:p>
          <a:p>
            <a:pPr lvl="1" eaLnBrk="1" hangingPunct="1">
              <a:lnSpc>
                <a:spcPct val="120000"/>
              </a:lnSpc>
              <a:spcAft>
                <a:spcPct val="50000"/>
              </a:spcAft>
              <a:buClr>
                <a:srgbClr val="CA003B"/>
              </a:buClr>
              <a:buSzPct val="80000"/>
              <a:buFont typeface="Wingdings" pitchFamily="2" charset="2"/>
              <a:buChar char="Ø"/>
            </a:pPr>
            <a:r>
              <a:rPr lang="en-US" altLang="en-US" sz="2400" b="1" dirty="0">
                <a:solidFill>
                  <a:srgbClr val="00007F"/>
                </a:solidFill>
                <a:sym typeface="Symbol" pitchFamily="2" charset="2"/>
              </a:rPr>
              <a:t>Full agreement with observed cloud cover changes</a:t>
            </a:r>
          </a:p>
        </p:txBody>
      </p:sp>
      <p:sp>
        <p:nvSpPr>
          <p:cNvPr id="46083" name="Text Box 3">
            <a:extLst>
              <a:ext uri="{FF2B5EF4-FFF2-40B4-BE49-F238E27FC236}">
                <a16:creationId xmlns:a16="http://schemas.microsoft.com/office/drawing/2014/main" id="{6A55618E-9735-CD49-BC77-3539F53DBFF2}"/>
              </a:ext>
            </a:extLst>
          </p:cNvPr>
          <p:cNvSpPr txBox="1">
            <a:spLocks noChangeArrowheads="1"/>
          </p:cNvSpPr>
          <p:nvPr/>
        </p:nvSpPr>
        <p:spPr bwMode="auto">
          <a:xfrm>
            <a:off x="1535193" y="439084"/>
            <a:ext cx="9635138" cy="59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110000"/>
              </a:lnSpc>
              <a:spcAft>
                <a:spcPct val="30000"/>
              </a:spcAft>
            </a:pPr>
            <a:r>
              <a:rPr lang="en-US" altLang="en-US" sz="3200" b="1" dirty="0">
                <a:solidFill>
                  <a:srgbClr val="CA003B"/>
                </a:solidFill>
              </a:rPr>
              <a:t>Global Warming Over Last Century (Hardy, 2017)</a:t>
            </a:r>
          </a:p>
        </p:txBody>
      </p:sp>
      <p:sp>
        <p:nvSpPr>
          <p:cNvPr id="1432580" name="Text Box 4">
            <a:extLst>
              <a:ext uri="{FF2B5EF4-FFF2-40B4-BE49-F238E27FC236}">
                <a16:creationId xmlns:a16="http://schemas.microsoft.com/office/drawing/2014/main" id="{333EB053-27C8-9E4B-9D70-3B6A50775260}"/>
              </a:ext>
            </a:extLst>
          </p:cNvPr>
          <p:cNvSpPr txBox="1">
            <a:spLocks noChangeArrowheads="1"/>
          </p:cNvSpPr>
          <p:nvPr/>
        </p:nvSpPr>
        <p:spPr bwMode="auto">
          <a:xfrm>
            <a:off x="11170331" y="2264617"/>
            <a:ext cx="876418" cy="18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46" rIns="18046">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spcAft>
                <a:spcPct val="30000"/>
              </a:spcAft>
              <a:buFont typeface="Symbol" pitchFamily="2" charset="2"/>
              <a:buChar char="®"/>
            </a:pPr>
            <a:r>
              <a:rPr lang="en-US" altLang="en-US" sz="2005" b="1" i="1" dirty="0">
                <a:solidFill>
                  <a:schemeClr val="hlink"/>
                </a:solidFill>
              </a:rPr>
              <a:t> 60%</a:t>
            </a:r>
            <a:br>
              <a:rPr lang="en-US" altLang="en-US" sz="2005" b="1" i="1" dirty="0">
                <a:solidFill>
                  <a:schemeClr val="hlink"/>
                </a:solidFill>
              </a:rPr>
            </a:br>
            <a:endParaRPr lang="en-US" altLang="en-US" sz="2005" b="1" i="1" dirty="0">
              <a:solidFill>
                <a:schemeClr val="hlink"/>
              </a:solidFill>
            </a:endParaRPr>
          </a:p>
          <a:p>
            <a:pPr>
              <a:spcBef>
                <a:spcPct val="50000"/>
              </a:spcBef>
              <a:spcAft>
                <a:spcPct val="30000"/>
              </a:spcAft>
              <a:buFont typeface="Symbol" pitchFamily="2" charset="2"/>
              <a:buChar char="®"/>
            </a:pPr>
            <a:endParaRPr lang="en-US" altLang="en-US" sz="2005" b="1" i="1" dirty="0">
              <a:solidFill>
                <a:schemeClr val="hlink"/>
              </a:solidFill>
            </a:endParaRPr>
          </a:p>
          <a:p>
            <a:pPr>
              <a:spcBef>
                <a:spcPct val="50000"/>
              </a:spcBef>
              <a:spcAft>
                <a:spcPct val="30000"/>
              </a:spcAft>
              <a:buFont typeface="Symbol" pitchFamily="2" charset="2"/>
              <a:buChar char="®"/>
            </a:pPr>
            <a:r>
              <a:rPr lang="en-US" altLang="en-US" sz="2005" b="1" i="1" dirty="0">
                <a:solidFill>
                  <a:schemeClr val="hlink"/>
                </a:solidFill>
              </a:rPr>
              <a:t> 40%</a:t>
            </a:r>
          </a:p>
        </p:txBody>
      </p:sp>
      <p:sp>
        <p:nvSpPr>
          <p:cNvPr id="2" name="Rectangle 1">
            <a:extLst>
              <a:ext uri="{FF2B5EF4-FFF2-40B4-BE49-F238E27FC236}">
                <a16:creationId xmlns:a16="http://schemas.microsoft.com/office/drawing/2014/main" id="{37816F5A-F612-7C4C-9B11-850DC6334F3F}"/>
              </a:ext>
            </a:extLst>
          </p:cNvPr>
          <p:cNvSpPr/>
          <p:nvPr/>
        </p:nvSpPr>
        <p:spPr>
          <a:xfrm>
            <a:off x="2051777" y="5630053"/>
            <a:ext cx="8601970" cy="954107"/>
          </a:xfrm>
          <a:prstGeom prst="rect">
            <a:avLst/>
          </a:prstGeom>
        </p:spPr>
        <p:txBody>
          <a:bodyPr wrap="none">
            <a:spAutoFit/>
          </a:bodyPr>
          <a:lstStyle/>
          <a:p>
            <a:r>
              <a:rPr lang="en-US" altLang="en-US" sz="2800" b="1" dirty="0">
                <a:solidFill>
                  <a:srgbClr val="C00000"/>
                </a:solidFill>
              </a:rPr>
              <a:t>We have extra 20-25 W/m^2 radiation every year! </a:t>
            </a:r>
          </a:p>
          <a:p>
            <a:r>
              <a:rPr lang="en-US" sz="2800" b="1" dirty="0">
                <a:solidFill>
                  <a:srgbClr val="C00000"/>
                </a:solidFill>
              </a:rPr>
              <a:t>Hence, the hating comes from this radiation!</a:t>
            </a:r>
            <a:endParaRPr lang="en-US" sz="2800" dirty="0"/>
          </a:p>
        </p:txBody>
      </p:sp>
    </p:spTree>
    <p:extLst>
      <p:ext uri="{BB962C8B-B14F-4D97-AF65-F5344CB8AC3E}">
        <p14:creationId xmlns:p14="http://schemas.microsoft.com/office/powerpoint/2010/main" val="301006101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32578">
                                            <p:txEl>
                                              <p:pRg st="0" end="0"/>
                                            </p:txEl>
                                          </p:spTgt>
                                        </p:tgtEl>
                                        <p:attrNameLst>
                                          <p:attrName>style.visibility</p:attrName>
                                        </p:attrNameLst>
                                      </p:cBhvr>
                                      <p:to>
                                        <p:strVal val="visible"/>
                                      </p:to>
                                    </p:set>
                                    <p:animEffect transition="in" filter="blinds(horizontal)">
                                      <p:cBhvr>
                                        <p:cTn id="7" dur="500"/>
                                        <p:tgtEl>
                                          <p:spTgt spid="1432578">
                                            <p:txEl>
                                              <p:pRg st="0" end="0"/>
                                            </p:txEl>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32578">
                                            <p:txEl>
                                              <p:pRg st="1" end="1"/>
                                            </p:txEl>
                                          </p:spTgt>
                                        </p:tgtEl>
                                        <p:attrNameLst>
                                          <p:attrName>style.visibility</p:attrName>
                                        </p:attrNameLst>
                                      </p:cBhvr>
                                      <p:to>
                                        <p:strVal val="visible"/>
                                      </p:to>
                                    </p:set>
                                    <p:animEffect transition="in" filter="blinds(horizontal)">
                                      <p:cBhvr>
                                        <p:cTn id="11" dur="1000"/>
                                        <p:tgtEl>
                                          <p:spTgt spid="143257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432578">
                                            <p:txEl>
                                              <p:pRg st="2" end="2"/>
                                            </p:txEl>
                                          </p:spTgt>
                                        </p:tgtEl>
                                        <p:attrNameLst>
                                          <p:attrName>style.visibility</p:attrName>
                                        </p:attrNameLst>
                                      </p:cBhvr>
                                      <p:to>
                                        <p:strVal val="visible"/>
                                      </p:to>
                                    </p:set>
                                    <p:animEffect transition="in" filter="blinds(horizontal)">
                                      <p:cBhvr>
                                        <p:cTn id="16" dur="1000"/>
                                        <p:tgtEl>
                                          <p:spTgt spid="143257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32578">
                                            <p:txEl>
                                              <p:pRg st="3" end="3"/>
                                            </p:txEl>
                                          </p:spTgt>
                                        </p:tgtEl>
                                        <p:attrNameLst>
                                          <p:attrName>style.visibility</p:attrName>
                                        </p:attrNameLst>
                                      </p:cBhvr>
                                      <p:to>
                                        <p:strVal val="visible"/>
                                      </p:to>
                                    </p:set>
                                    <p:animEffect transition="in" filter="blinds(horizontal)">
                                      <p:cBhvr>
                                        <p:cTn id="21" dur="1000"/>
                                        <p:tgtEl>
                                          <p:spTgt spid="1432578">
                                            <p:txEl>
                                              <p:pRg st="3" end="3"/>
                                            </p:txEl>
                                          </p:spTgt>
                                        </p:tgtEl>
                                      </p:cBhvr>
                                    </p:animEffect>
                                  </p:childTnLst>
                                </p:cTn>
                              </p:par>
                            </p:childTnLst>
                          </p:cTn>
                        </p:par>
                        <p:par>
                          <p:cTn id="22" fill="hold" nodeType="afterGroup">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1432578">
                                            <p:txEl>
                                              <p:pRg st="4" end="4"/>
                                            </p:txEl>
                                          </p:spTgt>
                                        </p:tgtEl>
                                        <p:attrNameLst>
                                          <p:attrName>style.visibility</p:attrName>
                                        </p:attrNameLst>
                                      </p:cBhvr>
                                      <p:to>
                                        <p:strVal val="visible"/>
                                      </p:to>
                                    </p:set>
                                    <p:animEffect transition="in" filter="blinds(horizontal)">
                                      <p:cBhvr>
                                        <p:cTn id="25" dur="1000"/>
                                        <p:tgtEl>
                                          <p:spTgt spid="1432578">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32580"/>
                                        </p:tgtEl>
                                        <p:attrNameLst>
                                          <p:attrName>style.visibility</p:attrName>
                                        </p:attrNameLst>
                                      </p:cBhvr>
                                      <p:to>
                                        <p:strVal val="visible"/>
                                      </p:to>
                                    </p:set>
                                    <p:animEffect transition="in" filter="wipe(up)">
                                      <p:cBhvr>
                                        <p:cTn id="30" dur="1000"/>
                                        <p:tgtEl>
                                          <p:spTgt spid="1432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8" grpId="0" build="p"/>
      <p:bldP spid="143258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artoonAstronomer.gif">
            <a:extLst>
              <a:ext uri="{FF2B5EF4-FFF2-40B4-BE49-F238E27FC236}">
                <a16:creationId xmlns:a16="http://schemas.microsoft.com/office/drawing/2014/main" id="{2831FB23-5165-B440-8729-7558BDD076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7928" y="950976"/>
            <a:ext cx="5588000" cy="56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C38DB5D4-9516-5B46-B1BB-03A8808D0A1A}"/>
              </a:ext>
            </a:extLst>
          </p:cNvPr>
          <p:cNvSpPr>
            <a:spLocks noGrp="1"/>
          </p:cNvSpPr>
          <p:nvPr>
            <p:ph type="ctrTitle"/>
          </p:nvPr>
        </p:nvSpPr>
        <p:spPr>
          <a:xfrm>
            <a:off x="5791200" y="3429001"/>
            <a:ext cx="5913120" cy="1470025"/>
          </a:xfrm>
        </p:spPr>
        <p:txBody>
          <a:bodyPr>
            <a:normAutofit fontScale="90000"/>
          </a:bodyPr>
          <a:lstStyle/>
          <a:p>
            <a:pPr algn="ctr" eaLnBrk="1" hangingPunct="1"/>
            <a:r>
              <a:rPr lang="en-US" altLang="en-US" sz="4800" dirty="0">
                <a:ea typeface="ＭＳ Ｐゴシック" panose="020B0600070205080204" pitchFamily="34" charset="-128"/>
              </a:rPr>
              <a:t>Radiative Transfer:</a:t>
            </a:r>
            <a:br>
              <a:rPr lang="en-US" altLang="en-US" sz="3600" dirty="0">
                <a:ea typeface="ＭＳ Ｐゴシック" panose="020B0600070205080204" pitchFamily="34" charset="-128"/>
              </a:rPr>
            </a:br>
            <a:br>
              <a:rPr lang="en-US" altLang="en-US" sz="3600" dirty="0">
                <a:ea typeface="ＭＳ Ｐゴシック" panose="020B0600070205080204" pitchFamily="34" charset="-128"/>
              </a:rPr>
            </a:br>
            <a:r>
              <a:rPr lang="en-US" altLang="en-US" sz="3600" dirty="0">
                <a:solidFill>
                  <a:srgbClr val="C00000"/>
                </a:solidFill>
                <a:ea typeface="ＭＳ Ｐゴシック" panose="020B0600070205080204" pitchFamily="34" charset="-128"/>
              </a:rPr>
              <a:t>What IPCC missed </a:t>
            </a:r>
            <a:br>
              <a:rPr lang="en-US" altLang="en-US" sz="3600" dirty="0">
                <a:solidFill>
                  <a:srgbClr val="C00000"/>
                </a:solidFill>
                <a:ea typeface="ＭＳ Ｐゴシック" panose="020B0600070205080204" pitchFamily="34" charset="-128"/>
              </a:rPr>
            </a:br>
            <a:r>
              <a:rPr lang="en-US" altLang="en-US" sz="3600" dirty="0">
                <a:solidFill>
                  <a:srgbClr val="C00000"/>
                </a:solidFill>
                <a:ea typeface="ＭＳ Ｐゴシック" panose="020B0600070205080204" pitchFamily="34" charset="-128"/>
              </a:rPr>
              <a:t>when interpreting the emission of CO2?</a:t>
            </a:r>
          </a:p>
        </p:txBody>
      </p:sp>
      <p:sp>
        <p:nvSpPr>
          <p:cNvPr id="6" name="Cloud Callout 5">
            <a:extLst>
              <a:ext uri="{FF2B5EF4-FFF2-40B4-BE49-F238E27FC236}">
                <a16:creationId xmlns:a16="http://schemas.microsoft.com/office/drawing/2014/main" id="{08DBF4E3-D4B2-AA48-9A75-D1A993A00459}"/>
              </a:ext>
            </a:extLst>
          </p:cNvPr>
          <p:cNvSpPr>
            <a:spLocks noChangeArrowheads="1"/>
          </p:cNvSpPr>
          <p:nvPr/>
        </p:nvSpPr>
        <p:spPr bwMode="auto">
          <a:xfrm>
            <a:off x="1822450" y="655638"/>
            <a:ext cx="2057400" cy="1676400"/>
          </a:xfrm>
          <a:prstGeom prst="cloudCallout">
            <a:avLst>
              <a:gd name="adj1" fmla="val 7171"/>
              <a:gd name="adj2" fmla="val 77931"/>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4341" name="TextBox 4">
            <a:extLst>
              <a:ext uri="{FF2B5EF4-FFF2-40B4-BE49-F238E27FC236}">
                <a16:creationId xmlns:a16="http://schemas.microsoft.com/office/drawing/2014/main" id="{7C845B38-2763-BB49-804F-B3D3B3B51D32}"/>
              </a:ext>
            </a:extLst>
          </p:cNvPr>
          <p:cNvSpPr txBox="1">
            <a:spLocks noChangeArrowheads="1"/>
          </p:cNvSpPr>
          <p:nvPr/>
        </p:nvSpPr>
        <p:spPr bwMode="auto">
          <a:xfrm>
            <a:off x="2438400" y="609600"/>
            <a:ext cx="869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600"/>
              <a:t>?</a:t>
            </a:r>
          </a:p>
        </p:txBody>
      </p:sp>
      <p:sp>
        <p:nvSpPr>
          <p:cNvPr id="7" name="Text Box 3">
            <a:extLst>
              <a:ext uri="{FF2B5EF4-FFF2-40B4-BE49-F238E27FC236}">
                <a16:creationId xmlns:a16="http://schemas.microsoft.com/office/drawing/2014/main" id="{E2FA7F3E-FA36-5943-88D9-CD3C173E2C8A}"/>
              </a:ext>
            </a:extLst>
          </p:cNvPr>
          <p:cNvSpPr txBox="1">
            <a:spLocks noChangeArrowheads="1"/>
          </p:cNvSpPr>
          <p:nvPr/>
        </p:nvSpPr>
        <p:spPr bwMode="auto">
          <a:xfrm>
            <a:off x="333845" y="63616"/>
            <a:ext cx="11181266" cy="128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110000"/>
              </a:lnSpc>
              <a:spcAft>
                <a:spcPct val="30000"/>
              </a:spcAft>
            </a:pPr>
            <a:r>
              <a:rPr lang="en-US" altLang="en-US" sz="3200" b="1" dirty="0">
                <a:solidFill>
                  <a:srgbClr val="222EF4"/>
                </a:solidFill>
              </a:rPr>
              <a:t>Puzzle: </a:t>
            </a:r>
            <a:r>
              <a:rPr lang="en-US" altLang="en-US" sz="3200" b="1" dirty="0">
                <a:solidFill>
                  <a:srgbClr val="CA003B"/>
                </a:solidFill>
              </a:rPr>
              <a:t>How IPCC models can account for extra-heating </a:t>
            </a:r>
          </a:p>
          <a:p>
            <a:pPr>
              <a:lnSpc>
                <a:spcPct val="110000"/>
              </a:lnSpc>
              <a:spcAft>
                <a:spcPct val="30000"/>
              </a:spcAft>
            </a:pPr>
            <a:r>
              <a:rPr lang="en-US" altLang="en-US" sz="3200" b="1" dirty="0">
                <a:solidFill>
                  <a:srgbClr val="CA003B"/>
                </a:solidFill>
              </a:rPr>
              <a:t>							from CO2</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1ABF-950E-E347-BC17-9C67A7E29B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A02794-ABB1-1145-AE45-B3FF9845951D}"/>
              </a:ext>
            </a:extLst>
          </p:cNvPr>
          <p:cNvSpPr>
            <a:spLocks noGrp="1"/>
          </p:cNvSpPr>
          <p:nvPr>
            <p:ph idx="1"/>
          </p:nvPr>
        </p:nvSpPr>
        <p:spPr/>
        <p:txBody>
          <a:bodyPr/>
          <a:lstStyle/>
          <a:p>
            <a:endParaRPr lang="en-US" dirty="0"/>
          </a:p>
        </p:txBody>
      </p:sp>
      <p:pic>
        <p:nvPicPr>
          <p:cNvPr id="10242" name="Picture 2">
            <a:extLst>
              <a:ext uri="{FF2B5EF4-FFF2-40B4-BE49-F238E27FC236}">
                <a16:creationId xmlns:a16="http://schemas.microsoft.com/office/drawing/2014/main" id="{CC368F04-221D-1B4E-9E70-1DEE91E74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46" y="0"/>
            <a:ext cx="104771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13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B64215D-C8B3-4BCF-84A4-D596C48A0617}"/>
              </a:ext>
            </a:extLst>
          </p:cNvPr>
          <p:cNvSpPr/>
          <p:nvPr/>
        </p:nvSpPr>
        <p:spPr>
          <a:xfrm>
            <a:off x="5663850" y="1542473"/>
            <a:ext cx="4117857" cy="24548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70C0"/>
                </a:solidFill>
              </a:rPr>
              <a:t>Air </a:t>
            </a:r>
            <a:r>
              <a:rPr lang="fr-FR" sz="2000" b="1" dirty="0" err="1">
                <a:solidFill>
                  <a:srgbClr val="0070C0"/>
                </a:solidFill>
              </a:rPr>
              <a:t>filled</a:t>
            </a:r>
            <a:r>
              <a:rPr lang="fr-FR" sz="2000" b="1" dirty="0">
                <a:solidFill>
                  <a:srgbClr val="0070C0"/>
                </a:solidFill>
              </a:rPr>
              <a:t> </a:t>
            </a:r>
            <a:r>
              <a:rPr lang="fr-FR" sz="2000" b="1" dirty="0" err="1">
                <a:solidFill>
                  <a:srgbClr val="0070C0"/>
                </a:solidFill>
              </a:rPr>
              <a:t>with</a:t>
            </a:r>
            <a:r>
              <a:rPr lang="fr-FR" sz="2000" b="1" dirty="0">
                <a:solidFill>
                  <a:srgbClr val="0070C0"/>
                </a:solidFill>
              </a:rPr>
              <a:t> water </a:t>
            </a:r>
            <a:r>
              <a:rPr lang="fr-FR" sz="2000" b="1" dirty="0" err="1">
                <a:solidFill>
                  <a:srgbClr val="0070C0"/>
                </a:solidFill>
              </a:rPr>
              <a:t>vapor</a:t>
            </a:r>
            <a:endParaRPr lang="fr-FR" sz="2000" b="1" dirty="0">
              <a:solidFill>
                <a:srgbClr val="0070C0"/>
              </a:solidFill>
            </a:endParaRPr>
          </a:p>
          <a:p>
            <a:pPr algn="ctr"/>
            <a:r>
              <a:rPr lang="fr-FR" sz="2800" b="1" dirty="0">
                <a:solidFill>
                  <a:srgbClr val="C00000"/>
                </a:solidFill>
              </a:rPr>
              <a:t>OPAQUE</a:t>
            </a:r>
            <a:r>
              <a:rPr lang="fr-FR" sz="2000" b="1" dirty="0">
                <a:solidFill>
                  <a:srgbClr val="0070C0"/>
                </a:solidFill>
              </a:rPr>
              <a:t> </a:t>
            </a:r>
          </a:p>
          <a:p>
            <a:pPr algn="ctr"/>
            <a:r>
              <a:rPr lang="fr-FR" sz="2000" b="1" dirty="0">
                <a:solidFill>
                  <a:srgbClr val="0070C0"/>
                </a:solidFill>
              </a:rPr>
              <a:t>to thermal </a:t>
            </a:r>
            <a:r>
              <a:rPr lang="fr-FR" sz="2000" b="1" dirty="0" err="1">
                <a:solidFill>
                  <a:srgbClr val="0070C0"/>
                </a:solidFill>
              </a:rPr>
              <a:t>infrared</a:t>
            </a: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p:txBody>
      </p:sp>
      <p:sp>
        <p:nvSpPr>
          <p:cNvPr id="6" name="ZoneTexte 5">
            <a:extLst>
              <a:ext uri="{FF2B5EF4-FFF2-40B4-BE49-F238E27FC236}">
                <a16:creationId xmlns:a16="http://schemas.microsoft.com/office/drawing/2014/main" id="{FAD939DD-0C28-470E-ABE9-1BA6AEAA1BD5}"/>
              </a:ext>
            </a:extLst>
          </p:cNvPr>
          <p:cNvSpPr txBox="1"/>
          <p:nvPr/>
        </p:nvSpPr>
        <p:spPr>
          <a:xfrm>
            <a:off x="2559315" y="746120"/>
            <a:ext cx="2503055" cy="400110"/>
          </a:xfrm>
          <a:prstGeom prst="rect">
            <a:avLst/>
          </a:prstGeom>
          <a:noFill/>
        </p:spPr>
        <p:txBody>
          <a:bodyPr wrap="square" rtlCol="0">
            <a:spAutoFit/>
          </a:bodyPr>
          <a:lstStyle/>
          <a:p>
            <a:pPr algn="ctr"/>
            <a:r>
              <a:rPr lang="fr-FR" sz="2000" b="1" dirty="0" err="1"/>
              <a:t>intersideral</a:t>
            </a:r>
            <a:r>
              <a:rPr lang="fr-FR" sz="2000" b="1" dirty="0"/>
              <a:t> vacuum </a:t>
            </a:r>
          </a:p>
        </p:txBody>
      </p:sp>
      <p:sp>
        <p:nvSpPr>
          <p:cNvPr id="7" name="ZoneTexte 6">
            <a:extLst>
              <a:ext uri="{FF2B5EF4-FFF2-40B4-BE49-F238E27FC236}">
                <a16:creationId xmlns:a16="http://schemas.microsoft.com/office/drawing/2014/main" id="{A2D9AA2F-441E-406A-BABD-B94261C5913F}"/>
              </a:ext>
            </a:extLst>
          </p:cNvPr>
          <p:cNvSpPr txBox="1"/>
          <p:nvPr/>
        </p:nvSpPr>
        <p:spPr>
          <a:xfrm>
            <a:off x="2245410" y="2656225"/>
            <a:ext cx="2503055" cy="584775"/>
          </a:xfrm>
          <a:prstGeom prst="rect">
            <a:avLst/>
          </a:prstGeom>
          <a:noFill/>
        </p:spPr>
        <p:txBody>
          <a:bodyPr wrap="square" rtlCol="0">
            <a:spAutoFit/>
          </a:bodyPr>
          <a:lstStyle/>
          <a:p>
            <a:pPr algn="ctr"/>
            <a:r>
              <a:rPr lang="fr-FR" sz="3200" b="1" dirty="0"/>
              <a:t>vacuum</a:t>
            </a:r>
          </a:p>
        </p:txBody>
      </p:sp>
      <p:sp>
        <p:nvSpPr>
          <p:cNvPr id="9" name="Rectangle 8">
            <a:extLst>
              <a:ext uri="{FF2B5EF4-FFF2-40B4-BE49-F238E27FC236}">
                <a16:creationId xmlns:a16="http://schemas.microsoft.com/office/drawing/2014/main" id="{11378307-8BC9-44DA-82B2-0381A0F96612}"/>
              </a:ext>
            </a:extLst>
          </p:cNvPr>
          <p:cNvSpPr/>
          <p:nvPr/>
        </p:nvSpPr>
        <p:spPr>
          <a:xfrm>
            <a:off x="261953" y="377943"/>
            <a:ext cx="4790178" cy="59463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E60EBA6-1808-4D49-931A-4F03BC17F97E}"/>
              </a:ext>
            </a:extLst>
          </p:cNvPr>
          <p:cNvSpPr txBox="1"/>
          <p:nvPr/>
        </p:nvSpPr>
        <p:spPr>
          <a:xfrm>
            <a:off x="-115553" y="6297409"/>
            <a:ext cx="11558805" cy="369332"/>
          </a:xfrm>
          <a:prstGeom prst="rect">
            <a:avLst/>
          </a:prstGeom>
          <a:noFill/>
        </p:spPr>
        <p:txBody>
          <a:bodyPr wrap="square" rtlCol="0">
            <a:spAutoFit/>
          </a:bodyPr>
          <a:lstStyle/>
          <a:p>
            <a:pPr algn="ctr"/>
            <a:r>
              <a:rPr lang="en-US" dirty="0"/>
              <a:t>Note : the flows  100 or 200 are not  W/m² but simple numbers to help the understanding of  what happens  </a:t>
            </a:r>
          </a:p>
        </p:txBody>
      </p:sp>
      <p:sp>
        <p:nvSpPr>
          <p:cNvPr id="12" name="ZoneTexte 11">
            <a:extLst>
              <a:ext uri="{FF2B5EF4-FFF2-40B4-BE49-F238E27FC236}">
                <a16:creationId xmlns:a16="http://schemas.microsoft.com/office/drawing/2014/main" id="{9143D6D7-D81A-43C3-BDB4-AB33B83E4DCB}"/>
              </a:ext>
            </a:extLst>
          </p:cNvPr>
          <p:cNvSpPr txBox="1"/>
          <p:nvPr/>
        </p:nvSpPr>
        <p:spPr>
          <a:xfrm>
            <a:off x="316357" y="4343480"/>
            <a:ext cx="4681370" cy="1938992"/>
          </a:xfrm>
          <a:prstGeom prst="rect">
            <a:avLst/>
          </a:prstGeom>
          <a:noFill/>
        </p:spPr>
        <p:txBody>
          <a:bodyPr wrap="square" rtlCol="0">
            <a:spAutoFit/>
          </a:bodyPr>
          <a:lstStyle/>
          <a:p>
            <a:r>
              <a:rPr lang="en-US" sz="2000" b="1" dirty="0"/>
              <a:t>A glass pane in vacuum, the wall of a thermos bottle, a good insulator, is </a:t>
            </a:r>
            <a:r>
              <a:rPr lang="en-US" sz="2000" b="1" u="sng" dirty="0"/>
              <a:t>by no way</a:t>
            </a:r>
            <a:r>
              <a:rPr lang="en-US" sz="2000" b="1" dirty="0"/>
              <a:t> a model for </a:t>
            </a:r>
            <a:r>
              <a:rPr lang="en-US" sz="2000" b="1" dirty="0">
                <a:solidFill>
                  <a:srgbClr val="0066FF"/>
                </a:solidFill>
              </a:rPr>
              <a:t>a turbulent and water-vapor laden air, which is an </a:t>
            </a:r>
            <a:r>
              <a:rPr lang="en-US" sz="2000" b="1" u="sng" dirty="0">
                <a:solidFill>
                  <a:srgbClr val="0066FF"/>
                </a:solidFill>
              </a:rPr>
              <a:t>excellent heat-pipe, </a:t>
            </a:r>
            <a:r>
              <a:rPr lang="en-US" sz="2000" b="1" dirty="0">
                <a:solidFill>
                  <a:srgbClr val="0066FF"/>
                </a:solidFill>
              </a:rPr>
              <a:t>carrying latent and sensible heat</a:t>
            </a:r>
            <a:r>
              <a:rPr lang="en-US" sz="2000" dirty="0">
                <a:solidFill>
                  <a:srgbClr val="0066FF"/>
                </a:solidFill>
              </a:rPr>
              <a:t>! </a:t>
            </a:r>
            <a:endParaRPr lang="fr-FR" sz="2000" dirty="0">
              <a:solidFill>
                <a:srgbClr val="0066FF"/>
              </a:solidFill>
            </a:endParaRPr>
          </a:p>
        </p:txBody>
      </p:sp>
      <p:sp>
        <p:nvSpPr>
          <p:cNvPr id="14" name="Rectangle 13">
            <a:extLst>
              <a:ext uri="{FF2B5EF4-FFF2-40B4-BE49-F238E27FC236}">
                <a16:creationId xmlns:a16="http://schemas.microsoft.com/office/drawing/2014/main" id="{5E893952-61F0-45C1-89C6-9E1DF1217017}"/>
              </a:ext>
            </a:extLst>
          </p:cNvPr>
          <p:cNvSpPr/>
          <p:nvPr/>
        </p:nvSpPr>
        <p:spPr>
          <a:xfrm>
            <a:off x="1253023" y="1652774"/>
            <a:ext cx="2892136" cy="33498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Glass pane </a:t>
            </a:r>
          </a:p>
        </p:txBody>
      </p:sp>
      <p:sp>
        <p:nvSpPr>
          <p:cNvPr id="15" name="Rectangle 14">
            <a:extLst>
              <a:ext uri="{FF2B5EF4-FFF2-40B4-BE49-F238E27FC236}">
                <a16:creationId xmlns:a16="http://schemas.microsoft.com/office/drawing/2014/main" id="{251C614B-90C1-4124-B141-6C9DEBA896E1}"/>
              </a:ext>
            </a:extLst>
          </p:cNvPr>
          <p:cNvSpPr/>
          <p:nvPr/>
        </p:nvSpPr>
        <p:spPr>
          <a:xfrm>
            <a:off x="1066553" y="4003444"/>
            <a:ext cx="2892136" cy="2177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surface</a:t>
            </a:r>
          </a:p>
        </p:txBody>
      </p:sp>
      <p:sp>
        <p:nvSpPr>
          <p:cNvPr id="16" name="Flèche : droite 15">
            <a:extLst>
              <a:ext uri="{FF2B5EF4-FFF2-40B4-BE49-F238E27FC236}">
                <a16:creationId xmlns:a16="http://schemas.microsoft.com/office/drawing/2014/main" id="{3B988B73-FE19-4189-B359-EB7148E57CC9}"/>
              </a:ext>
            </a:extLst>
          </p:cNvPr>
          <p:cNvSpPr/>
          <p:nvPr/>
        </p:nvSpPr>
        <p:spPr>
          <a:xfrm rot="4370306" flipV="1">
            <a:off x="524140" y="2500374"/>
            <a:ext cx="2864487" cy="25213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Soleil 16">
            <a:extLst>
              <a:ext uri="{FF2B5EF4-FFF2-40B4-BE49-F238E27FC236}">
                <a16:creationId xmlns:a16="http://schemas.microsoft.com/office/drawing/2014/main" id="{93EFF2EF-3257-40A8-8B82-8FD4289C7E01}"/>
              </a:ext>
            </a:extLst>
          </p:cNvPr>
          <p:cNvSpPr/>
          <p:nvPr/>
        </p:nvSpPr>
        <p:spPr>
          <a:xfrm>
            <a:off x="907204" y="337711"/>
            <a:ext cx="914400" cy="9144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8" name="Flèche : droite 17">
            <a:extLst>
              <a:ext uri="{FF2B5EF4-FFF2-40B4-BE49-F238E27FC236}">
                <a16:creationId xmlns:a16="http://schemas.microsoft.com/office/drawing/2014/main" id="{F75EACE4-613E-49D5-BF9F-44388F8FD7DB}"/>
              </a:ext>
            </a:extLst>
          </p:cNvPr>
          <p:cNvSpPr/>
          <p:nvPr/>
        </p:nvSpPr>
        <p:spPr>
          <a:xfrm rot="16200000">
            <a:off x="2337500" y="3357433"/>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92CE73EF-EBC2-4D7D-8063-E17687571F8E}"/>
              </a:ext>
            </a:extLst>
          </p:cNvPr>
          <p:cNvSpPr/>
          <p:nvPr/>
        </p:nvSpPr>
        <p:spPr>
          <a:xfrm rot="5400000">
            <a:off x="3182273" y="2190519"/>
            <a:ext cx="625253"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 droite 19">
            <a:extLst>
              <a:ext uri="{FF2B5EF4-FFF2-40B4-BE49-F238E27FC236}">
                <a16:creationId xmlns:a16="http://schemas.microsoft.com/office/drawing/2014/main" id="{A0305940-5A0F-466F-9A07-663651CA0E1D}"/>
              </a:ext>
            </a:extLst>
          </p:cNvPr>
          <p:cNvSpPr/>
          <p:nvPr/>
        </p:nvSpPr>
        <p:spPr>
          <a:xfrm rot="16200000">
            <a:off x="3230732" y="1260869"/>
            <a:ext cx="579418"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FAE1A03F-E010-46F4-BE2C-8C26962D5A88}"/>
              </a:ext>
            </a:extLst>
          </p:cNvPr>
          <p:cNvSpPr txBox="1"/>
          <p:nvPr/>
        </p:nvSpPr>
        <p:spPr>
          <a:xfrm rot="20229386">
            <a:off x="1324352" y="2628442"/>
            <a:ext cx="666750" cy="369332"/>
          </a:xfrm>
          <a:prstGeom prst="rect">
            <a:avLst/>
          </a:prstGeom>
          <a:noFill/>
        </p:spPr>
        <p:txBody>
          <a:bodyPr wrap="square" rtlCol="0">
            <a:spAutoFit/>
          </a:bodyPr>
          <a:lstStyle/>
          <a:p>
            <a:r>
              <a:rPr lang="fr-FR" dirty="0"/>
              <a:t>100</a:t>
            </a:r>
          </a:p>
        </p:txBody>
      </p:sp>
      <p:sp>
        <p:nvSpPr>
          <p:cNvPr id="22" name="ZoneTexte 21">
            <a:extLst>
              <a:ext uri="{FF2B5EF4-FFF2-40B4-BE49-F238E27FC236}">
                <a16:creationId xmlns:a16="http://schemas.microsoft.com/office/drawing/2014/main" id="{C74554DB-2B31-49E4-897B-D65C8AD9B7B1}"/>
              </a:ext>
            </a:extLst>
          </p:cNvPr>
          <p:cNvSpPr txBox="1"/>
          <p:nvPr/>
        </p:nvSpPr>
        <p:spPr>
          <a:xfrm>
            <a:off x="2853691" y="3505563"/>
            <a:ext cx="666750" cy="369332"/>
          </a:xfrm>
          <a:prstGeom prst="rect">
            <a:avLst/>
          </a:prstGeom>
          <a:noFill/>
        </p:spPr>
        <p:txBody>
          <a:bodyPr wrap="square" rtlCol="0">
            <a:spAutoFit/>
          </a:bodyPr>
          <a:lstStyle/>
          <a:p>
            <a:r>
              <a:rPr lang="fr-FR" dirty="0"/>
              <a:t>200</a:t>
            </a:r>
          </a:p>
        </p:txBody>
      </p:sp>
      <p:sp>
        <p:nvSpPr>
          <p:cNvPr id="24" name="ZoneTexte 23">
            <a:extLst>
              <a:ext uri="{FF2B5EF4-FFF2-40B4-BE49-F238E27FC236}">
                <a16:creationId xmlns:a16="http://schemas.microsoft.com/office/drawing/2014/main" id="{C4729775-8BD9-437D-BE95-FE492F04514A}"/>
              </a:ext>
            </a:extLst>
          </p:cNvPr>
          <p:cNvSpPr txBox="1"/>
          <p:nvPr/>
        </p:nvSpPr>
        <p:spPr>
          <a:xfrm>
            <a:off x="3512364" y="2017810"/>
            <a:ext cx="666750" cy="369332"/>
          </a:xfrm>
          <a:prstGeom prst="rect">
            <a:avLst/>
          </a:prstGeom>
          <a:noFill/>
        </p:spPr>
        <p:txBody>
          <a:bodyPr wrap="square" rtlCol="0">
            <a:spAutoFit/>
          </a:bodyPr>
          <a:lstStyle/>
          <a:p>
            <a:r>
              <a:rPr lang="fr-FR" dirty="0"/>
              <a:t>100</a:t>
            </a:r>
          </a:p>
        </p:txBody>
      </p:sp>
      <p:sp>
        <p:nvSpPr>
          <p:cNvPr id="25" name="ZoneTexte 24">
            <a:extLst>
              <a:ext uri="{FF2B5EF4-FFF2-40B4-BE49-F238E27FC236}">
                <a16:creationId xmlns:a16="http://schemas.microsoft.com/office/drawing/2014/main" id="{DCB9FB1B-6BDE-45EC-8CFC-440BBA2FDAB8}"/>
              </a:ext>
            </a:extLst>
          </p:cNvPr>
          <p:cNvSpPr txBox="1"/>
          <p:nvPr/>
        </p:nvSpPr>
        <p:spPr>
          <a:xfrm>
            <a:off x="3512364" y="1320236"/>
            <a:ext cx="666750" cy="369332"/>
          </a:xfrm>
          <a:prstGeom prst="rect">
            <a:avLst/>
          </a:prstGeom>
          <a:noFill/>
        </p:spPr>
        <p:txBody>
          <a:bodyPr wrap="square" rtlCol="0">
            <a:spAutoFit/>
          </a:bodyPr>
          <a:lstStyle/>
          <a:p>
            <a:r>
              <a:rPr lang="fr-FR" dirty="0"/>
              <a:t>100</a:t>
            </a:r>
          </a:p>
        </p:txBody>
      </p:sp>
      <p:sp>
        <p:nvSpPr>
          <p:cNvPr id="26" name="Rectangle 25">
            <a:extLst>
              <a:ext uri="{FF2B5EF4-FFF2-40B4-BE49-F238E27FC236}">
                <a16:creationId xmlns:a16="http://schemas.microsoft.com/office/drawing/2014/main" id="{C9FF72FD-065E-482E-8E99-29C7FF22522C}"/>
              </a:ext>
            </a:extLst>
          </p:cNvPr>
          <p:cNvSpPr/>
          <p:nvPr/>
        </p:nvSpPr>
        <p:spPr>
          <a:xfrm>
            <a:off x="5653145" y="4004407"/>
            <a:ext cx="1164360" cy="26279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soils</a:t>
            </a:r>
            <a:endParaRPr lang="fr-FR" dirty="0"/>
          </a:p>
        </p:txBody>
      </p:sp>
      <p:sp>
        <p:nvSpPr>
          <p:cNvPr id="27" name="Flèche : droite 26">
            <a:extLst>
              <a:ext uri="{FF2B5EF4-FFF2-40B4-BE49-F238E27FC236}">
                <a16:creationId xmlns:a16="http://schemas.microsoft.com/office/drawing/2014/main" id="{B44B244D-BDEE-4F7F-BDAC-EF92A5FBFC6C}"/>
              </a:ext>
            </a:extLst>
          </p:cNvPr>
          <p:cNvSpPr/>
          <p:nvPr/>
        </p:nvSpPr>
        <p:spPr>
          <a:xfrm rot="16200000" flipV="1">
            <a:off x="8341116" y="2655633"/>
            <a:ext cx="2362706" cy="282116"/>
          </a:xfrm>
          <a:prstGeom prst="rightArrow">
            <a:avLst/>
          </a:prstGeom>
          <a:solidFill>
            <a:srgbClr val="0066FF"/>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B8922E97-9D13-4426-8893-86E7075C5696}"/>
              </a:ext>
            </a:extLst>
          </p:cNvPr>
          <p:cNvSpPr/>
          <p:nvPr/>
        </p:nvSpPr>
        <p:spPr>
          <a:xfrm rot="4370306" flipV="1">
            <a:off x="4733076" y="2477392"/>
            <a:ext cx="2897849" cy="2788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421AD3E6-47DC-4B27-9164-3C65BAB6B6AD}"/>
              </a:ext>
            </a:extLst>
          </p:cNvPr>
          <p:cNvSpPr/>
          <p:nvPr/>
        </p:nvSpPr>
        <p:spPr>
          <a:xfrm>
            <a:off x="6817505" y="4003444"/>
            <a:ext cx="2964202" cy="26279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oceans</a:t>
            </a:r>
            <a:endParaRPr lang="fr-FR" dirty="0"/>
          </a:p>
        </p:txBody>
      </p:sp>
      <p:sp>
        <p:nvSpPr>
          <p:cNvPr id="30" name="Flèche : droite 29">
            <a:extLst>
              <a:ext uri="{FF2B5EF4-FFF2-40B4-BE49-F238E27FC236}">
                <a16:creationId xmlns:a16="http://schemas.microsoft.com/office/drawing/2014/main" id="{21AE3817-89BD-48E2-A018-B6C7BE574F6C}"/>
              </a:ext>
            </a:extLst>
          </p:cNvPr>
          <p:cNvSpPr/>
          <p:nvPr/>
        </p:nvSpPr>
        <p:spPr>
          <a:xfrm rot="16200000">
            <a:off x="7126155" y="3349586"/>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Soleil 30">
            <a:extLst>
              <a:ext uri="{FF2B5EF4-FFF2-40B4-BE49-F238E27FC236}">
                <a16:creationId xmlns:a16="http://schemas.microsoft.com/office/drawing/2014/main" id="{F3CA7BFE-A85B-4EF8-B77B-8E177B06A6F4}"/>
              </a:ext>
            </a:extLst>
          </p:cNvPr>
          <p:cNvSpPr/>
          <p:nvPr/>
        </p:nvSpPr>
        <p:spPr>
          <a:xfrm>
            <a:off x="5258273" y="306368"/>
            <a:ext cx="914400" cy="9144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2" name="Flèche : droite 31">
            <a:extLst>
              <a:ext uri="{FF2B5EF4-FFF2-40B4-BE49-F238E27FC236}">
                <a16:creationId xmlns:a16="http://schemas.microsoft.com/office/drawing/2014/main" id="{B6D255E8-1138-4F2F-AE29-D8C20B3225CF}"/>
              </a:ext>
            </a:extLst>
          </p:cNvPr>
          <p:cNvSpPr/>
          <p:nvPr/>
        </p:nvSpPr>
        <p:spPr>
          <a:xfrm rot="5400000">
            <a:off x="7863236" y="3375651"/>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3B906EC3-0065-4DE4-9D44-6CF5B0FC0126}"/>
              </a:ext>
            </a:extLst>
          </p:cNvPr>
          <p:cNvSpPr/>
          <p:nvPr/>
        </p:nvSpPr>
        <p:spPr>
          <a:xfrm rot="16200000">
            <a:off x="7466786" y="1143304"/>
            <a:ext cx="579418"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BFD99385-5C84-4D2B-9410-0EF20114EF4F}"/>
              </a:ext>
            </a:extLst>
          </p:cNvPr>
          <p:cNvSpPr txBox="1"/>
          <p:nvPr/>
        </p:nvSpPr>
        <p:spPr>
          <a:xfrm>
            <a:off x="5336402" y="4340592"/>
            <a:ext cx="6399178" cy="2062103"/>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No heat transfer by thermal infrared  from the surface</a:t>
            </a:r>
          </a:p>
          <a:p>
            <a:pPr algn="ctr"/>
            <a:r>
              <a:rPr lang="en-US" b="1" dirty="0">
                <a:effectLst>
                  <a:outerShdw blurRad="38100" dist="38100" dir="2700000" algn="tl">
                    <a:srgbClr val="000000">
                      <a:alpha val="43137"/>
                    </a:srgbClr>
                  </a:outerShdw>
                </a:effectLst>
              </a:rPr>
              <a:t>as 200 - 200 = 0</a:t>
            </a:r>
          </a:p>
          <a:p>
            <a:pPr algn="ctr"/>
            <a:r>
              <a:rPr lang="en-US" b="1" dirty="0">
                <a:effectLst>
                  <a:outerShdw blurRad="38100" dist="38100" dir="2700000" algn="tl">
                    <a:srgbClr val="000000">
                      <a:alpha val="43137"/>
                    </a:srgbClr>
                  </a:outerShdw>
                </a:effectLst>
              </a:rPr>
              <a:t>No radiative carriage of heat through the air made </a:t>
            </a:r>
            <a:r>
              <a:rPr lang="en-US" sz="2000" b="1" dirty="0">
                <a:solidFill>
                  <a:srgbClr val="C00000"/>
                </a:solidFill>
                <a:effectLst>
                  <a:outerShdw blurRad="38100" dist="38100" dir="2700000" algn="tl">
                    <a:srgbClr val="000000">
                      <a:alpha val="43137"/>
                    </a:srgbClr>
                  </a:outerShdw>
                </a:effectLst>
              </a:rPr>
              <a:t>opaque</a:t>
            </a:r>
            <a:r>
              <a:rPr lang="en-US" sz="2000" b="1" dirty="0">
                <a:effectLst>
                  <a:outerShdw blurRad="38100" dist="38100" dir="2700000" algn="tl">
                    <a:srgbClr val="000000">
                      <a:alpha val="43137"/>
                    </a:srgbClr>
                  </a:outerShdw>
                </a:effectLst>
              </a:rPr>
              <a:t>  </a:t>
            </a:r>
          </a:p>
          <a:p>
            <a:pPr algn="ctr"/>
            <a:r>
              <a:rPr lang="en-US" b="1" dirty="0">
                <a:effectLst>
                  <a:outerShdw blurRad="38100" dist="38100" dir="2700000" algn="tl">
                    <a:srgbClr val="000000">
                      <a:alpha val="43137"/>
                    </a:srgbClr>
                  </a:outerShdw>
                </a:effectLst>
              </a:rPr>
              <a:t>by the water vapor</a:t>
            </a:r>
          </a:p>
          <a:p>
            <a:r>
              <a:rPr lang="en-US" b="1" dirty="0">
                <a:effectLst>
                  <a:outerShdw blurRad="38100" dist="38100" dir="2700000" algn="tl">
                    <a:srgbClr val="000000">
                      <a:alpha val="43137"/>
                    </a:srgbClr>
                  </a:outerShdw>
                </a:effectLst>
              </a:rPr>
              <a:t>(T surface) /  (T radiating pellicle)  =  ( (P surface)/ (P pellicle) )</a:t>
            </a:r>
            <a:r>
              <a:rPr lang="en-US" b="1" baseline="30000" dirty="0">
                <a:effectLst>
                  <a:outerShdw blurRad="38100" dist="38100" dir="2700000" algn="tl">
                    <a:srgbClr val="000000">
                      <a:alpha val="43137"/>
                    </a:srgbClr>
                  </a:outerShdw>
                </a:effectLst>
              </a:rPr>
              <a:t>0,19</a:t>
            </a:r>
            <a:endParaRPr lang="en-US" dirty="0"/>
          </a:p>
        </p:txBody>
      </p:sp>
      <p:sp>
        <p:nvSpPr>
          <p:cNvPr id="35" name="Rectangle 34">
            <a:extLst>
              <a:ext uri="{FF2B5EF4-FFF2-40B4-BE49-F238E27FC236}">
                <a16:creationId xmlns:a16="http://schemas.microsoft.com/office/drawing/2014/main" id="{0421288C-FBF5-49CA-A214-9369C39FF20B}"/>
              </a:ext>
            </a:extLst>
          </p:cNvPr>
          <p:cNvSpPr/>
          <p:nvPr/>
        </p:nvSpPr>
        <p:spPr>
          <a:xfrm>
            <a:off x="5665125" y="1542917"/>
            <a:ext cx="4106373" cy="8148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054E5D13-96E7-40C9-93FE-9D9F8300A768}"/>
              </a:ext>
            </a:extLst>
          </p:cNvPr>
          <p:cNvSpPr txBox="1"/>
          <p:nvPr/>
        </p:nvSpPr>
        <p:spPr>
          <a:xfrm>
            <a:off x="9769896" y="3341497"/>
            <a:ext cx="2005469" cy="969496"/>
          </a:xfrm>
          <a:prstGeom prst="rect">
            <a:avLst/>
          </a:prstGeom>
          <a:noFill/>
        </p:spPr>
        <p:txBody>
          <a:bodyPr wrap="square" rtlCol="0">
            <a:spAutoFit/>
          </a:bodyPr>
          <a:lstStyle/>
          <a:p>
            <a:r>
              <a:rPr lang="fr-FR" sz="1900" b="1" dirty="0">
                <a:solidFill>
                  <a:srgbClr val="0066FF"/>
                </a:solidFill>
                <a:effectLst>
                  <a:outerShdw blurRad="38100" dist="38100" dir="2700000" algn="tl">
                    <a:srgbClr val="000000">
                      <a:alpha val="43137"/>
                    </a:srgbClr>
                  </a:outerShdw>
                </a:effectLst>
              </a:rPr>
              <a:t>H</a:t>
            </a:r>
            <a:r>
              <a:rPr lang="fr-FR" sz="1900" b="1" baseline="-25000" dirty="0">
                <a:solidFill>
                  <a:srgbClr val="0066FF"/>
                </a:solidFill>
                <a:effectLst>
                  <a:outerShdw blurRad="38100" dist="38100" dir="2700000" algn="tl">
                    <a:srgbClr val="000000">
                      <a:alpha val="43137"/>
                    </a:srgbClr>
                  </a:outerShdw>
                </a:effectLst>
              </a:rPr>
              <a:t>2</a:t>
            </a:r>
            <a:r>
              <a:rPr lang="fr-FR" sz="1900" b="1" dirty="0">
                <a:solidFill>
                  <a:srgbClr val="0066FF"/>
                </a:solidFill>
                <a:effectLst>
                  <a:outerShdw blurRad="38100" dist="38100" dir="2700000" algn="tl">
                    <a:srgbClr val="000000">
                      <a:alpha val="43137"/>
                    </a:srgbClr>
                  </a:outerShdw>
                </a:effectLst>
              </a:rPr>
              <a:t>O Evaporation &amp; convection </a:t>
            </a:r>
          </a:p>
        </p:txBody>
      </p:sp>
      <p:sp>
        <p:nvSpPr>
          <p:cNvPr id="38" name="ZoneTexte 37">
            <a:extLst>
              <a:ext uri="{FF2B5EF4-FFF2-40B4-BE49-F238E27FC236}">
                <a16:creationId xmlns:a16="http://schemas.microsoft.com/office/drawing/2014/main" id="{BDBB218A-D7C6-48FC-8B1F-28F31C9275B8}"/>
              </a:ext>
            </a:extLst>
          </p:cNvPr>
          <p:cNvSpPr txBox="1"/>
          <p:nvPr/>
        </p:nvSpPr>
        <p:spPr>
          <a:xfrm>
            <a:off x="7869241" y="1095122"/>
            <a:ext cx="666750" cy="369332"/>
          </a:xfrm>
          <a:prstGeom prst="rect">
            <a:avLst/>
          </a:prstGeom>
          <a:noFill/>
        </p:spPr>
        <p:txBody>
          <a:bodyPr wrap="square" rtlCol="0">
            <a:spAutoFit/>
          </a:bodyPr>
          <a:lstStyle/>
          <a:p>
            <a:r>
              <a:rPr lang="fr-FR" dirty="0"/>
              <a:t>100</a:t>
            </a:r>
          </a:p>
        </p:txBody>
      </p:sp>
      <p:sp>
        <p:nvSpPr>
          <p:cNvPr id="39" name="ZoneTexte 38">
            <a:extLst>
              <a:ext uri="{FF2B5EF4-FFF2-40B4-BE49-F238E27FC236}">
                <a16:creationId xmlns:a16="http://schemas.microsoft.com/office/drawing/2014/main" id="{228FA065-F3CB-4435-B035-32114B98F8D4}"/>
              </a:ext>
            </a:extLst>
          </p:cNvPr>
          <p:cNvSpPr txBox="1"/>
          <p:nvPr/>
        </p:nvSpPr>
        <p:spPr>
          <a:xfrm>
            <a:off x="8982034" y="2339934"/>
            <a:ext cx="666750" cy="369332"/>
          </a:xfrm>
          <a:prstGeom prst="rect">
            <a:avLst/>
          </a:prstGeom>
          <a:noFill/>
        </p:spPr>
        <p:txBody>
          <a:bodyPr wrap="square" rtlCol="0">
            <a:spAutoFit/>
          </a:bodyPr>
          <a:lstStyle/>
          <a:p>
            <a:r>
              <a:rPr lang="fr-FR" dirty="0"/>
              <a:t>100</a:t>
            </a:r>
          </a:p>
        </p:txBody>
      </p:sp>
      <p:sp>
        <p:nvSpPr>
          <p:cNvPr id="40" name="ZoneTexte 39">
            <a:extLst>
              <a:ext uri="{FF2B5EF4-FFF2-40B4-BE49-F238E27FC236}">
                <a16:creationId xmlns:a16="http://schemas.microsoft.com/office/drawing/2014/main" id="{BA029D8E-60E9-4624-BA39-06971031AD41}"/>
              </a:ext>
            </a:extLst>
          </p:cNvPr>
          <p:cNvSpPr txBox="1"/>
          <p:nvPr/>
        </p:nvSpPr>
        <p:spPr>
          <a:xfrm rot="20229386">
            <a:off x="5630896" y="2346428"/>
            <a:ext cx="666750" cy="369332"/>
          </a:xfrm>
          <a:prstGeom prst="rect">
            <a:avLst/>
          </a:prstGeom>
          <a:noFill/>
        </p:spPr>
        <p:txBody>
          <a:bodyPr wrap="square" rtlCol="0">
            <a:spAutoFit/>
          </a:bodyPr>
          <a:lstStyle/>
          <a:p>
            <a:r>
              <a:rPr lang="fr-FR" dirty="0"/>
              <a:t>100</a:t>
            </a:r>
          </a:p>
        </p:txBody>
      </p:sp>
      <p:sp>
        <p:nvSpPr>
          <p:cNvPr id="41" name="ZoneTexte 40">
            <a:extLst>
              <a:ext uri="{FF2B5EF4-FFF2-40B4-BE49-F238E27FC236}">
                <a16:creationId xmlns:a16="http://schemas.microsoft.com/office/drawing/2014/main" id="{A9C0E7FD-D369-4FF5-948F-F9A3F52458E6}"/>
              </a:ext>
            </a:extLst>
          </p:cNvPr>
          <p:cNvSpPr txBox="1"/>
          <p:nvPr/>
        </p:nvSpPr>
        <p:spPr>
          <a:xfrm>
            <a:off x="6816877" y="3508703"/>
            <a:ext cx="666750" cy="369332"/>
          </a:xfrm>
          <a:prstGeom prst="rect">
            <a:avLst/>
          </a:prstGeom>
          <a:noFill/>
        </p:spPr>
        <p:txBody>
          <a:bodyPr wrap="square" rtlCol="0">
            <a:spAutoFit/>
          </a:bodyPr>
          <a:lstStyle/>
          <a:p>
            <a:r>
              <a:rPr lang="fr-FR" dirty="0"/>
              <a:t>200</a:t>
            </a:r>
          </a:p>
        </p:txBody>
      </p:sp>
      <p:sp>
        <p:nvSpPr>
          <p:cNvPr id="42" name="ZoneTexte 41">
            <a:extLst>
              <a:ext uri="{FF2B5EF4-FFF2-40B4-BE49-F238E27FC236}">
                <a16:creationId xmlns:a16="http://schemas.microsoft.com/office/drawing/2014/main" id="{FC6D3DBA-CF14-43AD-AD86-DDC8F0838B53}"/>
              </a:ext>
            </a:extLst>
          </p:cNvPr>
          <p:cNvSpPr txBox="1"/>
          <p:nvPr/>
        </p:nvSpPr>
        <p:spPr>
          <a:xfrm>
            <a:off x="8315010" y="3424801"/>
            <a:ext cx="666750" cy="369332"/>
          </a:xfrm>
          <a:prstGeom prst="rect">
            <a:avLst/>
          </a:prstGeom>
          <a:noFill/>
        </p:spPr>
        <p:txBody>
          <a:bodyPr wrap="square" rtlCol="0">
            <a:spAutoFit/>
          </a:bodyPr>
          <a:lstStyle/>
          <a:p>
            <a:r>
              <a:rPr lang="fr-FR" dirty="0"/>
              <a:t>200</a:t>
            </a:r>
          </a:p>
        </p:txBody>
      </p:sp>
      <p:sp>
        <p:nvSpPr>
          <p:cNvPr id="43" name="Rectangle 42">
            <a:extLst>
              <a:ext uri="{FF2B5EF4-FFF2-40B4-BE49-F238E27FC236}">
                <a16:creationId xmlns:a16="http://schemas.microsoft.com/office/drawing/2014/main" id="{27E1A9E3-74E0-4C20-A04A-AB64A511C6C1}"/>
              </a:ext>
            </a:extLst>
          </p:cNvPr>
          <p:cNvSpPr/>
          <p:nvPr/>
        </p:nvSpPr>
        <p:spPr>
          <a:xfrm>
            <a:off x="5219278" y="405763"/>
            <a:ext cx="6582829" cy="59185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26EC5E38-631D-476A-AFD9-BFEE24ADCB9E}"/>
              </a:ext>
            </a:extLst>
          </p:cNvPr>
          <p:cNvSpPr txBox="1"/>
          <p:nvPr/>
        </p:nvSpPr>
        <p:spPr>
          <a:xfrm>
            <a:off x="235470" y="-1759"/>
            <a:ext cx="11637565" cy="369332"/>
          </a:xfrm>
          <a:prstGeom prst="rect">
            <a:avLst/>
          </a:prstGeom>
          <a:noFill/>
        </p:spPr>
        <p:txBody>
          <a:bodyPr wrap="square" rtlCol="0">
            <a:spAutoFit/>
          </a:bodyPr>
          <a:lstStyle/>
          <a:p>
            <a:pPr algn="ctr"/>
            <a:r>
              <a:rPr lang="en-US" b="1" dirty="0"/>
              <a:t>Imaginary Greenhouse effect     and    real Earth:  conceptual frameworks</a:t>
            </a:r>
          </a:p>
        </p:txBody>
      </p:sp>
      <p:sp>
        <p:nvSpPr>
          <p:cNvPr id="45" name="ZoneTexte 44">
            <a:extLst>
              <a:ext uri="{FF2B5EF4-FFF2-40B4-BE49-F238E27FC236}">
                <a16:creationId xmlns:a16="http://schemas.microsoft.com/office/drawing/2014/main" id="{F9F406E9-E642-4843-A653-04FC48E940D3}"/>
              </a:ext>
            </a:extLst>
          </p:cNvPr>
          <p:cNvSpPr txBox="1"/>
          <p:nvPr/>
        </p:nvSpPr>
        <p:spPr>
          <a:xfrm>
            <a:off x="9691691" y="2231490"/>
            <a:ext cx="2005469" cy="969496"/>
          </a:xfrm>
          <a:prstGeom prst="rect">
            <a:avLst/>
          </a:prstGeom>
          <a:noFill/>
        </p:spPr>
        <p:txBody>
          <a:bodyPr wrap="square" rtlCol="0">
            <a:spAutoFit/>
          </a:bodyPr>
          <a:lstStyle/>
          <a:p>
            <a:r>
              <a:rPr lang="en-US" sz="1900" b="1" dirty="0">
                <a:solidFill>
                  <a:srgbClr val="0066FF"/>
                </a:solidFill>
              </a:rPr>
              <a:t>H</a:t>
            </a:r>
            <a:r>
              <a:rPr lang="en-US" sz="1900" b="1" baseline="-25000" dirty="0">
                <a:solidFill>
                  <a:srgbClr val="0066FF"/>
                </a:solidFill>
              </a:rPr>
              <a:t>2</a:t>
            </a:r>
            <a:r>
              <a:rPr lang="en-US" sz="1900" b="1" dirty="0">
                <a:solidFill>
                  <a:srgbClr val="0066FF"/>
                </a:solidFill>
              </a:rPr>
              <a:t>O an excellent heat-pipe</a:t>
            </a:r>
          </a:p>
        </p:txBody>
      </p:sp>
      <p:sp>
        <p:nvSpPr>
          <p:cNvPr id="46" name="ZoneTexte 45">
            <a:extLst>
              <a:ext uri="{FF2B5EF4-FFF2-40B4-BE49-F238E27FC236}">
                <a16:creationId xmlns:a16="http://schemas.microsoft.com/office/drawing/2014/main" id="{A2B9FA98-5B00-431A-8B31-5A381D188F2F}"/>
              </a:ext>
            </a:extLst>
          </p:cNvPr>
          <p:cNvSpPr txBox="1"/>
          <p:nvPr/>
        </p:nvSpPr>
        <p:spPr>
          <a:xfrm>
            <a:off x="9728349" y="1391710"/>
            <a:ext cx="2240905" cy="646331"/>
          </a:xfrm>
          <a:prstGeom prst="rect">
            <a:avLst/>
          </a:prstGeom>
          <a:noFill/>
        </p:spPr>
        <p:txBody>
          <a:bodyPr wrap="square" rtlCol="0">
            <a:spAutoFit/>
          </a:bodyPr>
          <a:lstStyle/>
          <a:p>
            <a:r>
              <a:rPr lang="en-US" sz="2000" b="1" dirty="0">
                <a:solidFill>
                  <a:srgbClr val="0066FF"/>
                </a:solidFill>
              </a:rPr>
              <a:t>H</a:t>
            </a:r>
            <a:r>
              <a:rPr lang="en-US" sz="2000" b="1" baseline="-25000" dirty="0">
                <a:solidFill>
                  <a:srgbClr val="0066FF"/>
                </a:solidFill>
              </a:rPr>
              <a:t>2</a:t>
            </a:r>
            <a:r>
              <a:rPr lang="en-US" sz="2000" b="1" dirty="0">
                <a:solidFill>
                  <a:srgbClr val="0066FF"/>
                </a:solidFill>
              </a:rPr>
              <a:t>O skin </a:t>
            </a:r>
            <a:r>
              <a:rPr lang="en-US" sz="1600" dirty="0"/>
              <a:t>radiating </a:t>
            </a:r>
          </a:p>
          <a:p>
            <a:r>
              <a:rPr lang="en-US" sz="1600" dirty="0"/>
              <a:t>to the cosmos</a:t>
            </a:r>
          </a:p>
        </p:txBody>
      </p:sp>
      <p:sp>
        <p:nvSpPr>
          <p:cNvPr id="47" name="ZoneTexte 46">
            <a:extLst>
              <a:ext uri="{FF2B5EF4-FFF2-40B4-BE49-F238E27FC236}">
                <a16:creationId xmlns:a16="http://schemas.microsoft.com/office/drawing/2014/main" id="{FE969AFC-7831-420A-808E-4E28550ED713}"/>
              </a:ext>
            </a:extLst>
          </p:cNvPr>
          <p:cNvSpPr txBox="1"/>
          <p:nvPr/>
        </p:nvSpPr>
        <p:spPr>
          <a:xfrm>
            <a:off x="22445" y="42604"/>
            <a:ext cx="1312439" cy="461665"/>
          </a:xfrm>
          <a:prstGeom prst="rect">
            <a:avLst/>
          </a:prstGeom>
          <a:solidFill>
            <a:schemeClr val="bg1"/>
          </a:solidFill>
          <a:ln w="38100">
            <a:solidFill>
              <a:srgbClr val="C00000"/>
            </a:solidFill>
          </a:ln>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rPr>
              <a:t>Fact 9</a:t>
            </a:r>
          </a:p>
        </p:txBody>
      </p:sp>
      <p:sp>
        <p:nvSpPr>
          <p:cNvPr id="48" name="Rectangle 47">
            <a:extLst>
              <a:ext uri="{FF2B5EF4-FFF2-40B4-BE49-F238E27FC236}">
                <a16:creationId xmlns:a16="http://schemas.microsoft.com/office/drawing/2014/main" id="{D5794B02-4123-47D3-999E-FD3E092DD7AC}"/>
              </a:ext>
            </a:extLst>
          </p:cNvPr>
          <p:cNvSpPr>
            <a:spLocks noChangeArrowheads="1"/>
          </p:cNvSpPr>
          <p:nvPr/>
        </p:nvSpPr>
        <p:spPr bwMode="auto">
          <a:xfrm>
            <a:off x="0" y="0"/>
            <a:ext cx="12192000" cy="6807200"/>
          </a:xfrm>
          <a:prstGeom prst="rect">
            <a:avLst/>
          </a:prstGeom>
          <a:noFill/>
          <a:ln w="76200" algn="ctr">
            <a:solidFill>
              <a:schemeClr val="accent1">
                <a:lumMod val="50000"/>
              </a:schemeClr>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lnSpc>
                <a:spcPct val="110000"/>
              </a:lnSpc>
              <a:spcBef>
                <a:spcPct val="50000"/>
              </a:spcBef>
              <a:buSzPct val="25000"/>
              <a:buFontTx/>
              <a:buChar char=" "/>
            </a:pPr>
            <a:endParaRPr lang="fr-FR" altLang="fr-FR" sz="1400" b="1" dirty="0">
              <a:solidFill>
                <a:srgbClr val="5F5F5F"/>
              </a:solidFill>
              <a:latin typeface="Verdana" panose="020B0604030504040204" pitchFamily="34" charset="0"/>
            </a:endParaRPr>
          </a:p>
        </p:txBody>
      </p:sp>
    </p:spTree>
    <p:extLst>
      <p:ext uri="{BB962C8B-B14F-4D97-AF65-F5344CB8AC3E}">
        <p14:creationId xmlns:p14="http://schemas.microsoft.com/office/powerpoint/2010/main" val="1539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animBg="1"/>
      <p:bldP spid="36" grpId="0"/>
      <p:bldP spid="38" grpId="0"/>
      <p:bldP spid="39" grpId="0"/>
      <p:bldP spid="40" grpId="0"/>
      <p:bldP spid="41" grpId="0"/>
      <p:bldP spid="42" grpId="0"/>
      <p:bldP spid="45" grpId="0"/>
      <p:bldP spid="4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A249-1AB3-1E43-B456-54BBC3D9CF0F}"/>
              </a:ext>
            </a:extLst>
          </p:cNvPr>
          <p:cNvSpPr>
            <a:spLocks noGrp="1"/>
          </p:cNvSpPr>
          <p:nvPr>
            <p:ph type="title"/>
          </p:nvPr>
        </p:nvSpPr>
        <p:spPr/>
        <p:txBody>
          <a:bodyPr/>
          <a:lstStyle/>
          <a:p>
            <a:endParaRPr lang="en-US" dirty="0"/>
          </a:p>
        </p:txBody>
      </p:sp>
      <p:pic>
        <p:nvPicPr>
          <p:cNvPr id="4" name="Image 4">
            <a:extLst>
              <a:ext uri="{FF2B5EF4-FFF2-40B4-BE49-F238E27FC236}">
                <a16:creationId xmlns:a16="http://schemas.microsoft.com/office/drawing/2014/main" id="{0248349D-44BD-4447-9064-D23F53D80C60}"/>
              </a:ext>
            </a:extLst>
          </p:cNvPr>
          <p:cNvPicPr>
            <a:picLocks noChangeAspect="1"/>
          </p:cNvPicPr>
          <p:nvPr/>
        </p:nvPicPr>
        <p:blipFill>
          <a:blip r:embed="rId2"/>
          <a:stretch>
            <a:fillRect/>
          </a:stretch>
        </p:blipFill>
        <p:spPr>
          <a:xfrm>
            <a:off x="127317" y="1316422"/>
            <a:ext cx="5790883" cy="4523447"/>
          </a:xfrm>
          <a:prstGeom prst="rect">
            <a:avLst/>
          </a:prstGeom>
        </p:spPr>
      </p:pic>
      <p:sp>
        <p:nvSpPr>
          <p:cNvPr id="5" name="Rectangle 4">
            <a:extLst>
              <a:ext uri="{FF2B5EF4-FFF2-40B4-BE49-F238E27FC236}">
                <a16:creationId xmlns:a16="http://schemas.microsoft.com/office/drawing/2014/main" id="{FF3AE917-40C5-1848-909B-15F0F530F090}"/>
              </a:ext>
            </a:extLst>
          </p:cNvPr>
          <p:cNvSpPr/>
          <p:nvPr/>
        </p:nvSpPr>
        <p:spPr>
          <a:xfrm>
            <a:off x="452656" y="219053"/>
            <a:ext cx="10669208" cy="738664"/>
          </a:xfrm>
          <a:prstGeom prst="rect">
            <a:avLst/>
          </a:prstGeom>
          <a:ln>
            <a:solidFill>
              <a:srgbClr val="C00000"/>
            </a:solidFill>
          </a:ln>
        </p:spPr>
        <p:txBody>
          <a:bodyPr wrap="square">
            <a:spAutoFit/>
          </a:bodyPr>
          <a:lstStyle/>
          <a:p>
            <a:pPr algn="ct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The </a:t>
            </a:r>
            <a:r>
              <a:rPr lang="en-US" b="1" u="sng" dirty="0">
                <a:latin typeface="Calibri" panose="020F0502020204030204" pitchFamily="34" charset="0"/>
                <a:ea typeface="Calibri" panose="020F0502020204030204" pitchFamily="34" charset="0"/>
                <a:cs typeface="Calibri" panose="020F0502020204030204" pitchFamily="34" charset="0"/>
              </a:rPr>
              <a:t>optical thickness </a:t>
            </a:r>
            <a:r>
              <a:rPr lang="el-GR" sz="2400" b="1" u="sng" dirty="0">
                <a:latin typeface="Calibri" panose="020F0502020204030204" pitchFamily="34" charset="0"/>
                <a:ea typeface="Calibri" panose="020F0502020204030204" pitchFamily="34" charset="0"/>
                <a:cs typeface="Calibri" panose="020F0502020204030204" pitchFamily="34" charset="0"/>
              </a:rPr>
              <a:t>τ</a:t>
            </a:r>
            <a:r>
              <a:rPr lang="fr-FR" sz="2400" b="1" u="sng" dirty="0">
                <a:latin typeface="Calibri" panose="020F0502020204030204" pitchFamily="34" charset="0"/>
                <a:ea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of the atmosphere is </a:t>
            </a:r>
            <a:r>
              <a:rPr lang="en-US" b="1" u="sng" dirty="0">
                <a:latin typeface="Calibri" panose="020F0502020204030204" pitchFamily="34" charset="0"/>
                <a:ea typeface="Calibri" panose="020F0502020204030204" pitchFamily="34" charset="0"/>
                <a:cs typeface="Calibri" panose="020F0502020204030204" pitchFamily="34" charset="0"/>
              </a:rPr>
              <a:t>the</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parameter to use to compute the diffuse radiation in an absorbing and radiating medium like the atmosphere  </a:t>
            </a:r>
            <a:r>
              <a:rPr lang="en-US" dirty="0">
                <a:latin typeface="Calibri" panose="020F0502020204030204" pitchFamily="34" charset="0"/>
                <a:ea typeface="Calibri" panose="020F0502020204030204" pitchFamily="34" charset="0"/>
                <a:cs typeface="Calibri" panose="020F0502020204030204" pitchFamily="34" charset="0"/>
              </a:rPr>
              <a:t>(Chandrasekhar 1948, K. </a:t>
            </a:r>
            <a:r>
              <a:rPr lang="en-US" dirty="0" err="1">
                <a:latin typeface="Calibri" panose="020F0502020204030204" pitchFamily="34" charset="0"/>
                <a:ea typeface="Calibri" panose="020F0502020204030204" pitchFamily="34" charset="0"/>
                <a:cs typeface="Calibri" panose="020F0502020204030204" pitchFamily="34" charset="0"/>
              </a:rPr>
              <a:t>Ya</a:t>
            </a:r>
            <a:r>
              <a:rPr lang="en-US" dirty="0">
                <a:latin typeface="Calibri" panose="020F0502020204030204" pitchFamily="34" charset="0"/>
                <a:ea typeface="Calibri" panose="020F0502020204030204" pitchFamily="34" charset="0"/>
                <a:cs typeface="Calibri" panose="020F0502020204030204" pitchFamily="34" charset="0"/>
              </a:rPr>
              <a:t>. Kondratiev 1969)</a:t>
            </a:r>
            <a:endParaRPr lang="en-US" dirty="0">
              <a:latin typeface="Calibri" panose="020F0502020204030204" pitchFamily="34" charset="0"/>
              <a:cs typeface="Calibri" panose="020F0502020204030204" pitchFamily="34" charset="0"/>
            </a:endParaRPr>
          </a:p>
        </p:txBody>
      </p:sp>
      <p:sp>
        <p:nvSpPr>
          <p:cNvPr id="6" name="ZoneTexte 9">
            <a:extLst>
              <a:ext uri="{FF2B5EF4-FFF2-40B4-BE49-F238E27FC236}">
                <a16:creationId xmlns:a16="http://schemas.microsoft.com/office/drawing/2014/main" id="{3FDD7422-01E0-C146-8C41-94F2E3E896CA}"/>
              </a:ext>
            </a:extLst>
          </p:cNvPr>
          <p:cNvSpPr txBox="1"/>
          <p:nvPr/>
        </p:nvSpPr>
        <p:spPr>
          <a:xfrm>
            <a:off x="-98583" y="6051808"/>
            <a:ext cx="11955689" cy="707886"/>
          </a:xfrm>
          <a:prstGeom prst="rect">
            <a:avLst/>
          </a:prstGeom>
          <a:noFill/>
        </p:spPr>
        <p:txBody>
          <a:bodyPr wrap="square" rtlCol="0">
            <a:spAutoFit/>
          </a:bodyPr>
          <a:lstStyle/>
          <a:p>
            <a:pPr algn="ctr"/>
            <a:r>
              <a:rPr lang="en-US" sz="2000" b="1" dirty="0">
                <a:solidFill>
                  <a:srgbClr val="C00000"/>
                </a:solidFill>
              </a:rPr>
              <a:t>    80% of the thermal radiation from a body is produced in its skin or  “pellicle” </a:t>
            </a:r>
          </a:p>
          <a:p>
            <a:pPr algn="ctr"/>
            <a:r>
              <a:rPr lang="en-US" sz="2000" b="1" dirty="0">
                <a:solidFill>
                  <a:srgbClr val="C00000"/>
                </a:solidFill>
              </a:rPr>
              <a:t>of optical thickness </a:t>
            </a:r>
            <a:r>
              <a:rPr lang="el-GR" sz="2000" b="1" dirty="0">
                <a:solidFill>
                  <a:srgbClr val="C00000"/>
                </a:solidFill>
              </a:rPr>
              <a:t>τ</a:t>
            </a:r>
            <a:r>
              <a:rPr lang="fr-FR" sz="2000" b="1" dirty="0">
                <a:solidFill>
                  <a:srgbClr val="C00000"/>
                </a:solidFill>
              </a:rPr>
              <a:t> =</a:t>
            </a:r>
            <a:r>
              <a:rPr lang="en-US" sz="2000" b="1" dirty="0">
                <a:solidFill>
                  <a:srgbClr val="C00000"/>
                </a:solidFill>
              </a:rPr>
              <a:t> 1,07</a:t>
            </a:r>
          </a:p>
        </p:txBody>
      </p:sp>
      <p:sp>
        <p:nvSpPr>
          <p:cNvPr id="7" name="Content Placeholder 6">
            <a:extLst>
              <a:ext uri="{FF2B5EF4-FFF2-40B4-BE49-F238E27FC236}">
                <a16:creationId xmlns:a16="http://schemas.microsoft.com/office/drawing/2014/main" id="{1F035285-2A38-E044-93B0-DAF7AAB75059}"/>
              </a:ext>
            </a:extLst>
          </p:cNvPr>
          <p:cNvSpPr>
            <a:spLocks noGrp="1"/>
          </p:cNvSpPr>
          <p:nvPr>
            <p:ph idx="1"/>
          </p:nvPr>
        </p:nvSpPr>
        <p:spPr>
          <a:xfrm>
            <a:off x="5918200" y="1094980"/>
            <a:ext cx="6273800" cy="4664867"/>
          </a:xfrm>
          <a:prstGeom prst="rect">
            <a:avLst/>
          </a:prstGeom>
          <a:ln>
            <a:solidFill>
              <a:srgbClr val="C00000"/>
            </a:solidFill>
          </a:ln>
        </p:spPr>
        <p:txBody>
          <a:bodyPr wrap="square">
            <a:spAutoFit/>
          </a:bodyPr>
          <a:lstStyle/>
          <a:p>
            <a:pPr algn="ctr">
              <a:spcAft>
                <a:spcPts val="0"/>
              </a:spcAft>
            </a:pP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down</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π ∫</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0</a:t>
            </a:r>
            <a:r>
              <a:rPr lang="el-GR" b="1" baseline="30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baseline="30000" dirty="0" err="1">
                <a:solidFill>
                  <a:schemeClr val="tx1">
                    <a:lumMod val="50000"/>
                    <a:lumOff val="50000"/>
                  </a:schemeClr>
                </a:solidFill>
                <a:latin typeface="Mathematica1"/>
                <a:ea typeface="Times New Roman" panose="02020603050405020304" pitchFamily="18" charset="0"/>
                <a:cs typeface="Calibri" panose="020F0502020204030204" pitchFamily="34" charset="0"/>
                <a:sym typeface="Mathematica1"/>
              </a:rPr>
              <a:t>ν</a:t>
            </a:r>
            <a:r>
              <a:rPr lang="fr-FR" b="1" baseline="30000" dirty="0" err="1">
                <a:solidFill>
                  <a:schemeClr val="tx1">
                    <a:lumMod val="50000"/>
                    <a:lumOff val="50000"/>
                  </a:schemeClr>
                </a:solidFill>
                <a:latin typeface="Times New Roman" panose="02020603050405020304" pitchFamily="18" charset="0"/>
                <a:ea typeface="Times New Roman" panose="02020603050405020304" pitchFamily="18" charset="0"/>
              </a:rPr>
              <a:t>,z</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z) - 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dt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p>
          <a:p>
            <a:pPr marL="0" indent="0" algn="ctr">
              <a:spcAft>
                <a:spcPts val="0"/>
              </a:spcAft>
              <a:buNone/>
            </a:pP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up</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=π ∫</a:t>
            </a:r>
            <a:r>
              <a:rPr lang="el-GR" b="1" baseline="-25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ν,z</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baseline="30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max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B(ν, T(t'))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 - </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dt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p>
          <a:p>
            <a:pPr algn="ctr">
              <a:spcAft>
                <a:spcPts val="0"/>
              </a:spcAft>
            </a:pPr>
            <a:endParaRPr lang="en-US" sz="2000" dirty="0">
              <a:solidFill>
                <a:schemeClr val="tx1">
                  <a:lumMod val="50000"/>
                  <a:lumOff val="50000"/>
                </a:schemeClr>
              </a:solidFill>
              <a:latin typeface="Times New Roman" panose="02020603050405020304" pitchFamily="18" charset="0"/>
              <a:ea typeface="Times New Roman" panose="02020603050405020304" pitchFamily="18" charset="0"/>
            </a:endParaRPr>
          </a:p>
          <a:p>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surface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π</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B(ν, T</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surface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3</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max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sym typeface="Mathematica1"/>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z))        </a:t>
            </a:r>
          </a:p>
          <a:p>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Planck’s</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function</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and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3</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exponential</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integral</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functions</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endParaRPr lang="en-US" dirty="0">
              <a:solidFill>
                <a:schemeClr val="tx1">
                  <a:lumMod val="50000"/>
                  <a:lumOff val="50000"/>
                </a:schemeClr>
              </a:solidFill>
            </a:endParaRPr>
          </a:p>
        </p:txBody>
      </p:sp>
    </p:spTree>
    <p:extLst>
      <p:ext uri="{BB962C8B-B14F-4D97-AF65-F5344CB8AC3E}">
        <p14:creationId xmlns:p14="http://schemas.microsoft.com/office/powerpoint/2010/main" val="830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2F36F4CF-BA43-B54C-8876-EFB003886A02}"/>
              </a:ext>
            </a:extLst>
          </p:cNvPr>
          <p:cNvSpPr>
            <a:spLocks noGrp="1" noChangeArrowheads="1"/>
          </p:cNvSpPr>
          <p:nvPr>
            <p:ph type="title"/>
          </p:nvPr>
        </p:nvSpPr>
        <p:spPr>
          <a:xfrm>
            <a:off x="1524000" y="53976"/>
            <a:ext cx="9144000" cy="1287463"/>
          </a:xfrm>
        </p:spPr>
        <p:txBody>
          <a:bodyPr/>
          <a:lstStyle/>
          <a:p>
            <a:pPr eaLnBrk="1" hangingPunct="1"/>
            <a:r>
              <a:rPr lang="en-US" altLang="en-US" sz="4000" b="1" i="1">
                <a:solidFill>
                  <a:schemeClr val="tx1"/>
                </a:solidFill>
                <a:latin typeface="Arial Black" panose="020B0604020202020204" pitchFamily="34" charset="0"/>
              </a:rPr>
              <a:t>Interpretation of the equation of radiative transfer</a:t>
            </a:r>
            <a:endParaRPr lang="en-GB" altLang="en-US" sz="4000" b="1" i="1">
              <a:solidFill>
                <a:schemeClr val="tx1"/>
              </a:solidFill>
              <a:latin typeface="Arial Black" panose="020B0604020202020204" pitchFamily="34" charset="0"/>
            </a:endParaRPr>
          </a:p>
        </p:txBody>
      </p:sp>
      <p:sp>
        <p:nvSpPr>
          <p:cNvPr id="1028" name="Rectangle 9">
            <a:extLst>
              <a:ext uri="{FF2B5EF4-FFF2-40B4-BE49-F238E27FC236}">
                <a16:creationId xmlns:a16="http://schemas.microsoft.com/office/drawing/2014/main" id="{3A00F338-AB20-9B4C-A403-A4076AB73C46}"/>
              </a:ext>
            </a:extLst>
          </p:cNvPr>
          <p:cNvSpPr>
            <a:spLocks noGrp="1" noChangeArrowheads="1"/>
          </p:cNvSpPr>
          <p:nvPr>
            <p:ph type="body" idx="1"/>
          </p:nvPr>
        </p:nvSpPr>
        <p:spPr>
          <a:xfrm>
            <a:off x="1115568" y="1591055"/>
            <a:ext cx="8652320" cy="4357307"/>
          </a:xfrm>
          <a:noFill/>
        </p:spPr>
        <p:txBody>
          <a:bodyPr/>
          <a:lstStyle/>
          <a:p>
            <a:pPr eaLnBrk="1" hangingPunct="1">
              <a:spcBef>
                <a:spcPct val="15000"/>
              </a:spcBef>
              <a:spcAft>
                <a:spcPct val="15000"/>
              </a:spcAft>
            </a:pPr>
            <a:r>
              <a:rPr lang="en-US" altLang="en-US" sz="2000" b="1" dirty="0">
                <a:solidFill>
                  <a:srgbClr val="000099"/>
                </a:solidFill>
                <a:latin typeface="Verdana" panose="020B0604030504040204" pitchFamily="34" charset="0"/>
              </a:rPr>
              <a:t>The formal solution of the radiative transfer equation yields the observed intensity of the radiation:</a:t>
            </a: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buFontTx/>
              <a:buNone/>
            </a:pPr>
            <a:endParaRPr lang="en-US" altLang="en-US" sz="2000" b="1" dirty="0">
              <a:solidFill>
                <a:srgbClr val="000099"/>
              </a:solidFill>
              <a:latin typeface="Verdana" panose="020B0604030504040204" pitchFamily="34" charset="0"/>
            </a:endParaRPr>
          </a:p>
          <a:p>
            <a:pPr eaLnBrk="1" hangingPunct="1">
              <a:spcBef>
                <a:spcPct val="15000"/>
              </a:spcBef>
              <a:spcAft>
                <a:spcPct val="15000"/>
              </a:spcAft>
            </a:pPr>
            <a:r>
              <a:rPr lang="en-US" altLang="en-US" sz="2000" b="1" dirty="0">
                <a:solidFill>
                  <a:srgbClr val="000099"/>
                </a:solidFill>
                <a:latin typeface="Verdana" panose="020B0604030504040204" pitchFamily="34" charset="0"/>
                <a:sym typeface="Symbol" pitchFamily="2" charset="2"/>
              </a:rPr>
              <a:t>The frequency dependence of the emission and absorption components leads to the formation of emission and/or absorption features.</a:t>
            </a:r>
            <a:endParaRPr lang="en-IE" altLang="en-US" sz="2000" dirty="0">
              <a:latin typeface="Verdana" panose="020B0604030504040204" pitchFamily="34" charset="0"/>
              <a:sym typeface="Symbol" pitchFamily="2" charset="2"/>
            </a:endParaRPr>
          </a:p>
        </p:txBody>
      </p:sp>
      <p:graphicFrame>
        <p:nvGraphicFramePr>
          <p:cNvPr id="1026" name="Object 8">
            <a:extLst>
              <a:ext uri="{FF2B5EF4-FFF2-40B4-BE49-F238E27FC236}">
                <a16:creationId xmlns:a16="http://schemas.microsoft.com/office/drawing/2014/main" id="{956F5E8A-617A-0840-8955-BB606CFD0234}"/>
              </a:ext>
            </a:extLst>
          </p:cNvPr>
          <p:cNvGraphicFramePr>
            <a:graphicFrameLocks noChangeAspect="1"/>
          </p:cNvGraphicFramePr>
          <p:nvPr>
            <p:extLst>
              <p:ext uri="{D42A27DB-BD31-4B8C-83A1-F6EECF244321}">
                <p14:modId xmlns:p14="http://schemas.microsoft.com/office/powerpoint/2010/main" val="782235042"/>
              </p:ext>
            </p:extLst>
          </p:nvPr>
        </p:nvGraphicFramePr>
        <p:xfrm>
          <a:off x="3375979" y="2963291"/>
          <a:ext cx="4022725" cy="1187450"/>
        </p:xfrm>
        <a:graphic>
          <a:graphicData uri="http://schemas.openxmlformats.org/presentationml/2006/ole">
            <mc:AlternateContent xmlns:mc="http://schemas.openxmlformats.org/markup-compatibility/2006">
              <mc:Choice xmlns:v="urn:schemas-microsoft-com:vml" Requires="v">
                <p:oleObj name="Equation" r:id="rId3" imgW="38036500" imgH="11112500" progId="Equation.3">
                  <p:embed/>
                </p:oleObj>
              </mc:Choice>
              <mc:Fallback>
                <p:oleObj name="Equation" r:id="rId3" imgW="38036500" imgH="11112500" progId="Equation.3">
                  <p:embed/>
                  <p:pic>
                    <p:nvPicPr>
                      <p:cNvPr id="1026" name="Object 8">
                        <a:extLst>
                          <a:ext uri="{FF2B5EF4-FFF2-40B4-BE49-F238E27FC236}">
                            <a16:creationId xmlns:a16="http://schemas.microsoft.com/office/drawing/2014/main" id="{956F5E8A-617A-0840-8955-BB606CFD0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979" y="2963291"/>
                        <a:ext cx="4022725" cy="1187450"/>
                      </a:xfrm>
                      <a:prstGeom prst="rect">
                        <a:avLst/>
                      </a:prstGeom>
                      <a:solidFill>
                        <a:srgbClr val="FFFFFF"/>
                      </a:solidFill>
                      <a:ln w="38100">
                        <a:solidFill>
                          <a:schemeClr val="tx1"/>
                        </a:solidFill>
                        <a:miter lim="800000"/>
                        <a:headEnd/>
                        <a:tailEnd/>
                      </a:ln>
                    </p:spPr>
                  </p:pic>
                </p:oleObj>
              </mc:Fallback>
            </mc:AlternateContent>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6D8CE4-7E6B-E942-A4CB-BA3ECCDDAD91}"/>
              </a:ext>
            </a:extLst>
          </p:cNvPr>
          <p:cNvSpPr>
            <a:spLocks noGrp="1"/>
          </p:cNvSpPr>
          <p:nvPr>
            <p:ph idx="1"/>
          </p:nvPr>
        </p:nvSpPr>
        <p:spPr>
          <a:xfrm>
            <a:off x="7833684" y="790485"/>
            <a:ext cx="4358315" cy="5767795"/>
          </a:xfrm>
        </p:spPr>
        <p:txBody>
          <a:bodyPr/>
          <a:lstStyle/>
          <a:p>
            <a:pPr marL="0" indent="0">
              <a:buNone/>
            </a:pPr>
            <a:r>
              <a:rPr lang="en-US" sz="2400" u="sng" dirty="0">
                <a:hlinkClick r:id="rId2"/>
              </a:rPr>
              <a:t>https://demonstrations.wolfram.com/ComputationOfRadiativeTransfer/</a:t>
            </a:r>
            <a:r>
              <a:rPr lang="en-US" sz="2400" dirty="0"/>
              <a:t> </a:t>
            </a:r>
          </a:p>
          <a:p>
            <a:r>
              <a:rPr lang="en-US" sz="2400" dirty="0"/>
              <a:t>intensity of emission from the gray area on the left. </a:t>
            </a:r>
          </a:p>
          <a:p>
            <a:r>
              <a:rPr lang="en-US" sz="2400" dirty="0"/>
              <a:t>for tau&lt;1 emission  (green curve) the emitted intensity is proportional to the density of excited molecules (CO2) </a:t>
            </a:r>
          </a:p>
          <a:p>
            <a:r>
              <a:rPr lang="en-US" sz="2400" dirty="0"/>
              <a:t> for tau&gt;1 it becomes saturated (red curve). </a:t>
            </a:r>
          </a:p>
          <a:p>
            <a:r>
              <a:rPr lang="en-US" sz="2400" dirty="0"/>
              <a:t>IPCC assumes that all CO2 emitting as green curve while its tau&gt;&gt;1, so it is emitting as the red curve (saturated). </a:t>
            </a:r>
          </a:p>
        </p:txBody>
      </p:sp>
      <p:sp>
        <p:nvSpPr>
          <p:cNvPr id="4" name="Rectangle 3">
            <a:extLst>
              <a:ext uri="{FF2B5EF4-FFF2-40B4-BE49-F238E27FC236}">
                <a16:creationId xmlns:a16="http://schemas.microsoft.com/office/drawing/2014/main" id="{4AED1700-E6DC-0545-A917-92FBFC6D8CF7}"/>
              </a:ext>
            </a:extLst>
          </p:cNvPr>
          <p:cNvSpPr/>
          <p:nvPr/>
        </p:nvSpPr>
        <p:spPr>
          <a:xfrm>
            <a:off x="3403363" y="144155"/>
            <a:ext cx="5647700" cy="646331"/>
          </a:xfrm>
          <a:prstGeom prst="rect">
            <a:avLst/>
          </a:prstGeom>
        </p:spPr>
        <p:txBody>
          <a:bodyPr wrap="none">
            <a:spAutoFit/>
          </a:bodyPr>
          <a:lstStyle/>
          <a:p>
            <a:r>
              <a:rPr lang="en-US" sz="3600" dirty="0">
                <a:solidFill>
                  <a:srgbClr val="0000FF"/>
                </a:solidFill>
              </a:rPr>
              <a:t>Radiative transfer in action</a:t>
            </a:r>
            <a:endParaRPr lang="en-US" sz="3600" dirty="0"/>
          </a:p>
        </p:txBody>
      </p:sp>
      <p:sp>
        <p:nvSpPr>
          <p:cNvPr id="5" name="Rectangle 2">
            <a:extLst>
              <a:ext uri="{FF2B5EF4-FFF2-40B4-BE49-F238E27FC236}">
                <a16:creationId xmlns:a16="http://schemas.microsoft.com/office/drawing/2014/main" id="{F1A87C06-D0E2-B045-A9FA-3E62633A4367}"/>
              </a:ext>
            </a:extLst>
          </p:cNvPr>
          <p:cNvSpPr>
            <a:spLocks noChangeArrowheads="1"/>
          </p:cNvSpPr>
          <p:nvPr/>
        </p:nvSpPr>
        <p:spPr bwMode="auto">
          <a:xfrm>
            <a:off x="139699" y="1489977"/>
            <a:ext cx="237128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4577" name="Picture 1">
            <a:extLst>
              <a:ext uri="{FF2B5EF4-FFF2-40B4-BE49-F238E27FC236}">
                <a16:creationId xmlns:a16="http://schemas.microsoft.com/office/drawing/2014/main" id="{E2D04BFF-8824-3D48-88A8-29055BAEA57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8874" y="992451"/>
            <a:ext cx="6075635" cy="437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0907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CFD7-B6D8-CB4F-90C7-652DC09F5663}"/>
              </a:ext>
            </a:extLst>
          </p:cNvPr>
          <p:cNvSpPr>
            <a:spLocks noGrp="1"/>
          </p:cNvSpPr>
          <p:nvPr>
            <p:ph type="title"/>
          </p:nvPr>
        </p:nvSpPr>
        <p:spPr>
          <a:xfrm>
            <a:off x="649224" y="596742"/>
            <a:ext cx="4361369" cy="1259894"/>
          </a:xfrm>
        </p:spPr>
        <p:txBody>
          <a:bodyPr>
            <a:normAutofit/>
          </a:bodyPr>
          <a:lstStyle/>
          <a:p>
            <a:pPr>
              <a:lnSpc>
                <a:spcPct val="90000"/>
              </a:lnSpc>
            </a:pPr>
            <a:r>
              <a:rPr lang="en-US" sz="2800" dirty="0">
                <a:solidFill>
                  <a:srgbClr val="C00000"/>
                </a:solidFill>
              </a:rPr>
              <a:t>SIM solar forcing and green house (GH) effects</a:t>
            </a:r>
          </a:p>
        </p:txBody>
      </p:sp>
      <p:sp>
        <p:nvSpPr>
          <p:cNvPr id="3" name="Content Placeholder 2">
            <a:extLst>
              <a:ext uri="{FF2B5EF4-FFF2-40B4-BE49-F238E27FC236}">
                <a16:creationId xmlns:a16="http://schemas.microsoft.com/office/drawing/2014/main" id="{C1338692-9176-F14A-8566-7AA0F0B71D31}"/>
              </a:ext>
            </a:extLst>
          </p:cNvPr>
          <p:cNvSpPr>
            <a:spLocks noGrp="1"/>
          </p:cNvSpPr>
          <p:nvPr>
            <p:ph idx="1"/>
          </p:nvPr>
        </p:nvSpPr>
        <p:spPr>
          <a:xfrm>
            <a:off x="481837" y="1938876"/>
            <a:ext cx="4528756" cy="4754469"/>
          </a:xfrm>
        </p:spPr>
        <p:txBody>
          <a:bodyPr>
            <a:normAutofit fontScale="77500" lnSpcReduction="20000"/>
          </a:bodyPr>
          <a:lstStyle/>
          <a:p>
            <a:r>
              <a:rPr lang="en-US" dirty="0"/>
              <a:t>The terrestrial temperature increase induced by change of the S-E distance can  only account for the </a:t>
            </a:r>
            <a:r>
              <a:rPr lang="en-US" b="1" dirty="0"/>
              <a:t>baseline temperature variations (straight line) </a:t>
            </a:r>
            <a:r>
              <a:rPr lang="en-US" u="sng" dirty="0"/>
              <a:t>here and  in </a:t>
            </a:r>
            <a:r>
              <a:rPr lang="en-US" u="sng" dirty="0" err="1"/>
              <a:t>Akasofu’s</a:t>
            </a:r>
            <a:r>
              <a:rPr lang="en-US" u="sng" dirty="0"/>
              <a:t> curve</a:t>
            </a:r>
            <a:r>
              <a:rPr lang="en-US" dirty="0"/>
              <a:t> (2010).</a:t>
            </a:r>
          </a:p>
          <a:p>
            <a:r>
              <a:rPr lang="en-US" dirty="0"/>
              <a:t>K.Rice </a:t>
            </a:r>
            <a:r>
              <a:rPr lang="en-US" dirty="0" err="1"/>
              <a:t>Pubpeer</a:t>
            </a:r>
            <a:r>
              <a:rPr lang="en-US" dirty="0"/>
              <a:t> comment #38 (shown in the figure on the right) that whole T is defined by </a:t>
            </a:r>
            <a:r>
              <a:rPr lang="en-US" b="1" dirty="0">
                <a:solidFill>
                  <a:srgbClr val="0070C0"/>
                </a:solidFill>
              </a:rPr>
              <a:t>the blue curve. The T increase above the baseline is </a:t>
            </a:r>
            <a:r>
              <a:rPr lang="en-US" dirty="0"/>
              <a:t>interpreted by the </a:t>
            </a:r>
            <a:r>
              <a:rPr lang="en-US" b="1" dirty="0">
                <a:solidFill>
                  <a:srgbClr val="0070C0"/>
                </a:solidFill>
              </a:rPr>
              <a:t>current terrestrial models Including GH gases</a:t>
            </a:r>
          </a:p>
          <a:p>
            <a:r>
              <a:rPr lang="en-US" b="1" u="sng" dirty="0" err="1">
                <a:solidFill>
                  <a:srgbClr val="C00000"/>
                </a:solidFill>
              </a:rPr>
              <a:t>Harde</a:t>
            </a:r>
            <a:r>
              <a:rPr lang="en-US" b="1" u="sng" dirty="0">
                <a:solidFill>
                  <a:srgbClr val="C00000"/>
                </a:solidFill>
              </a:rPr>
              <a:t> et al., 2017 (IJAS, id 9251034) </a:t>
            </a:r>
            <a:r>
              <a:rPr lang="en-US" dirty="0">
                <a:solidFill>
                  <a:srgbClr val="C00000"/>
                </a:solidFill>
              </a:rPr>
              <a:t>modelled radiative transfer of CO2 with extra solar forcing  of the similar magnitudes found from SIM </a:t>
            </a:r>
            <a:r>
              <a:rPr lang="en-US" dirty="0">
                <a:solidFill>
                  <a:srgbClr val="C00000"/>
                </a:solidFill>
                <a:sym typeface="Wingdings" pitchFamily="2" charset="2"/>
              </a:rPr>
              <a:t> </a:t>
            </a:r>
            <a:r>
              <a:rPr lang="en-US" dirty="0">
                <a:solidFill>
                  <a:srgbClr val="222EF4"/>
                </a:solidFill>
                <a:sym typeface="Wingdings" pitchFamily="2" charset="2"/>
              </a:rPr>
              <a:t>T increase: 60% solar and 40% by CO2</a:t>
            </a:r>
            <a:endParaRPr lang="en-US" dirty="0">
              <a:solidFill>
                <a:srgbClr val="222EF4"/>
              </a:solidFill>
            </a:endParaRPr>
          </a:p>
          <a:p>
            <a:endParaRPr lang="en-US" dirty="0"/>
          </a:p>
        </p:txBody>
      </p:sp>
      <p:pic>
        <p:nvPicPr>
          <p:cNvPr id="5" name="Picture 4">
            <a:extLst>
              <a:ext uri="{FF2B5EF4-FFF2-40B4-BE49-F238E27FC236}">
                <a16:creationId xmlns:a16="http://schemas.microsoft.com/office/drawing/2014/main" id="{E51379DB-7258-C54F-8506-EC9A66C8AA15}"/>
              </a:ext>
            </a:extLst>
          </p:cNvPr>
          <p:cNvPicPr>
            <a:picLocks noChangeAspect="1"/>
          </p:cNvPicPr>
          <p:nvPr/>
        </p:nvPicPr>
        <p:blipFill>
          <a:blip r:embed="rId2"/>
          <a:stretch>
            <a:fillRect/>
          </a:stretch>
        </p:blipFill>
        <p:spPr>
          <a:xfrm>
            <a:off x="5010593" y="645106"/>
            <a:ext cx="6953577" cy="5402348"/>
          </a:xfrm>
          <a:prstGeom prst="rect">
            <a:avLst/>
          </a:prstGeom>
        </p:spPr>
      </p:pic>
      <p:sp>
        <p:nvSpPr>
          <p:cNvPr id="6" name="Rectangle 5">
            <a:extLst>
              <a:ext uri="{FF2B5EF4-FFF2-40B4-BE49-F238E27FC236}">
                <a16:creationId xmlns:a16="http://schemas.microsoft.com/office/drawing/2014/main" id="{C19DC645-8E3C-5C46-A687-D7F3FA0DC60E}"/>
              </a:ext>
            </a:extLst>
          </p:cNvPr>
          <p:cNvSpPr/>
          <p:nvPr/>
        </p:nvSpPr>
        <p:spPr>
          <a:xfrm>
            <a:off x="6986555" y="6095818"/>
            <a:ext cx="3615092" cy="369332"/>
          </a:xfrm>
          <a:prstGeom prst="rect">
            <a:avLst/>
          </a:prstGeom>
        </p:spPr>
        <p:txBody>
          <a:bodyPr wrap="none">
            <a:spAutoFit/>
          </a:bodyPr>
          <a:lstStyle/>
          <a:p>
            <a:r>
              <a:rPr lang="en-US" dirty="0"/>
              <a:t>K.Rice </a:t>
            </a:r>
            <a:r>
              <a:rPr lang="en-US" dirty="0" err="1"/>
              <a:t>Pubpeer</a:t>
            </a:r>
            <a:r>
              <a:rPr lang="en-US" dirty="0"/>
              <a:t> comment #38 </a:t>
            </a:r>
          </a:p>
        </p:txBody>
      </p:sp>
      <p:cxnSp>
        <p:nvCxnSpPr>
          <p:cNvPr id="7" name="Straight Connector 6">
            <a:extLst>
              <a:ext uri="{FF2B5EF4-FFF2-40B4-BE49-F238E27FC236}">
                <a16:creationId xmlns:a16="http://schemas.microsoft.com/office/drawing/2014/main" id="{7DB6BB0A-81BA-124B-AFA9-879C3C505203}"/>
              </a:ext>
            </a:extLst>
          </p:cNvPr>
          <p:cNvCxnSpPr/>
          <p:nvPr/>
        </p:nvCxnSpPr>
        <p:spPr>
          <a:xfrm>
            <a:off x="5816600" y="1003300"/>
            <a:ext cx="5778500" cy="41529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9AAEE2-7FEB-FB4B-8102-79931C0A1BE6}"/>
              </a:ext>
            </a:extLst>
          </p:cNvPr>
          <p:cNvCxnSpPr>
            <a:cxnSpLocks/>
          </p:cNvCxnSpPr>
          <p:nvPr/>
        </p:nvCxnSpPr>
        <p:spPr>
          <a:xfrm flipH="1">
            <a:off x="6309360" y="810546"/>
            <a:ext cx="4626864" cy="50441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05768E-0EBE-0C4A-96E7-58AF584466F5}"/>
              </a:ext>
            </a:extLst>
          </p:cNvPr>
          <p:cNvSpPr/>
          <p:nvPr/>
        </p:nvSpPr>
        <p:spPr>
          <a:xfrm>
            <a:off x="5010593" y="177872"/>
            <a:ext cx="6937248" cy="646331"/>
          </a:xfrm>
          <a:prstGeom prst="rect">
            <a:avLst/>
          </a:prstGeom>
        </p:spPr>
        <p:txBody>
          <a:bodyPr wrap="square">
            <a:spAutoFit/>
          </a:bodyPr>
          <a:lstStyle/>
          <a:p>
            <a:r>
              <a:rPr lang="en-US" dirty="0">
                <a:solidFill>
                  <a:srgbClr val="222EF4"/>
                </a:solidFill>
              </a:rPr>
              <a:t>Increase of SI with a decrease of S-E distance would lead to the increase of T by 1.2C by 2010, and by further 2.5-3.0 C in 2500.</a:t>
            </a:r>
          </a:p>
        </p:txBody>
      </p:sp>
    </p:spTree>
    <p:extLst>
      <p:ext uri="{BB962C8B-B14F-4D97-AF65-F5344CB8AC3E}">
        <p14:creationId xmlns:p14="http://schemas.microsoft.com/office/powerpoint/2010/main" val="17401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49300"/>
            <a:ext cx="10532364" cy="798488"/>
          </a:xfrm>
        </p:spPr>
        <p:txBody>
          <a:bodyPr>
            <a:normAutofit fontScale="90000"/>
          </a:bodyPr>
          <a:lstStyle/>
          <a:p>
            <a:pPr algn="ctr"/>
            <a:r>
              <a:rPr lang="en-US" dirty="0">
                <a:solidFill>
                  <a:srgbClr val="C00000"/>
                </a:solidFill>
              </a:rPr>
              <a:t>Modulus summary curve</a:t>
            </a:r>
            <a:r>
              <a:rPr lang="en-US" dirty="0">
                <a:solidFill>
                  <a:srgbClr val="FF0000"/>
                </a:solidFill>
              </a:rPr>
              <a:t> </a:t>
            </a:r>
            <a:br>
              <a:rPr lang="en-US" dirty="0">
                <a:solidFill>
                  <a:srgbClr val="FF0000"/>
                </a:solidFill>
              </a:rPr>
            </a:br>
            <a:r>
              <a:rPr lang="en-US" sz="2700" dirty="0">
                <a:solidFill>
                  <a:srgbClr val="FF0000"/>
                </a:solidFill>
              </a:rPr>
              <a:t>  </a:t>
            </a:r>
            <a:r>
              <a:rPr lang="en-US" sz="2700" dirty="0">
                <a:solidFill>
                  <a:srgbClr val="222EF4"/>
                </a:solidFill>
              </a:rPr>
              <a:t>Zharkova et al, 2015, </a:t>
            </a:r>
            <a:r>
              <a:rPr lang="en-US" sz="2700" dirty="0" err="1">
                <a:solidFill>
                  <a:srgbClr val="222EF4"/>
                </a:solidFill>
              </a:rPr>
              <a:t>SciRep</a:t>
            </a:r>
            <a:r>
              <a:rPr lang="en-US" sz="2700" dirty="0">
                <a:solidFill>
                  <a:srgbClr val="222EF4"/>
                </a:solidFill>
              </a:rPr>
              <a:t>; 2020, Temp., Zharkova et al, 2022</a:t>
            </a:r>
            <a:r>
              <a:rPr lang="en-US" sz="3100" dirty="0">
                <a:solidFill>
                  <a:srgbClr val="222EF4"/>
                </a:solidFill>
              </a:rPr>
              <a:t>, </a:t>
            </a:r>
            <a:r>
              <a:rPr lang="en-US" sz="2700" dirty="0">
                <a:solidFill>
                  <a:srgbClr val="222EF4"/>
                </a:solidFill>
              </a:rPr>
              <a:t>MNRAS </a:t>
            </a:r>
            <a:r>
              <a:rPr lang="en-US" dirty="0"/>
              <a:t>s </a:t>
            </a:r>
            <a:r>
              <a:rPr lang="en-US" dirty="0" err="1"/>
              <a:t>sunsdata</a:t>
            </a:r>
            <a:br>
              <a:rPr lang="en-US" dirty="0"/>
            </a:br>
            <a:r>
              <a:rPr lang="en-US" sz="2400" dirty="0"/>
              <a:t>(Shepherd et al, 2014 ; Zharkova et al, 2015)</a:t>
            </a:r>
          </a:p>
        </p:txBody>
      </p:sp>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pic>
        <p:nvPicPr>
          <p:cNvPr id="10" name="Picture 9" descr="ssn_pc_flu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6" y="1547788"/>
            <a:ext cx="5035624" cy="2432304"/>
          </a:xfrm>
          <a:prstGeom prst="rect">
            <a:avLst/>
          </a:prstGeom>
        </p:spPr>
      </p:pic>
      <p:pic>
        <p:nvPicPr>
          <p:cNvPr id="6" name="Picture 5">
            <a:extLst>
              <a:ext uri="{FF2B5EF4-FFF2-40B4-BE49-F238E27FC236}">
                <a16:creationId xmlns:a16="http://schemas.microsoft.com/office/drawing/2014/main" id="{6DF0D0AF-CABA-C24A-AFED-C70CA8D430B5}"/>
              </a:ext>
            </a:extLst>
          </p:cNvPr>
          <p:cNvPicPr/>
          <p:nvPr/>
        </p:nvPicPr>
        <p:blipFill>
          <a:blip r:embed="rId3">
            <a:extLst>
              <a:ext uri="{28A0092B-C50C-407E-A947-70E740481C1C}">
                <a14:useLocalDpi xmlns:a14="http://schemas.microsoft.com/office/drawing/2010/main" val="0"/>
              </a:ext>
            </a:extLst>
          </a:blip>
          <a:stretch>
            <a:fillRect/>
          </a:stretch>
        </p:blipFill>
        <p:spPr>
          <a:xfrm>
            <a:off x="976884" y="3782320"/>
            <a:ext cx="9232900" cy="2893652"/>
          </a:xfrm>
          <a:prstGeom prst="rect">
            <a:avLst/>
          </a:prstGeom>
        </p:spPr>
      </p:pic>
      <p:sp>
        <p:nvSpPr>
          <p:cNvPr id="3" name="TextBox 2">
            <a:extLst>
              <a:ext uri="{FF2B5EF4-FFF2-40B4-BE49-F238E27FC236}">
                <a16:creationId xmlns:a16="http://schemas.microsoft.com/office/drawing/2014/main" id="{64CBF757-72D8-9440-AFF2-F9C868459A10}"/>
              </a:ext>
            </a:extLst>
          </p:cNvPr>
          <p:cNvSpPr txBox="1"/>
          <p:nvPr/>
        </p:nvSpPr>
        <p:spPr>
          <a:xfrm>
            <a:off x="1536700" y="6034791"/>
            <a:ext cx="1219200" cy="338554"/>
          </a:xfrm>
          <a:prstGeom prst="rect">
            <a:avLst/>
          </a:prstGeom>
          <a:noFill/>
        </p:spPr>
        <p:txBody>
          <a:bodyPr wrap="square" rtlCol="0">
            <a:spAutoFit/>
          </a:bodyPr>
          <a:lstStyle/>
          <a:p>
            <a:r>
              <a:rPr lang="en-US" sz="1600" dirty="0">
                <a:solidFill>
                  <a:srgbClr val="222EF4"/>
                </a:solidFill>
              </a:rPr>
              <a:t>Cycle 21</a:t>
            </a:r>
          </a:p>
        </p:txBody>
      </p:sp>
      <p:sp>
        <p:nvSpPr>
          <p:cNvPr id="9" name="TextBox 8">
            <a:extLst>
              <a:ext uri="{FF2B5EF4-FFF2-40B4-BE49-F238E27FC236}">
                <a16:creationId xmlns:a16="http://schemas.microsoft.com/office/drawing/2014/main" id="{996406D4-97D5-2046-82DD-D8E158313BE4}"/>
              </a:ext>
            </a:extLst>
          </p:cNvPr>
          <p:cNvSpPr txBox="1"/>
          <p:nvPr/>
        </p:nvSpPr>
        <p:spPr>
          <a:xfrm>
            <a:off x="1244600" y="3409894"/>
            <a:ext cx="1219200" cy="338554"/>
          </a:xfrm>
          <a:prstGeom prst="rect">
            <a:avLst/>
          </a:prstGeom>
          <a:noFill/>
        </p:spPr>
        <p:txBody>
          <a:bodyPr wrap="square" rtlCol="0">
            <a:spAutoFit/>
          </a:bodyPr>
          <a:lstStyle/>
          <a:p>
            <a:r>
              <a:rPr lang="en-US" sz="1600" dirty="0">
                <a:solidFill>
                  <a:srgbClr val="222EF4"/>
                </a:solidFill>
              </a:rPr>
              <a:t>Cycle 21</a:t>
            </a:r>
          </a:p>
        </p:txBody>
      </p:sp>
      <p:sp>
        <p:nvSpPr>
          <p:cNvPr id="11" name="TextBox 10">
            <a:extLst>
              <a:ext uri="{FF2B5EF4-FFF2-40B4-BE49-F238E27FC236}">
                <a16:creationId xmlns:a16="http://schemas.microsoft.com/office/drawing/2014/main" id="{8DB3BF58-DBAF-5942-AB55-4DF07CBA8A12}"/>
              </a:ext>
            </a:extLst>
          </p:cNvPr>
          <p:cNvSpPr txBox="1"/>
          <p:nvPr/>
        </p:nvSpPr>
        <p:spPr>
          <a:xfrm>
            <a:off x="2755900" y="6042774"/>
            <a:ext cx="1219200" cy="338554"/>
          </a:xfrm>
          <a:prstGeom prst="rect">
            <a:avLst/>
          </a:prstGeom>
          <a:noFill/>
        </p:spPr>
        <p:txBody>
          <a:bodyPr wrap="square" rtlCol="0">
            <a:spAutoFit/>
          </a:bodyPr>
          <a:lstStyle/>
          <a:p>
            <a:r>
              <a:rPr lang="en-US" sz="1600" dirty="0">
                <a:solidFill>
                  <a:srgbClr val="222EF4"/>
                </a:solidFill>
              </a:rPr>
              <a:t>Cycle 22</a:t>
            </a:r>
          </a:p>
        </p:txBody>
      </p:sp>
      <p:sp>
        <p:nvSpPr>
          <p:cNvPr id="12" name="TextBox 11">
            <a:extLst>
              <a:ext uri="{FF2B5EF4-FFF2-40B4-BE49-F238E27FC236}">
                <a16:creationId xmlns:a16="http://schemas.microsoft.com/office/drawing/2014/main" id="{E7BFD419-5394-A947-B503-2FA63A36FB17}"/>
              </a:ext>
            </a:extLst>
          </p:cNvPr>
          <p:cNvSpPr txBox="1"/>
          <p:nvPr/>
        </p:nvSpPr>
        <p:spPr>
          <a:xfrm>
            <a:off x="2797175" y="3382743"/>
            <a:ext cx="1219200" cy="338554"/>
          </a:xfrm>
          <a:prstGeom prst="rect">
            <a:avLst/>
          </a:prstGeom>
          <a:noFill/>
        </p:spPr>
        <p:txBody>
          <a:bodyPr wrap="square" rtlCol="0">
            <a:spAutoFit/>
          </a:bodyPr>
          <a:lstStyle/>
          <a:p>
            <a:r>
              <a:rPr lang="en-US" sz="1600" dirty="0">
                <a:solidFill>
                  <a:srgbClr val="222EF4"/>
                </a:solidFill>
              </a:rPr>
              <a:t>Cycle 22</a:t>
            </a:r>
          </a:p>
        </p:txBody>
      </p:sp>
      <p:sp>
        <p:nvSpPr>
          <p:cNvPr id="13" name="TextBox 12">
            <a:extLst>
              <a:ext uri="{FF2B5EF4-FFF2-40B4-BE49-F238E27FC236}">
                <a16:creationId xmlns:a16="http://schemas.microsoft.com/office/drawing/2014/main" id="{30B5CFC6-34A3-D048-B7F8-C9B9EFCA6650}"/>
              </a:ext>
            </a:extLst>
          </p:cNvPr>
          <p:cNvSpPr txBox="1"/>
          <p:nvPr/>
        </p:nvSpPr>
        <p:spPr>
          <a:xfrm>
            <a:off x="4091248" y="6011475"/>
            <a:ext cx="1219200" cy="338554"/>
          </a:xfrm>
          <a:prstGeom prst="rect">
            <a:avLst/>
          </a:prstGeom>
          <a:noFill/>
        </p:spPr>
        <p:txBody>
          <a:bodyPr wrap="square" rtlCol="0">
            <a:spAutoFit/>
          </a:bodyPr>
          <a:lstStyle/>
          <a:p>
            <a:r>
              <a:rPr lang="en-US" sz="1600" dirty="0">
                <a:solidFill>
                  <a:srgbClr val="222EF4"/>
                </a:solidFill>
              </a:rPr>
              <a:t>Cycle 23</a:t>
            </a:r>
          </a:p>
        </p:txBody>
      </p:sp>
      <p:sp>
        <p:nvSpPr>
          <p:cNvPr id="14" name="TextBox 13">
            <a:extLst>
              <a:ext uri="{FF2B5EF4-FFF2-40B4-BE49-F238E27FC236}">
                <a16:creationId xmlns:a16="http://schemas.microsoft.com/office/drawing/2014/main" id="{05B2193F-0904-3046-9FF2-3FAD3FA4EE11}"/>
              </a:ext>
            </a:extLst>
          </p:cNvPr>
          <p:cNvSpPr txBox="1"/>
          <p:nvPr/>
        </p:nvSpPr>
        <p:spPr>
          <a:xfrm>
            <a:off x="4349750" y="3370564"/>
            <a:ext cx="1219200" cy="338554"/>
          </a:xfrm>
          <a:prstGeom prst="rect">
            <a:avLst/>
          </a:prstGeom>
          <a:noFill/>
        </p:spPr>
        <p:txBody>
          <a:bodyPr wrap="square" rtlCol="0">
            <a:spAutoFit/>
          </a:bodyPr>
          <a:lstStyle/>
          <a:p>
            <a:r>
              <a:rPr lang="en-US" sz="1600" dirty="0">
                <a:solidFill>
                  <a:srgbClr val="222EF4"/>
                </a:solidFill>
              </a:rPr>
              <a:t>Cycle 23</a:t>
            </a:r>
          </a:p>
        </p:txBody>
      </p:sp>
      <p:sp>
        <p:nvSpPr>
          <p:cNvPr id="15" name="TextBox 14">
            <a:extLst>
              <a:ext uri="{FF2B5EF4-FFF2-40B4-BE49-F238E27FC236}">
                <a16:creationId xmlns:a16="http://schemas.microsoft.com/office/drawing/2014/main" id="{FB915838-4CE0-9741-8E10-42B36EB97453}"/>
              </a:ext>
            </a:extLst>
          </p:cNvPr>
          <p:cNvSpPr txBox="1"/>
          <p:nvPr/>
        </p:nvSpPr>
        <p:spPr>
          <a:xfrm>
            <a:off x="5494040" y="6020051"/>
            <a:ext cx="1219200" cy="338554"/>
          </a:xfrm>
          <a:prstGeom prst="rect">
            <a:avLst/>
          </a:prstGeom>
          <a:noFill/>
        </p:spPr>
        <p:txBody>
          <a:bodyPr wrap="square" rtlCol="0">
            <a:spAutoFit/>
          </a:bodyPr>
          <a:lstStyle/>
          <a:p>
            <a:r>
              <a:rPr lang="en-US" sz="1600" dirty="0">
                <a:solidFill>
                  <a:srgbClr val="222EF4"/>
                </a:solidFill>
              </a:rPr>
              <a:t>Cycle 24</a:t>
            </a:r>
          </a:p>
        </p:txBody>
      </p:sp>
      <p:sp>
        <p:nvSpPr>
          <p:cNvPr id="16" name="TextBox 15">
            <a:extLst>
              <a:ext uri="{FF2B5EF4-FFF2-40B4-BE49-F238E27FC236}">
                <a16:creationId xmlns:a16="http://schemas.microsoft.com/office/drawing/2014/main" id="{AF58C8B8-E7F8-7044-9B44-77D43CE7A2B8}"/>
              </a:ext>
            </a:extLst>
          </p:cNvPr>
          <p:cNvSpPr txBox="1"/>
          <p:nvPr/>
        </p:nvSpPr>
        <p:spPr>
          <a:xfrm>
            <a:off x="6569894" y="6034791"/>
            <a:ext cx="1033164" cy="338554"/>
          </a:xfrm>
          <a:prstGeom prst="rect">
            <a:avLst/>
          </a:prstGeom>
          <a:noFill/>
        </p:spPr>
        <p:txBody>
          <a:bodyPr wrap="square" rtlCol="0">
            <a:spAutoFit/>
          </a:bodyPr>
          <a:lstStyle/>
          <a:p>
            <a:r>
              <a:rPr lang="en-US" sz="1600" dirty="0">
                <a:solidFill>
                  <a:srgbClr val="222EF4"/>
                </a:solidFill>
              </a:rPr>
              <a:t>Cycle 25</a:t>
            </a:r>
          </a:p>
        </p:txBody>
      </p:sp>
      <p:sp>
        <p:nvSpPr>
          <p:cNvPr id="17" name="TextBox 16">
            <a:extLst>
              <a:ext uri="{FF2B5EF4-FFF2-40B4-BE49-F238E27FC236}">
                <a16:creationId xmlns:a16="http://schemas.microsoft.com/office/drawing/2014/main" id="{ED882742-A7FD-2146-99BB-DFC598F38B63}"/>
              </a:ext>
            </a:extLst>
          </p:cNvPr>
          <p:cNvSpPr txBox="1"/>
          <p:nvPr/>
        </p:nvSpPr>
        <p:spPr>
          <a:xfrm>
            <a:off x="7905242" y="6054003"/>
            <a:ext cx="1219200" cy="338554"/>
          </a:xfrm>
          <a:prstGeom prst="rect">
            <a:avLst/>
          </a:prstGeom>
          <a:noFill/>
        </p:spPr>
        <p:txBody>
          <a:bodyPr wrap="square" rtlCol="0">
            <a:spAutoFit/>
          </a:bodyPr>
          <a:lstStyle/>
          <a:p>
            <a:r>
              <a:rPr lang="en-US" sz="1600" dirty="0">
                <a:solidFill>
                  <a:srgbClr val="222EF4"/>
                </a:solidFill>
              </a:rPr>
              <a:t>Cycle 26</a:t>
            </a:r>
          </a:p>
        </p:txBody>
      </p:sp>
      <p:pic>
        <p:nvPicPr>
          <p:cNvPr id="5" name="Picture 4">
            <a:extLst>
              <a:ext uri="{FF2B5EF4-FFF2-40B4-BE49-F238E27FC236}">
                <a16:creationId xmlns:a16="http://schemas.microsoft.com/office/drawing/2014/main" id="{624BF871-E050-924C-AB91-3FF17B59A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84" y="1148544"/>
            <a:ext cx="6183210" cy="4024800"/>
          </a:xfrm>
          <a:prstGeom prst="rect">
            <a:avLst/>
          </a:prstGeom>
        </p:spPr>
      </p:pic>
      <p:sp>
        <p:nvSpPr>
          <p:cNvPr id="4" name="Rectangle 3">
            <a:extLst>
              <a:ext uri="{FF2B5EF4-FFF2-40B4-BE49-F238E27FC236}">
                <a16:creationId xmlns:a16="http://schemas.microsoft.com/office/drawing/2014/main" id="{001AAAD7-E607-2845-801C-9209F5FFA417}"/>
              </a:ext>
            </a:extLst>
          </p:cNvPr>
          <p:cNvSpPr/>
          <p:nvPr/>
        </p:nvSpPr>
        <p:spPr>
          <a:xfrm>
            <a:off x="8673338" y="4934245"/>
            <a:ext cx="6096000" cy="1200329"/>
          </a:xfrm>
          <a:prstGeom prst="rect">
            <a:avLst/>
          </a:prstGeom>
        </p:spPr>
        <p:txBody>
          <a:bodyPr>
            <a:spAutoFit/>
          </a:bodyPr>
          <a:lstStyle/>
          <a:p>
            <a:r>
              <a:rPr lang="en-US" dirty="0">
                <a:solidFill>
                  <a:srgbClr val="222EF4"/>
                </a:solidFill>
              </a:rPr>
              <a:t> </a:t>
            </a:r>
            <a:r>
              <a:rPr lang="en-US" dirty="0">
                <a:solidFill>
                  <a:srgbClr val="FF0000"/>
                </a:solidFill>
              </a:rPr>
              <a:t>Confirmed by</a:t>
            </a:r>
          </a:p>
          <a:p>
            <a:r>
              <a:rPr lang="en-US" dirty="0" err="1">
                <a:solidFill>
                  <a:srgbClr val="222EF4"/>
                </a:solidFill>
              </a:rPr>
              <a:t>Katiashvili</a:t>
            </a:r>
            <a:r>
              <a:rPr lang="en-US" dirty="0">
                <a:solidFill>
                  <a:srgbClr val="222EF4"/>
                </a:solidFill>
              </a:rPr>
              <a:t>, 2020, </a:t>
            </a:r>
            <a:r>
              <a:rPr lang="en-US" dirty="0" err="1">
                <a:solidFill>
                  <a:srgbClr val="222EF4"/>
                </a:solidFill>
              </a:rPr>
              <a:t>ApJ</a:t>
            </a:r>
            <a:r>
              <a:rPr lang="en-US" dirty="0">
                <a:solidFill>
                  <a:srgbClr val="222EF4"/>
                </a:solidFill>
              </a:rPr>
              <a:t>;</a:t>
            </a:r>
            <a:br>
              <a:rPr lang="en-US" dirty="0">
                <a:solidFill>
                  <a:srgbClr val="222EF4"/>
                </a:solidFill>
              </a:rPr>
            </a:br>
            <a:r>
              <a:rPr lang="en-US" dirty="0" err="1">
                <a:solidFill>
                  <a:srgbClr val="222EF4"/>
                </a:solidFill>
              </a:rPr>
              <a:t>Obridko</a:t>
            </a:r>
            <a:r>
              <a:rPr lang="en-US" dirty="0">
                <a:solidFill>
                  <a:srgbClr val="222EF4"/>
                </a:solidFill>
              </a:rPr>
              <a:t> et al, 2021, MNRAS</a:t>
            </a:r>
          </a:p>
          <a:p>
            <a:r>
              <a:rPr lang="en-US" dirty="0">
                <a:solidFill>
                  <a:srgbClr val="222EF4"/>
                </a:solidFill>
              </a:rPr>
              <a:t>Velasco-Herrera et al, 2021</a:t>
            </a:r>
            <a:endParaRPr lang="en-US" dirty="0"/>
          </a:p>
        </p:txBody>
      </p:sp>
      <p:sp>
        <p:nvSpPr>
          <p:cNvPr id="8" name="Rectangle 7">
            <a:extLst>
              <a:ext uri="{FF2B5EF4-FFF2-40B4-BE49-F238E27FC236}">
                <a16:creationId xmlns:a16="http://schemas.microsoft.com/office/drawing/2014/main" id="{27CB6082-A810-6B41-A071-DBBCA8A6C27B}"/>
              </a:ext>
            </a:extLst>
          </p:cNvPr>
          <p:cNvSpPr/>
          <p:nvPr/>
        </p:nvSpPr>
        <p:spPr>
          <a:xfrm rot="19864005">
            <a:off x="936032" y="3626781"/>
            <a:ext cx="8762592" cy="523220"/>
          </a:xfrm>
          <a:prstGeom prst="rect">
            <a:avLst/>
          </a:prstGeom>
        </p:spPr>
        <p:txBody>
          <a:bodyPr wrap="none">
            <a:spAutoFit/>
          </a:bodyPr>
          <a:lstStyle/>
          <a:p>
            <a:r>
              <a:rPr lang="en-US" sz="2800" dirty="0">
                <a:solidFill>
                  <a:srgbClr val="C00000"/>
                </a:solidFill>
              </a:rPr>
              <a:t>Terrestrial temperature will decrease because of GSM</a:t>
            </a:r>
            <a:endParaRPr lang="en-US" sz="2800" dirty="0"/>
          </a:p>
        </p:txBody>
      </p:sp>
    </p:spTree>
    <p:extLst>
      <p:ext uri="{BB962C8B-B14F-4D97-AF65-F5344CB8AC3E}">
        <p14:creationId xmlns:p14="http://schemas.microsoft.com/office/powerpoint/2010/main" val="40937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p:bldP spid="16" grpId="0"/>
      <p:bldP spid="1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nn-NO" sz="1400" b="0">
                <a:solidFill>
                  <a:schemeClr val="tx1"/>
                </a:solidFill>
              </a:rPr>
              <a:t> </a:t>
            </a:r>
            <a:endParaRPr lang="en-GB" sz="1400" b="0">
              <a:solidFill>
                <a:schemeClr val="tx1"/>
              </a:solidFill>
            </a:endParaRPr>
          </a:p>
        </p:txBody>
      </p:sp>
      <p:sp>
        <p:nvSpPr>
          <p:cNvPr id="53251" name="Rectangle 2"/>
          <p:cNvSpPr>
            <a:spLocks noGrp="1" noChangeArrowheads="1"/>
          </p:cNvSpPr>
          <p:nvPr>
            <p:ph type="title"/>
          </p:nvPr>
        </p:nvSpPr>
        <p:spPr>
          <a:xfrm>
            <a:off x="1774826" y="22983"/>
            <a:ext cx="8893175" cy="1114425"/>
          </a:xfrm>
        </p:spPr>
        <p:txBody>
          <a:bodyPr>
            <a:normAutofit/>
          </a:bodyPr>
          <a:lstStyle/>
          <a:p>
            <a:pPr algn="ctr"/>
            <a:r>
              <a:rPr lang="en-US" sz="2800" b="1" dirty="0">
                <a:solidFill>
                  <a:srgbClr val="C00000"/>
                </a:solidFill>
              </a:rPr>
              <a:t>New proxy for solar activity index</a:t>
            </a:r>
            <a:br>
              <a:rPr lang="en-GB" sz="2400" dirty="0">
                <a:solidFill>
                  <a:srgbClr val="0000FF"/>
                </a:solidFill>
                <a:latin typeface="Arial Black" charset="0"/>
                <a:ea typeface="ＭＳ Ｐゴシック" charset="0"/>
                <a:cs typeface="ＭＳ Ｐゴシック" charset="0"/>
              </a:rPr>
            </a:br>
            <a:r>
              <a:rPr lang="en-GB" sz="2400" dirty="0">
                <a:solidFill>
                  <a:srgbClr val="0000FF"/>
                </a:solidFill>
                <a:latin typeface="Arial Black" charset="0"/>
                <a:ea typeface="ＭＳ Ｐゴシック" charset="0"/>
                <a:cs typeface="ＭＳ Ｐゴシック" charset="0"/>
              </a:rPr>
              <a:t>SBMF (top) and sunspot MF (bottom)</a:t>
            </a:r>
            <a:r>
              <a:rPr lang="en-GB" sz="2400" dirty="0">
                <a:latin typeface="Arial Black" charset="0"/>
                <a:ea typeface="ＭＳ Ｐゴシック" charset="0"/>
                <a:cs typeface="ＭＳ Ｐゴシック" charset="0"/>
              </a:rPr>
              <a:t>–</a:t>
            </a:r>
            <a:br>
              <a:rPr lang="en-US" sz="2400" dirty="0">
                <a:solidFill>
                  <a:srgbClr val="C00000"/>
                </a:solidFill>
                <a:latin typeface="Arial Black" charset="0"/>
                <a:ea typeface="ＭＳ Ｐゴシック" charset="0"/>
                <a:cs typeface="ＭＳ Ｐゴシック" charset="0"/>
              </a:rPr>
            </a:br>
            <a:r>
              <a:rPr lang="en-GB" sz="2400" dirty="0">
                <a:solidFill>
                  <a:srgbClr val="222EF4"/>
                </a:solidFill>
                <a:latin typeface="Arial Black" charset="0"/>
                <a:ea typeface="ＭＳ Ｐゴシック" charset="0"/>
                <a:cs typeface="ＭＳ Ｐゴシック" charset="0"/>
              </a:rPr>
              <a:t>(</a:t>
            </a:r>
            <a:r>
              <a:rPr lang="en-GB" sz="2400" dirty="0" err="1">
                <a:solidFill>
                  <a:srgbClr val="222EF4"/>
                </a:solidFill>
                <a:latin typeface="Arial Black" charset="0"/>
                <a:ea typeface="ＭＳ Ｐゴシック" charset="0"/>
                <a:cs typeface="ＭＳ Ｐゴシック" charset="0"/>
              </a:rPr>
              <a:t>Zharkov</a:t>
            </a:r>
            <a:r>
              <a:rPr lang="en-GB" sz="2400" dirty="0">
                <a:solidFill>
                  <a:srgbClr val="222EF4"/>
                </a:solidFill>
                <a:latin typeface="Arial Black" charset="0"/>
                <a:ea typeface="ＭＳ Ｐゴシック" charset="0"/>
                <a:cs typeface="ＭＳ Ｐゴシック" charset="0"/>
              </a:rPr>
              <a:t> et al, 2008, Stix 1976)</a:t>
            </a:r>
          </a:p>
        </p:txBody>
      </p:sp>
      <p:pic>
        <p:nvPicPr>
          <p:cNvPr id="53252" name="Picture 4" descr="MF_fluxSS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90626"/>
            <a:ext cx="11710416" cy="566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3" name="TextBox 4"/>
          <p:cNvSpPr txBox="1">
            <a:spLocks noChangeArrowheads="1"/>
          </p:cNvSpPr>
          <p:nvPr/>
        </p:nvSpPr>
        <p:spPr bwMode="auto">
          <a:xfrm>
            <a:off x="4800600" y="1219201"/>
            <a:ext cx="487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dirty="0"/>
              <a:t>Cycle 23 -Solar Background MF</a:t>
            </a:r>
          </a:p>
        </p:txBody>
      </p:sp>
      <p:sp>
        <p:nvSpPr>
          <p:cNvPr id="53254" name="TextBox 5"/>
          <p:cNvSpPr txBox="1">
            <a:spLocks noChangeArrowheads="1"/>
          </p:cNvSpPr>
          <p:nvPr/>
        </p:nvSpPr>
        <p:spPr bwMode="auto">
          <a:xfrm>
            <a:off x="6400800" y="6096001"/>
            <a:ext cx="3352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a:t>Sunspot MF</a:t>
            </a:r>
          </a:p>
        </p:txBody>
      </p:sp>
    </p:spTree>
    <p:extLst>
      <p:ext uri="{BB962C8B-B14F-4D97-AF65-F5344CB8AC3E}">
        <p14:creationId xmlns:p14="http://schemas.microsoft.com/office/powerpoint/2010/main" val="27400834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60648"/>
            <a:ext cx="11356848" cy="1431032"/>
          </a:xfrm>
        </p:spPr>
        <p:txBody>
          <a:bodyPr/>
          <a:lstStyle/>
          <a:p>
            <a:pPr algn="ctr"/>
            <a:r>
              <a:rPr lang="en-US" dirty="0">
                <a:solidFill>
                  <a:srgbClr val="660066"/>
                </a:solidFill>
              </a:rPr>
              <a:t>Predicted solar activity </a:t>
            </a:r>
            <a:r>
              <a:rPr lang="en-US" sz="3200" dirty="0">
                <a:solidFill>
                  <a:srgbClr val="660066"/>
                </a:solidFill>
              </a:rPr>
              <a:t>(Zharkova et al, 2015, SR </a:t>
            </a:r>
            <a:r>
              <a:rPr lang="en-GB" sz="3200" dirty="0">
                <a:hlinkClick r:id="rId2"/>
              </a:rPr>
              <a:t>https://www.nature.com/articles/srep15689</a:t>
            </a:r>
            <a:r>
              <a:rPr lang="en-US" sz="3200" dirty="0">
                <a:solidFill>
                  <a:srgbClr val="660066"/>
                </a:solidFill>
              </a:rPr>
              <a:t>)</a:t>
            </a:r>
            <a:br>
              <a:rPr lang="en-US" dirty="0"/>
            </a:br>
            <a:r>
              <a:rPr lang="en-US" sz="2400" dirty="0"/>
              <a:t>Zharkova et al, 2015, Nature SR</a:t>
            </a:r>
          </a:p>
        </p:txBody>
      </p:sp>
      <p:pic>
        <p:nvPicPr>
          <p:cNvPr id="5" name="Picture 4"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854200"/>
            <a:ext cx="11017224" cy="3879056"/>
          </a:xfrm>
          <a:prstGeom prst="rect">
            <a:avLst/>
          </a:prstGeom>
        </p:spPr>
      </p:pic>
      <p:sp>
        <p:nvSpPr>
          <p:cNvPr id="6" name="TextBox 5"/>
          <p:cNvSpPr txBox="1"/>
          <p:nvPr/>
        </p:nvSpPr>
        <p:spPr>
          <a:xfrm>
            <a:off x="623392" y="5680332"/>
            <a:ext cx="10696880" cy="523220"/>
          </a:xfrm>
          <a:prstGeom prst="rect">
            <a:avLst/>
          </a:prstGeom>
          <a:noFill/>
        </p:spPr>
        <p:txBody>
          <a:bodyPr wrap="square" rtlCol="0">
            <a:spAutoFit/>
          </a:bodyPr>
          <a:lstStyle/>
          <a:p>
            <a:r>
              <a:rPr lang="en-US" sz="2800" dirty="0">
                <a:solidFill>
                  <a:srgbClr val="C00000"/>
                </a:solidFill>
              </a:rPr>
              <a:t>The Sun entered the grand solar minimum in 2020 until 2053</a:t>
            </a:r>
          </a:p>
        </p:txBody>
      </p:sp>
      <p:sp>
        <p:nvSpPr>
          <p:cNvPr id="3" name="Rectangle 2"/>
          <p:cNvSpPr/>
          <p:nvPr/>
        </p:nvSpPr>
        <p:spPr>
          <a:xfrm>
            <a:off x="2423592" y="1772816"/>
            <a:ext cx="7704856" cy="369332"/>
          </a:xfrm>
          <a:prstGeom prst="rect">
            <a:avLst/>
          </a:prstGeom>
        </p:spPr>
        <p:txBody>
          <a:bodyPr wrap="square">
            <a:spAutoFit/>
          </a:bodyPr>
          <a:lstStyle/>
          <a:p>
            <a:r>
              <a:rPr lang="en-US" dirty="0"/>
              <a:t>Observational result, dynamo model was not yet considered</a:t>
            </a:r>
          </a:p>
        </p:txBody>
      </p:sp>
      <p:sp>
        <p:nvSpPr>
          <p:cNvPr id="7" name="Rectangle 6">
            <a:extLst>
              <a:ext uri="{FF2B5EF4-FFF2-40B4-BE49-F238E27FC236}">
                <a16:creationId xmlns:a16="http://schemas.microsoft.com/office/drawing/2014/main" id="{8FAA8619-22DE-7F45-A522-929576125D6B}"/>
              </a:ext>
            </a:extLst>
          </p:cNvPr>
          <p:cNvSpPr/>
          <p:nvPr/>
        </p:nvSpPr>
        <p:spPr>
          <a:xfrm>
            <a:off x="3046191" y="6232771"/>
            <a:ext cx="7241085" cy="523220"/>
          </a:xfrm>
          <a:prstGeom prst="rect">
            <a:avLst/>
          </a:prstGeom>
        </p:spPr>
        <p:txBody>
          <a:bodyPr wrap="none">
            <a:spAutoFit/>
          </a:bodyPr>
          <a:lstStyle/>
          <a:p>
            <a:r>
              <a:rPr lang="en-US" sz="2800" dirty="0">
                <a:solidFill>
                  <a:srgbClr val="0000FF"/>
                </a:solidFill>
                <a:hlinkClick r:id="rId4">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4">
                  <a:extLst>
                    <a:ext uri="{A12FA001-AC4F-418D-AE19-62706E023703}">
                      <ahyp:hlinkClr xmlns:ahyp="http://schemas.microsoft.com/office/drawing/2018/hyperlinkcolor" val="tx"/>
                    </a:ext>
                  </a:extLst>
                </a:hlinkClick>
              </a:rPr>
              <a:t>/</a:t>
            </a:r>
            <a:r>
              <a:rPr lang="en-US" dirty="0">
                <a:solidFill>
                  <a:schemeClr val="accent1"/>
                </a:solidFill>
              </a:rPr>
              <a:t> - my webpage</a:t>
            </a:r>
            <a:r>
              <a:rPr lang="en-US" dirty="0">
                <a:solidFill>
                  <a:srgbClr val="0000FF"/>
                </a:solidFill>
              </a:rPr>
              <a:t> </a:t>
            </a:r>
            <a:endParaRPr lang="en-US" dirty="0"/>
          </a:p>
        </p:txBody>
      </p:sp>
    </p:spTree>
    <p:extLst>
      <p:ext uri="{BB962C8B-B14F-4D97-AF65-F5344CB8AC3E}">
        <p14:creationId xmlns:p14="http://schemas.microsoft.com/office/powerpoint/2010/main" val="3777599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1524000" y="1"/>
            <a:ext cx="8458200" cy="694407"/>
          </a:xfrm>
        </p:spPr>
        <p:txBody>
          <a:bodyPr/>
          <a:lstStyle/>
          <a:p>
            <a:pPr algn="ctr"/>
            <a:r>
              <a:rPr lang="en-GB" dirty="0">
                <a:solidFill>
                  <a:srgbClr val="C00000"/>
                </a:solidFill>
                <a:latin typeface="Arial Black" charset="0"/>
                <a:ea typeface="ＭＳ Ｐゴシック" charset="0"/>
                <a:cs typeface="ＭＳ Ｐゴシック" charset="0"/>
              </a:rPr>
              <a:t>  Conclusions</a:t>
            </a:r>
          </a:p>
        </p:txBody>
      </p:sp>
      <p:sp>
        <p:nvSpPr>
          <p:cNvPr id="122883" name="Content Placeholder 2"/>
          <p:cNvSpPr>
            <a:spLocks noGrp="1"/>
          </p:cNvSpPr>
          <p:nvPr>
            <p:ph idx="1"/>
          </p:nvPr>
        </p:nvSpPr>
        <p:spPr>
          <a:xfrm>
            <a:off x="0" y="1578141"/>
            <a:ext cx="12006326" cy="5149303"/>
          </a:xfrm>
        </p:spPr>
        <p:txBody>
          <a:bodyPr/>
          <a:lstStyle/>
          <a:p>
            <a:pPr eaLnBrk="1" hangingPunct="1">
              <a:lnSpc>
                <a:spcPct val="90000"/>
              </a:lnSpc>
            </a:pPr>
            <a:r>
              <a:rPr lang="en-GB" sz="2400" b="1" dirty="0">
                <a:latin typeface="Arial" charset="0"/>
                <a:ea typeface="ＭＳ Ｐゴシック" charset="0"/>
                <a:cs typeface="ＭＳ Ｐゴシック" charset="0"/>
              </a:rPr>
              <a:t>Prediction of the solar activity on a millennium scale shows grand cycle variations with a period of 350-400 years – double solar dynamo in action</a:t>
            </a:r>
          </a:p>
          <a:p>
            <a:pPr eaLnBrk="1" hangingPunct="1">
              <a:lnSpc>
                <a:spcPct val="90000"/>
              </a:lnSpc>
            </a:pPr>
            <a:r>
              <a:rPr lang="en-GB" sz="2400" b="1" u="sng" dirty="0">
                <a:solidFill>
                  <a:srgbClr val="222EF4"/>
                </a:solidFill>
                <a:latin typeface="Arial" charset="0"/>
                <a:ea typeface="ＭＳ Ｐゴシック" charset="0"/>
                <a:cs typeface="ＭＳ Ｐゴシック" charset="0"/>
              </a:rPr>
              <a:t>Global cooling: </a:t>
            </a:r>
            <a:r>
              <a:rPr lang="en-US" sz="2400" b="1" dirty="0">
                <a:solidFill>
                  <a:srgbClr val="C00000"/>
                </a:solidFill>
              </a:rPr>
              <a:t>the modern GSM to occur in 2020 </a:t>
            </a:r>
            <a:r>
              <a:rPr lang="mr-IN" sz="2400" b="1" dirty="0">
                <a:solidFill>
                  <a:srgbClr val="C00000"/>
                </a:solidFill>
              </a:rPr>
              <a:t>–</a:t>
            </a:r>
            <a:r>
              <a:rPr lang="en-US" sz="2400" b="1" dirty="0">
                <a:solidFill>
                  <a:srgbClr val="C00000"/>
                </a:solidFill>
              </a:rPr>
              <a:t> 2053 </a:t>
            </a:r>
            <a:r>
              <a:rPr lang="en-US" sz="2400" b="1" dirty="0">
                <a:solidFill>
                  <a:srgbClr val="C00000"/>
                </a:solidFill>
                <a:sym typeface="Wingdings" pitchFamily="2" charset="2"/>
              </a:rPr>
              <a:t> Different narratives for all the governments!</a:t>
            </a:r>
          </a:p>
          <a:p>
            <a:r>
              <a:rPr lang="en-GB" sz="2400" b="1" dirty="0">
                <a:solidFill>
                  <a:srgbClr val="0000FF"/>
                </a:solidFill>
                <a:latin typeface="Arial" charset="0"/>
                <a:ea typeface="ＭＳ Ｐゴシック" charset="0"/>
                <a:cs typeface="ＭＳ Ｐゴシック" charset="0"/>
              </a:rPr>
              <a:t>Analysis of summary curve of SBMF for 100,000 years detects weak variations of the magnetic field baseline with a period of </a:t>
            </a:r>
            <a:r>
              <a:rPr lang="en-GB" sz="2400" b="1" dirty="0">
                <a:solidFill>
                  <a:srgbClr val="C00000"/>
                </a:solidFill>
                <a:latin typeface="Arial" charset="0"/>
                <a:ea typeface="ＭＳ Ｐゴシック" charset="0"/>
                <a:cs typeface="ＭＳ Ｐゴシック" charset="0"/>
              </a:rPr>
              <a:t>~2100-2200 years – Hallstatt’s cycle </a:t>
            </a:r>
          </a:p>
          <a:p>
            <a:pPr eaLnBrk="1" hangingPunct="1">
              <a:lnSpc>
                <a:spcPct val="90000"/>
              </a:lnSpc>
            </a:pPr>
            <a:r>
              <a:rPr lang="en-GB" sz="2400" b="1" dirty="0">
                <a:solidFill>
                  <a:srgbClr val="0000FF"/>
                </a:solidFill>
                <a:latin typeface="Arial" charset="0"/>
                <a:ea typeface="ＭＳ Ｐゴシック" charset="0"/>
                <a:cs typeface="ＭＳ Ｐゴシック" charset="0"/>
              </a:rPr>
              <a:t>MF baseline variations are closely linked to the solar inertial motion (SIM) about a barycentre of the solar system</a:t>
            </a:r>
          </a:p>
          <a:p>
            <a:r>
              <a:rPr lang="en-US" sz="2400" b="1" u="sng" dirty="0">
                <a:solidFill>
                  <a:srgbClr val="222EF4"/>
                </a:solidFill>
                <a:sym typeface="Wingdings" pitchFamily="2" charset="2"/>
              </a:rPr>
              <a:t>What about global warming? </a:t>
            </a:r>
            <a:r>
              <a:rPr lang="en-US" sz="2400" b="1" dirty="0">
                <a:solidFill>
                  <a:srgbClr val="C00000"/>
                </a:solidFill>
                <a:sym typeface="Wingdings" pitchFamily="2" charset="2"/>
              </a:rPr>
              <a:t>It occurs independently to any solar activity because of SIM imposed on Sun by large planets!</a:t>
            </a:r>
            <a:endParaRPr lang="en-GB" sz="2400" b="1" dirty="0">
              <a:solidFill>
                <a:srgbClr val="A521FF"/>
              </a:solidFill>
              <a:latin typeface="Arial" charset="0"/>
              <a:ea typeface="ＭＳ Ｐゴシック" charset="0"/>
              <a:cs typeface="ＭＳ Ｐゴシック" charset="0"/>
            </a:endParaRPr>
          </a:p>
          <a:p>
            <a:r>
              <a:rPr lang="en-US" sz="2400" dirty="0">
                <a:solidFill>
                  <a:srgbClr val="222EF4"/>
                </a:solidFill>
              </a:rPr>
              <a:t>Owing to SIM SI would increase from 1600 to 2500 by further 20-25 W/m</a:t>
            </a:r>
            <a:r>
              <a:rPr lang="en-US" sz="2400" baseline="30000" dirty="0">
                <a:solidFill>
                  <a:srgbClr val="222EF4"/>
                </a:solidFill>
              </a:rPr>
              <a:t>2 </a:t>
            </a:r>
            <a:r>
              <a:rPr lang="en-US" sz="2400" dirty="0">
                <a:solidFill>
                  <a:srgbClr val="222EF4"/>
                </a:solidFill>
              </a:rPr>
              <a:t>per year (10-12 W/m</a:t>
            </a:r>
            <a:r>
              <a:rPr lang="en-US" sz="2400" baseline="30000" dirty="0">
                <a:solidFill>
                  <a:srgbClr val="222EF4"/>
                </a:solidFill>
              </a:rPr>
              <a:t>2 </a:t>
            </a:r>
            <a:r>
              <a:rPr lang="en-US" sz="2400" dirty="0">
                <a:solidFill>
                  <a:srgbClr val="222EF4"/>
                </a:solidFill>
              </a:rPr>
              <a:t>per hemisphere)</a:t>
            </a:r>
          </a:p>
          <a:p>
            <a:r>
              <a:rPr lang="en-US" sz="2400" dirty="0">
                <a:solidFill>
                  <a:srgbClr val="222EF4"/>
                </a:solidFill>
              </a:rPr>
              <a:t>Increase of TSI with a decrease of S-E distances would lead to the increase of T by 1.2C by 2010, and by further 2.5-3.0 C by 2500.</a:t>
            </a:r>
          </a:p>
          <a:p>
            <a:r>
              <a:rPr lang="en-US" sz="2400" dirty="0">
                <a:solidFill>
                  <a:srgbClr val="222EF4"/>
                </a:solidFill>
              </a:rPr>
              <a:t>Is there AGW effect</a:t>
            </a:r>
            <a:r>
              <a:rPr lang="en-US" sz="2400" dirty="0">
                <a:solidFill>
                  <a:srgbClr val="C00000"/>
                </a:solidFill>
              </a:rPr>
              <a:t>? If Sun SIM covers this heating than not much left to think so!</a:t>
            </a:r>
          </a:p>
          <a:p>
            <a:endParaRPr lang="en-US" sz="2400" dirty="0">
              <a:solidFill>
                <a:srgbClr val="222EF4"/>
              </a:solidFill>
            </a:endParaRPr>
          </a:p>
          <a:p>
            <a:endParaRPr lang="en-GB"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63389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Grp="1" noChangeArrowheads="1"/>
          </p:cNvSpPr>
          <p:nvPr>
            <p:ph type="ctrTitle"/>
          </p:nvPr>
        </p:nvSpPr>
        <p:spPr>
          <a:xfrm>
            <a:off x="2351584" y="5661249"/>
            <a:ext cx="7772400" cy="1470025"/>
          </a:xfrm>
        </p:spPr>
        <p:txBody>
          <a:bodyPr/>
          <a:lstStyle/>
          <a:p>
            <a:pPr eaLnBrk="1" hangingPunct="1"/>
            <a:r>
              <a:rPr lang="en-GB" dirty="0">
                <a:latin typeface="Arial" charset="0"/>
              </a:rPr>
              <a:t> </a:t>
            </a:r>
          </a:p>
        </p:txBody>
      </p:sp>
      <p:pic>
        <p:nvPicPr>
          <p:cNvPr id="70658" name="Picture 7" descr="sun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
            <a:ext cx="6553200" cy="540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43B4E2B5-D929-C645-B5B6-1DF4C5CFB384}"/>
              </a:ext>
            </a:extLst>
          </p:cNvPr>
          <p:cNvSpPr/>
          <p:nvPr/>
        </p:nvSpPr>
        <p:spPr>
          <a:xfrm>
            <a:off x="3657602" y="5936734"/>
            <a:ext cx="4828566" cy="584775"/>
          </a:xfrm>
          <a:prstGeom prst="rect">
            <a:avLst/>
          </a:prstGeom>
        </p:spPr>
        <p:txBody>
          <a:bodyPr wrap="none">
            <a:spAutoFit/>
          </a:bodyPr>
          <a:lstStyle/>
          <a:p>
            <a:r>
              <a:rPr lang="en-US" sz="3200" dirty="0">
                <a:solidFill>
                  <a:srgbClr val="0000FF"/>
                </a:solidFill>
              </a:rPr>
              <a:t>Thanks for your attention!</a:t>
            </a:r>
            <a:endParaRPr lang="en-US" sz="3200" dirty="0"/>
          </a:p>
        </p:txBody>
      </p:sp>
    </p:spTree>
    <p:extLst>
      <p:ext uri="{BB962C8B-B14F-4D97-AF65-F5344CB8AC3E}">
        <p14:creationId xmlns:p14="http://schemas.microsoft.com/office/powerpoint/2010/main" val="326750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82600" y="142811"/>
            <a:ext cx="10972800"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80000"/>
              </a:lnSpc>
              <a:spcBef>
                <a:spcPct val="10000"/>
              </a:spcBef>
              <a:spcAft>
                <a:spcPct val="5000"/>
              </a:spcAft>
            </a:pPr>
            <a:r>
              <a:rPr lang="en-US" b="1" dirty="0">
                <a:solidFill>
                  <a:srgbClr val="0000FF"/>
                </a:solidFill>
              </a:rPr>
              <a:t> White light </a:t>
            </a:r>
            <a:r>
              <a:rPr lang="en-US" dirty="0">
                <a:solidFill>
                  <a:srgbClr val="0000FF"/>
                </a:solidFill>
              </a:rPr>
              <a:t>re</a:t>
            </a:r>
            <a:r>
              <a:rPr lang="en-US" b="1" dirty="0">
                <a:solidFill>
                  <a:srgbClr val="0000FF"/>
                </a:solidFill>
              </a:rPr>
              <a:t>fraction into waves of </a:t>
            </a:r>
            <a:r>
              <a:rPr lang="en-US" dirty="0">
                <a:solidFill>
                  <a:srgbClr val="0000FF"/>
                </a:solidFill>
              </a:rPr>
              <a:t>different </a:t>
            </a:r>
            <a:r>
              <a:rPr lang="en-US" b="1" dirty="0">
                <a:solidFill>
                  <a:srgbClr val="0000FF"/>
                </a:solidFill>
              </a:rPr>
              <a:t>colors, or wavelengths  </a:t>
            </a:r>
            <a:endParaRPr lang="en-US" dirty="0"/>
          </a:p>
        </p:txBody>
      </p:sp>
      <p:pic>
        <p:nvPicPr>
          <p:cNvPr id="29700" name="Picture 4" descr="280px-Dispersive_Prism_Illustration_by_Spigg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712" y="928962"/>
            <a:ext cx="7657736" cy="5743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Text Box 5"/>
          <p:cNvSpPr txBox="1">
            <a:spLocks noChangeArrowheads="1"/>
          </p:cNvSpPr>
          <p:nvPr/>
        </p:nvSpPr>
        <p:spPr bwMode="auto">
          <a:xfrm>
            <a:off x="6816725" y="2060575"/>
            <a:ext cx="34559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s-ES" sz="1800" dirty="0">
                <a:hlinkClick r:id="rId3" tooltip="Enlarge"/>
              </a:rPr>
              <a:t> </a:t>
            </a:r>
            <a:endParaRPr lang="es-ES" sz="1800" dirty="0"/>
          </a:p>
        </p:txBody>
      </p:sp>
      <p:pic>
        <p:nvPicPr>
          <p:cNvPr id="29702" name="Picture 6" descr="magnify-clip">
            <a:hlinkClick r:id="rId3" tooltip="Enlarg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3017839"/>
            <a:ext cx="142875" cy="10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3" name="Picture 7" descr="270px-Light_dispersion_conceptua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692696"/>
            <a:ext cx="4049969" cy="2520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fig1b.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688" y="5030951"/>
            <a:ext cx="6121400" cy="1803400"/>
          </a:xfrm>
          <a:prstGeom prst="rect">
            <a:avLst/>
          </a:prstGeom>
        </p:spPr>
      </p:pic>
    </p:spTree>
    <p:extLst>
      <p:ext uri="{BB962C8B-B14F-4D97-AF65-F5344CB8AC3E}">
        <p14:creationId xmlns:p14="http://schemas.microsoft.com/office/powerpoint/2010/main" val="72269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22827</TotalTime>
  <Words>4720</Words>
  <Application>Microsoft Macintosh PowerPoint</Application>
  <PresentationFormat>Widescreen</PresentationFormat>
  <Paragraphs>504</Paragraphs>
  <Slides>82</Slides>
  <Notes>9</Notes>
  <HiddenSlides>1</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9" baseType="lpstr">
      <vt:lpstr>MS PGothic</vt:lpstr>
      <vt:lpstr>PMingLiU</vt:lpstr>
      <vt:lpstr>Arial</vt:lpstr>
      <vt:lpstr>Arial Black</vt:lpstr>
      <vt:lpstr>Arial Narrow</vt:lpstr>
      <vt:lpstr>Calibri</vt:lpstr>
      <vt:lpstr>Cambria Math</vt:lpstr>
      <vt:lpstr>Franklin Gothic Medium</vt:lpstr>
      <vt:lpstr>Helvetica</vt:lpstr>
      <vt:lpstr>Mathematica1</vt:lpstr>
      <vt:lpstr>StarSymbol</vt:lpstr>
      <vt:lpstr>Symbol</vt:lpstr>
      <vt:lpstr>Times New Roman</vt:lpstr>
      <vt:lpstr>Verdana</vt:lpstr>
      <vt:lpstr>Wingdings</vt:lpstr>
      <vt:lpstr>Office Theme</vt:lpstr>
      <vt:lpstr>Equation</vt:lpstr>
      <vt:lpstr>The Grand Solar Minimum –  What’s In Store   </vt:lpstr>
      <vt:lpstr>What is the active Sun?</vt:lpstr>
      <vt:lpstr>     Solar activity </vt:lpstr>
      <vt:lpstr>Current solar activity  index</vt:lpstr>
      <vt:lpstr>PowerPoint Presentation</vt:lpstr>
      <vt:lpstr>Solar magnetic field reversal</vt:lpstr>
      <vt:lpstr>   Magnetic field variations in cycles 21-23  (Hale’s law)</vt:lpstr>
      <vt:lpstr>New proxy for solar activity index SBMF (top) and sunspot MF (bottom)– (Zharkov et al, 2008, Stix 1976)</vt:lpstr>
      <vt:lpstr>PowerPoint Presentation</vt:lpstr>
      <vt:lpstr>      SBMF results: Scree plot (-&gt;prizm) Eigenvalues vs variances (Zharkova et al, 2012) - 2 main eigenvalues covering 40% of variance –         (67% of SDV) -  -  3 pairs (6 eigenvalues) to cover </vt:lpstr>
      <vt:lpstr>Forced Oscillations Resonance</vt:lpstr>
      <vt:lpstr>Fitting the PCs to measured in cycle 24 and prediction to 25-26</vt:lpstr>
      <vt:lpstr>Interference</vt:lpstr>
      <vt:lpstr>Mathematical laws from PCs: Symbolic regression -Hamiltonian approach (Schmidt and Lipton, 2009, Science)Schmidt &amp; Lipson, 2009, Science)</vt:lpstr>
      <vt:lpstr>S       Summary curve of 2 PCs v (Zharkova et al, 2015)</vt:lpstr>
      <vt:lpstr>Modulus summary curve    Zharkova et al, 2015, SciRep; 2020, Temp., Zharkova et al, 2022, MNRAS s sunsdata (Shepherd et al, 2014 ; Zharkova et al, 2015)</vt:lpstr>
      <vt:lpstr>PowerPoint Presentation</vt:lpstr>
      <vt:lpstr>Predicted solar activity (Zharkova et al, 2015, SR https://www.nature.com/articles/srep15689) Zharkova et al, 2015, Nature SR</vt:lpstr>
      <vt:lpstr>PowerPoint Presentation</vt:lpstr>
      <vt:lpstr>Verification of summary curve with large s/s for grand cycle prior MM (Zharkova etal, 2017, 2018) Wolf and Maunder grand minima Zharkova et al, 2017</vt:lpstr>
      <vt:lpstr>Updated curve for 3000 years (blue) versus a curve by Usoskin et al. (red)</vt:lpstr>
      <vt:lpstr>PowerPoint Presentation</vt:lpstr>
      <vt:lpstr>Double dynamo summary curve for 3000 years (blue) versus the s/s curve by Solanki et al. 2004 (red)</vt:lpstr>
      <vt:lpstr>PowerPoint Presentation</vt:lpstr>
      <vt:lpstr>PowerPoint Presentation</vt:lpstr>
      <vt:lpstr>PowerPoint Presentation</vt:lpstr>
      <vt:lpstr> Summary:  new proxy of solar activity</vt:lpstr>
      <vt:lpstr>PowerPoint Presentation</vt:lpstr>
      <vt:lpstr>PowerPoint Presentation</vt:lpstr>
      <vt:lpstr>Interference</vt:lpstr>
      <vt:lpstr>Undamped Equation: Solution to Initial Value Problem    (1 of 2)</vt:lpstr>
      <vt:lpstr>Undamped Equation: Beats    (2 of 2)</vt:lpstr>
      <vt:lpstr>PowerPoint Presentation</vt:lpstr>
      <vt:lpstr>PowerPoint Presentation</vt:lpstr>
      <vt:lpstr>PowerPoint Presentation</vt:lpstr>
      <vt:lpstr>Temperature restoration during/after MM  (Shindell et al., 2001, Science) </vt:lpstr>
      <vt:lpstr>Temperature restoration during MM  (Shindell et al., 2001, Science) </vt:lpstr>
      <vt:lpstr>PowerPoint Presentation</vt:lpstr>
      <vt:lpstr>PowerPoint Presentation</vt:lpstr>
      <vt:lpstr>PowerPoint Presentation</vt:lpstr>
      <vt:lpstr> Snow in Africa’s desert 8 December 2020 https://twitter.com/GerryAMcG/status/1336420778582138886 </vt:lpstr>
      <vt:lpstr>Snow blizzards in USA and Canada  for 2 weeks in Dec ’22 –Jan’ 23</vt:lpstr>
      <vt:lpstr>Late spring snow   in Australia  and NZ 22-30 November ’22  (analog of late May  in Northern hemisphere)</vt:lpstr>
      <vt:lpstr>Modern GSM: Sea ice thickness increase in 2018-2020  </vt:lpstr>
      <vt:lpstr>PowerPoint Presentation</vt:lpstr>
      <vt:lpstr>PowerPoint Presentation</vt:lpstr>
      <vt:lpstr>Modern Grand Solar Minimum https://solargsm.com/solar-activity/ </vt:lpstr>
      <vt:lpstr>Terrestrial temperature recovery recovery after mini ice age during MM</vt:lpstr>
      <vt:lpstr>    Solar magnetic field (top) and  Mbaseline oscillations (bottom)      (ZharkovlZharkova et., 2019, 2021al, 2018, 2019, 220  ture SR)</vt:lpstr>
      <vt:lpstr>    2000-2100 year oscillations (Zharkova et al, 2019, 2020)  of the MF baseline coincides with that of the solar irradiance (Vierra et al, 2011)</vt:lpstr>
      <vt:lpstr>What are the reasons of solar irradiance oscillations?   Sun, Earth and other planets motion (Milankovich cycles)</vt:lpstr>
      <vt:lpstr>PowerPoint Presentation</vt:lpstr>
      <vt:lpstr>Solar Inertial Motion</vt:lpstr>
      <vt:lpstr>PowerPoint Presentation</vt:lpstr>
      <vt:lpstr>PowerPoint Presentation</vt:lpstr>
      <vt:lpstr>PowerPoint Presentation</vt:lpstr>
      <vt:lpstr>Average S-E distances – pure calculus, Stein, 1977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Annual TSI variations     in M1 (600-1600) and M2 (1700-2600) Zharkova, 2021 https://www.intechopen.com/online-first/millennial-oscillations-of-solar-irradiance-and-magnetic-field-in-600-2600 )</vt:lpstr>
      <vt:lpstr>Variations of the total annual TSI  in M1 (600-1600) and M2 (1600-2600) averaged for each month  (left) and daily (right)</vt:lpstr>
      <vt:lpstr>PowerPoint Presentation</vt:lpstr>
      <vt:lpstr>Radiative Transfer:  What IPCC missed  when interpreting the emission of CO2?</vt:lpstr>
      <vt:lpstr>PowerPoint Presentation</vt:lpstr>
      <vt:lpstr>PowerPoint Presentation</vt:lpstr>
      <vt:lpstr>PowerPoint Presentation</vt:lpstr>
      <vt:lpstr>Interpretation of the equation of radiative transfer</vt:lpstr>
      <vt:lpstr>PowerPoint Presentation</vt:lpstr>
      <vt:lpstr>SIM solar forcing and green house (GH) effects</vt:lpstr>
      <vt:lpstr>Modulus summary curve    Zharkova et al, 2015, SciRep; 2020, Temp., Zharkova et al, 2022, MNRAS s sunsdata (Shepherd et al, 2014 ; Zharkova et al, 2015)</vt:lpstr>
      <vt:lpstr>Predicted solar activity (Zharkova et al, 2015, SR https://www.nature.com/articles/srep15689) Zharkova et al, 2015, Nature SR</vt:lpstr>
      <vt:lpstr>  Conclusions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夏倩</dc:creator>
  <cp:lastModifiedBy>Valentina Zharkova</cp:lastModifiedBy>
  <cp:revision>321</cp:revision>
  <dcterms:created xsi:type="dcterms:W3CDTF">2020-04-29T16:04:59Z</dcterms:created>
  <dcterms:modified xsi:type="dcterms:W3CDTF">2024-02-29T20:00:07Z</dcterms:modified>
</cp:coreProperties>
</file>