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  <p:sldMasterId id="2147483700" r:id="rId4"/>
    <p:sldMasterId id="2147483713" r:id="rId5"/>
    <p:sldMasterId id="2147483726" r:id="rId6"/>
    <p:sldMasterId id="2147483739" r:id="rId7"/>
  </p:sldMasterIdLst>
  <p:notesMasterIdLst>
    <p:notesMasterId r:id="rId63"/>
  </p:notesMasterIdLst>
  <p:handoutMasterIdLst>
    <p:handoutMasterId r:id="rId64"/>
  </p:handoutMasterIdLst>
  <p:sldIdLst>
    <p:sldId id="256" r:id="rId8"/>
    <p:sldId id="386" r:id="rId9"/>
    <p:sldId id="463" r:id="rId10"/>
    <p:sldId id="464" r:id="rId11"/>
    <p:sldId id="509" r:id="rId12"/>
    <p:sldId id="434" r:id="rId13"/>
    <p:sldId id="510" r:id="rId14"/>
    <p:sldId id="257" r:id="rId15"/>
    <p:sldId id="382" r:id="rId16"/>
    <p:sldId id="262" r:id="rId17"/>
    <p:sldId id="263" r:id="rId18"/>
    <p:sldId id="399" r:id="rId19"/>
    <p:sldId id="449" r:id="rId20"/>
    <p:sldId id="513" r:id="rId21"/>
    <p:sldId id="390" r:id="rId22"/>
    <p:sldId id="391" r:id="rId23"/>
    <p:sldId id="389" r:id="rId24"/>
    <p:sldId id="392" r:id="rId25"/>
    <p:sldId id="436" r:id="rId26"/>
    <p:sldId id="395" r:id="rId27"/>
    <p:sldId id="396" r:id="rId28"/>
    <p:sldId id="394" r:id="rId29"/>
    <p:sldId id="402" r:id="rId30"/>
    <p:sldId id="266" r:id="rId31"/>
    <p:sldId id="405" r:id="rId32"/>
    <p:sldId id="433" r:id="rId33"/>
    <p:sldId id="437" r:id="rId34"/>
    <p:sldId id="417" r:id="rId35"/>
    <p:sldId id="435" r:id="rId36"/>
    <p:sldId id="424" r:id="rId37"/>
    <p:sldId id="415" r:id="rId38"/>
    <p:sldId id="438" r:id="rId39"/>
    <p:sldId id="507" r:id="rId40"/>
    <p:sldId id="508" r:id="rId41"/>
    <p:sldId id="506" r:id="rId42"/>
    <p:sldId id="474" r:id="rId43"/>
    <p:sldId id="472" r:id="rId44"/>
    <p:sldId id="486" r:id="rId45"/>
    <p:sldId id="270" r:id="rId46"/>
    <p:sldId id="271" r:id="rId47"/>
    <p:sldId id="273" r:id="rId48"/>
    <p:sldId id="492" r:id="rId49"/>
    <p:sldId id="491" r:id="rId50"/>
    <p:sldId id="496" r:id="rId51"/>
    <p:sldId id="493" r:id="rId52"/>
    <p:sldId id="497" r:id="rId53"/>
    <p:sldId id="504" r:id="rId54"/>
    <p:sldId id="505" r:id="rId55"/>
    <p:sldId id="498" r:id="rId56"/>
    <p:sldId id="514" r:id="rId57"/>
    <p:sldId id="500" r:id="rId58"/>
    <p:sldId id="501" r:id="rId59"/>
    <p:sldId id="503" r:id="rId60"/>
    <p:sldId id="502" r:id="rId61"/>
    <p:sldId id="278" r:id="rId62"/>
  </p:sldIdLst>
  <p:sldSz cx="10080625" cy="7559675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B15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6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1142" cy="498891"/>
          </a:xfrm>
          <a:prstGeom prst="rect">
            <a:avLst/>
          </a:prstGeom>
        </p:spPr>
        <p:txBody>
          <a:bodyPr vert="horz" lIns="83914" tIns="41957" rIns="83914" bIns="41957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217" y="1"/>
            <a:ext cx="2951142" cy="498891"/>
          </a:xfrm>
          <a:prstGeom prst="rect">
            <a:avLst/>
          </a:prstGeom>
        </p:spPr>
        <p:txBody>
          <a:bodyPr vert="horz" lIns="83914" tIns="41957" rIns="83914" bIns="41957" rtlCol="0"/>
          <a:lstStyle>
            <a:lvl1pPr algn="r">
              <a:defRPr sz="1100"/>
            </a:lvl1pPr>
          </a:lstStyle>
          <a:p>
            <a:fld id="{CC421DAB-B2FE-4578-B5F4-5FED2D89020E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034"/>
            <a:ext cx="2951142" cy="498891"/>
          </a:xfrm>
          <a:prstGeom prst="rect">
            <a:avLst/>
          </a:prstGeom>
        </p:spPr>
        <p:txBody>
          <a:bodyPr vert="horz" lIns="83914" tIns="41957" rIns="83914" bIns="41957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217" y="9442034"/>
            <a:ext cx="2951142" cy="498891"/>
          </a:xfrm>
          <a:prstGeom prst="rect">
            <a:avLst/>
          </a:prstGeom>
        </p:spPr>
        <p:txBody>
          <a:bodyPr vert="horz" lIns="83914" tIns="41957" rIns="83914" bIns="41957" rtlCol="0" anchor="b"/>
          <a:lstStyle>
            <a:lvl1pPr algn="r">
              <a:defRPr sz="1100"/>
            </a:lvl1pPr>
          </a:lstStyle>
          <a:p>
            <a:fld id="{A6FCD4CC-6E78-4B2D-977C-44E16F7F34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942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body"/>
          </p:nvPr>
        </p:nvSpPr>
        <p:spPr>
          <a:xfrm>
            <a:off x="680908" y="4721854"/>
            <a:ext cx="5446940" cy="44731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8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9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2954817" cy="4967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300">
                <a:latin typeface="Times New Roman"/>
              </a:rPr>
              <a:t>&lt;header&gt;</a:t>
            </a:r>
            <a:endParaRPr/>
          </a:p>
        </p:txBody>
      </p:sp>
      <p:sp>
        <p:nvSpPr>
          <p:cNvPr id="299" name="PlaceHolder 3"/>
          <p:cNvSpPr>
            <a:spLocks noGrp="1"/>
          </p:cNvSpPr>
          <p:nvPr>
            <p:ph type="dt"/>
          </p:nvPr>
        </p:nvSpPr>
        <p:spPr>
          <a:xfrm>
            <a:off x="3853940" y="0"/>
            <a:ext cx="2954817" cy="4967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300">
                <a:latin typeface="Times New Roman"/>
              </a:rPr>
              <a:t>&lt;date/time&gt;</a:t>
            </a:r>
            <a:endParaRPr/>
          </a:p>
        </p:txBody>
      </p:sp>
      <p:sp>
        <p:nvSpPr>
          <p:cNvPr id="300" name="PlaceHolder 4"/>
          <p:cNvSpPr>
            <a:spLocks noGrp="1"/>
          </p:cNvSpPr>
          <p:nvPr>
            <p:ph type="ftr"/>
          </p:nvPr>
        </p:nvSpPr>
        <p:spPr>
          <a:xfrm>
            <a:off x="0" y="9444044"/>
            <a:ext cx="2954817" cy="49672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300">
                <a:latin typeface="Times New Roman"/>
              </a:rPr>
              <a:t>&lt;footer&gt;</a:t>
            </a:r>
            <a:endParaRPr/>
          </a:p>
        </p:txBody>
      </p:sp>
      <p:sp>
        <p:nvSpPr>
          <p:cNvPr id="301" name="PlaceHolder 5"/>
          <p:cNvSpPr>
            <a:spLocks noGrp="1"/>
          </p:cNvSpPr>
          <p:nvPr>
            <p:ph type="sldNum"/>
          </p:nvPr>
        </p:nvSpPr>
        <p:spPr>
          <a:xfrm>
            <a:off x="3853940" y="9444044"/>
            <a:ext cx="2954817" cy="49672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4F3CCDAF-D948-412C-8301-EFD08AFB2A43}" type="slidenum">
              <a:rPr lang="en-GB" sz="1300">
                <a:latin typeface="Times New Roman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ustomShape 1"/>
          <p:cNvSpPr/>
          <p:nvPr/>
        </p:nvSpPr>
        <p:spPr>
          <a:xfrm>
            <a:off x="3858479" y="9443709"/>
            <a:ext cx="2949305" cy="495716"/>
          </a:xfrm>
          <a:prstGeom prst="rect">
            <a:avLst/>
          </a:prstGeom>
          <a:noFill/>
          <a:ln>
            <a:noFill/>
          </a:ln>
        </p:spPr>
        <p:txBody>
          <a:bodyPr lIns="82593" tIns="41297" rIns="82593" bIns="41297" anchor="b"/>
          <a:lstStyle/>
          <a:p>
            <a:pPr algn="r">
              <a:lnSpc>
                <a:spcPct val="100000"/>
              </a:lnSpc>
            </a:pPr>
            <a:fld id="{BC57605E-CD69-4945-A39B-623646CE7733}" type="slidenum">
              <a:rPr lang="en-GB" sz="1100">
                <a:solidFill>
                  <a:srgbClr val="000000"/>
                </a:solidFill>
                <a:latin typeface="Times New Roman"/>
              </a:rPr>
              <a:t>1</a:t>
            </a:fld>
            <a:endParaRPr/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907877" y="4721854"/>
            <a:ext cx="4992029" cy="447215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5BA74-AAA8-4C4B-937D-67BFEB1E6086}" type="slidenum">
              <a:rPr lang="en-GB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512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2F15E-1DDE-EE40-AE8D-9A5E67B4AEBD}" type="slidenum">
              <a:rPr lang="en-GB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212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A92562-1018-B44D-9F54-589A26596B2A}" type="slidenum">
              <a:rPr lang="en-GB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299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A68054-3782-1E4B-B5D9-4FEDFFC21C56}" type="slidenum">
              <a:rPr lang="en-GB"/>
              <a:pPr/>
              <a:t>20</a:t>
            </a:fld>
            <a:endParaRPr lang="en-GB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ln/>
        </p:spPr>
        <p:txBody>
          <a:bodyPr wrap="none" anchor="ctr"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31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219491-1EDA-8C42-86BD-E2219C402144}" type="slidenum">
              <a:rPr lang="en-GB"/>
              <a:pPr/>
              <a:t>21</a:t>
            </a:fld>
            <a:endParaRPr lang="en-GB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ln/>
        </p:spPr>
        <p:txBody>
          <a:bodyPr wrap="none" anchor="ctr"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952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B1404C-ACEC-EA48-A54A-74EB39026C2D}" type="slidenum">
              <a:rPr lang="en-GB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542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8B2385-6BC0-4C43-B81A-3AB43635D3A2}" type="slidenum">
              <a:rPr lang="en-GB"/>
              <a:pPr/>
              <a:t>23</a:t>
            </a:fld>
            <a:endParaRPr lang="en-GB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ln/>
        </p:spPr>
        <p:txBody>
          <a:bodyPr wrap="none" anchor="ctr"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314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3858155" y="9443709"/>
            <a:ext cx="2949629" cy="496386"/>
          </a:xfrm>
          <a:prstGeom prst="rect">
            <a:avLst/>
          </a:prstGeom>
          <a:noFill/>
          <a:ln>
            <a:noFill/>
          </a:ln>
        </p:spPr>
        <p:txBody>
          <a:bodyPr lIns="82593" tIns="41297" rIns="82593" bIns="41297" anchor="b"/>
          <a:lstStyle/>
          <a:p>
            <a:pPr algn="r">
              <a:lnSpc>
                <a:spcPct val="100000"/>
              </a:lnSpc>
            </a:pPr>
            <a:fld id="{29326366-9B22-405E-BFF0-B14CC5686C16}" type="slidenum">
              <a:rPr lang="en-GB" sz="1100">
                <a:latin typeface="Times New Roman"/>
              </a:rPr>
              <a:t>24</a:t>
            </a:fld>
            <a:endParaRPr/>
          </a:p>
        </p:txBody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680584" y="4721854"/>
            <a:ext cx="5446292" cy="438814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353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88535-D9A0-3946-B7CE-D5CEE4A76425}" type="slidenum">
              <a:rPr lang="en-GB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419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CustomShape 1"/>
          <p:cNvSpPr/>
          <p:nvPr/>
        </p:nvSpPr>
        <p:spPr>
          <a:xfrm>
            <a:off x="3858155" y="9443709"/>
            <a:ext cx="2949629" cy="496386"/>
          </a:xfrm>
          <a:prstGeom prst="rect">
            <a:avLst/>
          </a:prstGeom>
          <a:noFill/>
          <a:ln>
            <a:noFill/>
          </a:ln>
        </p:spPr>
        <p:txBody>
          <a:bodyPr lIns="82593" tIns="41297" rIns="82593" bIns="41297" anchor="b"/>
          <a:lstStyle/>
          <a:p>
            <a:pPr algn="r">
              <a:lnSpc>
                <a:spcPct val="100000"/>
              </a:lnSpc>
            </a:pPr>
            <a:fld id="{7C38DA6E-B383-4EB0-88BB-7C552167E557}" type="slidenum">
              <a:rPr lang="en-GB" sz="1100">
                <a:latin typeface="Times New Roman"/>
              </a:rPr>
              <a:t>33</a:t>
            </a:fld>
            <a:endParaRPr/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680584" y="4721854"/>
            <a:ext cx="5446292" cy="438814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915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470FF-957A-644C-B2F6-63A1940024D9}" type="slidenum">
              <a:rPr lang="en-GB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011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CustomShape 1"/>
          <p:cNvSpPr/>
          <p:nvPr/>
        </p:nvSpPr>
        <p:spPr>
          <a:xfrm>
            <a:off x="3858155" y="9443709"/>
            <a:ext cx="2949629" cy="496386"/>
          </a:xfrm>
          <a:prstGeom prst="rect">
            <a:avLst/>
          </a:prstGeom>
          <a:noFill/>
          <a:ln>
            <a:noFill/>
          </a:ln>
        </p:spPr>
        <p:txBody>
          <a:bodyPr lIns="82593" tIns="41297" rIns="82593" bIns="41297" anchor="b"/>
          <a:lstStyle/>
          <a:p>
            <a:pPr algn="r">
              <a:lnSpc>
                <a:spcPct val="100000"/>
              </a:lnSpc>
            </a:pPr>
            <a:fld id="{3A631FBF-281E-482D-96F4-9E929253A815}" type="slidenum">
              <a:rPr lang="en-GB" sz="1100">
                <a:latin typeface="Times New Roman"/>
              </a:rPr>
              <a:t>34</a:t>
            </a:fld>
            <a:endParaRPr/>
          </a:p>
        </p:txBody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680584" y="4721854"/>
            <a:ext cx="5446292" cy="438814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41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body"/>
          </p:nvPr>
        </p:nvSpPr>
        <p:spPr>
          <a:xfrm>
            <a:off x="907877" y="4721854"/>
            <a:ext cx="4992029" cy="4472156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1900">
                <a:latin typeface="Arial"/>
              </a:rPr>
              <a:t>Example 1</a:t>
            </a:r>
            <a:endParaRPr/>
          </a:p>
        </p:txBody>
      </p:sp>
      <p:sp>
        <p:nvSpPr>
          <p:cNvPr id="457" name="CustomShape 2"/>
          <p:cNvSpPr/>
          <p:nvPr/>
        </p:nvSpPr>
        <p:spPr>
          <a:xfrm>
            <a:off x="3858479" y="9443709"/>
            <a:ext cx="2949305" cy="495716"/>
          </a:xfrm>
          <a:prstGeom prst="rect">
            <a:avLst/>
          </a:prstGeom>
          <a:noFill/>
          <a:ln>
            <a:noFill/>
          </a:ln>
        </p:spPr>
        <p:txBody>
          <a:bodyPr lIns="82593" tIns="41297" rIns="82593" bIns="41297" anchor="b"/>
          <a:lstStyle/>
          <a:p>
            <a:pPr algn="r">
              <a:lnSpc>
                <a:spcPct val="100000"/>
              </a:lnSpc>
            </a:pPr>
            <a:fld id="{722AAD96-BC36-4628-9EE1-FD77172A2AE3}" type="slidenum">
              <a:rPr lang="en-GB" sz="1100">
                <a:solidFill>
                  <a:srgbClr val="000000"/>
                </a:solidFill>
                <a:latin typeface="Times New Roman"/>
              </a:r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349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3A36E8-6B57-2C4F-95E7-48E9EAED226B}" type="slidenum">
              <a:rPr lang="en-GB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6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body"/>
          </p:nvPr>
        </p:nvSpPr>
        <p:spPr>
          <a:xfrm>
            <a:off x="907877" y="4721854"/>
            <a:ext cx="4992029" cy="447215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900">
                <a:latin typeface="Arial"/>
              </a:rPr>
              <a:t>Tracking the plasma inflow</a:t>
            </a:r>
            <a:endParaRPr/>
          </a:p>
        </p:txBody>
      </p:sp>
      <p:sp>
        <p:nvSpPr>
          <p:cNvPr id="461" name="CustomShape 2"/>
          <p:cNvSpPr/>
          <p:nvPr/>
        </p:nvSpPr>
        <p:spPr>
          <a:xfrm>
            <a:off x="3858479" y="9443709"/>
            <a:ext cx="2949305" cy="495716"/>
          </a:xfrm>
          <a:prstGeom prst="rect">
            <a:avLst/>
          </a:prstGeom>
          <a:noFill/>
          <a:ln>
            <a:noFill/>
          </a:ln>
        </p:spPr>
        <p:txBody>
          <a:bodyPr lIns="82593" tIns="41297" rIns="82593" bIns="41297" anchor="b"/>
          <a:lstStyle/>
          <a:p>
            <a:pPr>
              <a:lnSpc>
                <a:spcPct val="100000"/>
              </a:lnSpc>
            </a:pPr>
            <a:fld id="{70AB75EF-9606-4F83-AA5E-72FBC4CD9157}" type="slidenum">
              <a:rPr lang="en-GB" sz="1100">
                <a:solidFill>
                  <a:srgbClr val="000000"/>
                </a:solidFill>
                <a:latin typeface="Times New Roman"/>
              </a:r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742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7AF0AA-DC30-8349-957F-03F17BA9C021}" type="slidenum">
              <a:rPr lang="en-GB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517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04E9A1-B7F3-CB4C-B1E8-5569DD4A1D86}" type="slidenum">
              <a:rPr lang="en-GB" sz="1200">
                <a:latin typeface="Arial" charset="0"/>
              </a:rPr>
              <a:pPr eaLnBrk="1" hangingPunct="1"/>
              <a:t>13</a:t>
            </a:fld>
            <a:endParaRPr lang="en-GB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09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BE2BBA-9FD9-4B43-8832-21CD585534E8}" type="slidenum">
              <a:rPr lang="en-GB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910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BE2BBA-9FD9-4B43-8832-21CD585534E8}" type="slidenum">
              <a:rPr lang="en-GB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738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5" name="Picture 34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419982"/>
            <a:ext cx="9072563" cy="15119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4031" y="2183906"/>
            <a:ext cx="4452276" cy="45358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5358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535AD-8AF7-8E4E-8EAE-D646B362F4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08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CA50A-F8EA-D243-8017-2D02CA74B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32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2" name="Picture 71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3" name="Picture 72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CA50A-F8EA-D243-8017-2D02CA74B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5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93BE1-D274-1E47-ADF7-7377AC882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02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419982"/>
            <a:ext cx="9072563" cy="15119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4031" y="2183906"/>
            <a:ext cx="4452276" cy="45358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452276" cy="2183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24318" y="4535805"/>
            <a:ext cx="4452276" cy="2183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295A2-703C-734A-ADBB-E65A3088AB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87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46" name="Picture 145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47" name="Picture 146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83" name="Picture 182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84" name="Picture 183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93BE1-D274-1E47-ADF7-7377AC882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220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504478" y="301450"/>
            <a:ext cx="9080221" cy="12630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/>
          </p:nvPr>
        </p:nvSpPr>
        <p:spPr>
          <a:xfrm>
            <a:off x="504478" y="1769784"/>
            <a:ext cx="9080221" cy="438628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020427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21" name="Picture 220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22" name="Picture 221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58" name="Picture 257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59" name="Picture 258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95" name="Picture 294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96" name="Picture 295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/>
          <p:nvPr/>
        </p:nvPicPr>
        <p:blipFill>
          <a:blip r:embed="rId16"/>
          <a:stretch>
            <a:fillRect/>
          </a:stretch>
        </p:blipFill>
        <p:spPr>
          <a:xfrm>
            <a:off x="0" y="-671760"/>
            <a:ext cx="10078560" cy="8230320"/>
          </a:xfrm>
          <a:prstGeom prst="rect">
            <a:avLst/>
          </a:prstGeom>
          <a:ln w="936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60" r:id="rId13"/>
    <p:sldLayoutId id="21474837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7"/>
          <p:cNvPicPr/>
          <p:nvPr/>
        </p:nvPicPr>
        <p:blipFill>
          <a:blip r:embed="rId17"/>
          <a:stretch>
            <a:fillRect/>
          </a:stretch>
        </p:blipFill>
        <p:spPr>
          <a:xfrm>
            <a:off x="0" y="-671760"/>
            <a:ext cx="10078560" cy="8230320"/>
          </a:xfrm>
          <a:prstGeom prst="rect">
            <a:avLst/>
          </a:prstGeom>
          <a:ln w="9360"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52" r:id="rId13"/>
    <p:sldLayoutId id="2147483755" r:id="rId14"/>
    <p:sldLayoutId id="21474837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7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-671760"/>
            <a:ext cx="10080000" cy="8230680"/>
          </a:xfrm>
          <a:prstGeom prst="rect">
            <a:avLst/>
          </a:prstGeom>
          <a:ln w="9360">
            <a:noFill/>
          </a:ln>
        </p:spPr>
      </p:pic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756000" y="168120"/>
            <a:ext cx="8568000" cy="1007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7"/>
          <p:cNvPicPr/>
          <p:nvPr/>
        </p:nvPicPr>
        <p:blipFill>
          <a:blip r:embed="rId16"/>
          <a:stretch>
            <a:fillRect/>
          </a:stretch>
        </p:blipFill>
        <p:spPr>
          <a:xfrm>
            <a:off x="0" y="-671760"/>
            <a:ext cx="10078560" cy="8230320"/>
          </a:xfrm>
          <a:prstGeom prst="rect">
            <a:avLst/>
          </a:prstGeom>
          <a:ln w="9360">
            <a:noFill/>
          </a:ln>
        </p:spPr>
      </p:pic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53" r:id="rId13"/>
    <p:sldLayoutId id="214748375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7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-671760"/>
            <a:ext cx="10078560" cy="8230320"/>
          </a:xfrm>
          <a:prstGeom prst="rect">
            <a:avLst/>
          </a:prstGeom>
          <a:ln w="9360">
            <a:noFill/>
          </a:ln>
        </p:spPr>
      </p:pic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756000" y="168120"/>
            <a:ext cx="8568000" cy="1007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756000" y="1595880"/>
            <a:ext cx="4180680" cy="51231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Seventh Outline Level</a:t>
            </a:r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146560" y="1595880"/>
            <a:ext cx="4180680" cy="51231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7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-671760"/>
            <a:ext cx="10078560" cy="8230320"/>
          </a:xfrm>
          <a:prstGeom prst="rect">
            <a:avLst/>
          </a:prstGeom>
          <a:ln w="9360">
            <a:noFill/>
          </a:ln>
        </p:spPr>
      </p:pic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7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-671760"/>
            <a:ext cx="10080000" cy="8230680"/>
          </a:xfrm>
          <a:prstGeom prst="rect">
            <a:avLst/>
          </a:prstGeom>
          <a:ln w="9360">
            <a:noFill/>
          </a:ln>
        </p:spPr>
      </p:pic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s://ui.adsabs.harvard.edu/abs/2009JPlPh..75..619S/abstrac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https://ui.adsabs.harvard.edu/abs/2009JPlPh..75..159Z/abstrac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ui.adsabs.harvard.edu/abs/2009JPlPh..75..159Z/abstract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09JPlPh..75..619S/abstrac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hyperlink" Target="https://ui.adsabs.harvard.edu/abs/2009JPlPh..75..619S/abstract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ui.adsabs.harvard.edu/abs/2009JPlPh..75..619S/abstract" TargetMode="External"/><Relationship Id="rId7" Type="http://schemas.openxmlformats.org/officeDocument/2006/relationships/image" Target="../media/image4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0004-637X/752/1/35/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iopscience.iop.org/article/10.1088/0004-637X/752/1/35/pdf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iopscience.iop.org/article/10.1088/0004-637X/752/1/35/pdf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0004-637X/752/1/35/pdf" TargetMode="External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iopscience.iop.org/article/10.1088/0004-637X/752/1/35/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iopscience.iop.org/article/10.1088/0004-637X/752/1/35/pdf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iopscience.iop.org/article/10.1088/0004-637X/752/1/35/pdf" TargetMode="Externa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hyperlink" Target="https://solargsm.com/wp-content/uploads/2020/03/xia_zharkova_tp_islands_aa18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gsm.com/wp-content/uploads/2020/03/xia_zharkova_tp_islands_aa18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solargsm.com/wp-content/uploads/2020/03/xia_zharkova_tp_islands_aa18.pdf" TargetMode="External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solargsm.com/wp-content/uploads/2020/03/AA_islands_PIC_2col_accept2020.pdf" TargetMode="Externa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gsm.com/wp-content/uploads/2020/03/AA_islands_PIC_2col_accept2020.pdf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solargsm.com/wp-content/uploads/2021/02/zharkova_xia_PADs_aa21.pdf" TargetMode="Externa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solargsm.com/wp-content/uploads/2020/04/Khabarova_PAD_features_apjl20.pdf" TargetMode="Externa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solargsm.com/wp-content/uploads/2020/04/Khabarova_PAD_features_apjl20.pdf" TargetMode="Externa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5.png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0.xml"/><Relationship Id="rId4" Type="http://schemas.openxmlformats.org/officeDocument/2006/relationships/hyperlink" Target="https://solargsm.com/wp-content/uploads/2021/02/zharkova_xia_PADs_aa21.pdf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0.xml"/><Relationship Id="rId6" Type="http://schemas.openxmlformats.org/officeDocument/2006/relationships/hyperlink" Target="https://solargsm.com/wp-content/uploads/2021/02/zharkova_xia_PADs_aa21.pdf" TargetMode="Externa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solargsm.com/wp-content/uploads/2021/10/frontiers_cs_turb.pdf" TargetMode="External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0004-637X/752/1/35/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0004-637X/752/1/35/pdf" TargetMode="External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11SSRv..159..357Z/abstrac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7223760" y="6887880"/>
            <a:ext cx="2098800" cy="502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995F5ABE-CC46-4FA9-BDCC-6B88C947291C}" type="slidenum">
              <a:rPr lang="en-GB" sz="1400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/>
          </a:p>
        </p:txBody>
      </p:sp>
      <p:sp>
        <p:nvSpPr>
          <p:cNvPr id="303" name="CustomShape 2"/>
          <p:cNvSpPr/>
          <p:nvPr/>
        </p:nvSpPr>
        <p:spPr>
          <a:xfrm>
            <a:off x="889214" y="4852800"/>
            <a:ext cx="8146440" cy="15490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Valentina Zharkova </a:t>
            </a:r>
          </a:p>
          <a:p>
            <a:pPr algn="ctr">
              <a:lnSpc>
                <a:spcPct val="100000"/>
              </a:lnSpc>
            </a:pPr>
            <a:r>
              <a:rPr lang="en-GB" sz="2000" dirty="0">
                <a:solidFill>
                  <a:srgbClr val="00B050"/>
                </a:solidFill>
                <a:latin typeface="Arial"/>
                <a:ea typeface="ＭＳ Ｐゴシック"/>
              </a:rPr>
              <a:t>University of Northumbria, Newcastle upon Tyne, UK</a:t>
            </a:r>
          </a:p>
          <a:p>
            <a:pPr algn="ctr">
              <a:lnSpc>
                <a:spcPct val="100000"/>
              </a:lnSpc>
            </a:pPr>
            <a:r>
              <a:rPr lang="en-GB" sz="2000" dirty="0">
                <a:solidFill>
                  <a:srgbClr val="00B050"/>
                </a:solidFill>
                <a:latin typeface="Arial"/>
                <a:ea typeface="ＭＳ Ｐゴシック"/>
              </a:rPr>
              <a:t>ZVS Research Enterprise Ltd. London, UK</a:t>
            </a:r>
          </a:p>
          <a:p>
            <a:pPr algn="ctr">
              <a:lnSpc>
                <a:spcPct val="100000"/>
              </a:lnSpc>
            </a:pPr>
            <a:endParaRPr lang="en-GB" sz="2000" dirty="0">
              <a:solidFill>
                <a:srgbClr val="00B050"/>
              </a:solidFill>
              <a:latin typeface="Arial"/>
              <a:ea typeface="ＭＳ Ｐゴシック"/>
            </a:endParaRPr>
          </a:p>
        </p:txBody>
      </p:sp>
      <p:pic>
        <p:nvPicPr>
          <p:cNvPr id="304" name="Picture 27"/>
          <p:cNvPicPr/>
          <p:nvPr/>
        </p:nvPicPr>
        <p:blipFill>
          <a:blip r:embed="rId3"/>
          <a:stretch>
            <a:fillRect/>
          </a:stretch>
        </p:blipFill>
        <p:spPr>
          <a:xfrm>
            <a:off x="118440" y="21240"/>
            <a:ext cx="2618280" cy="1004760"/>
          </a:xfrm>
          <a:prstGeom prst="rect">
            <a:avLst/>
          </a:prstGeom>
          <a:ln>
            <a:noFill/>
          </a:ln>
        </p:spPr>
      </p:pic>
      <p:sp>
        <p:nvSpPr>
          <p:cNvPr id="305" name="TextShape 3"/>
          <p:cNvSpPr txBox="1"/>
          <p:nvPr/>
        </p:nvSpPr>
        <p:spPr>
          <a:xfrm>
            <a:off x="409585" y="1948242"/>
            <a:ext cx="9671040" cy="2291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90000" tIns="45000" rIns="90000" bIns="45000"/>
          <a:lstStyle/>
          <a:p>
            <a:pPr algn="ctr"/>
            <a:r>
              <a:rPr lang="en-GB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Particle acceleration in 3D reconnecting current sheets with and without magnetic islands</a:t>
            </a:r>
          </a:p>
          <a:p>
            <a:pPr algn="ctr"/>
            <a:endParaRPr lang="en-GB" sz="3600" b="1" dirty="0"/>
          </a:p>
          <a:p>
            <a:pPr algn="ctr"/>
            <a:r>
              <a:rPr lang="en-GB" sz="4000" dirty="0">
                <a:solidFill>
                  <a:srgbClr val="0033CC"/>
                </a:solidFill>
              </a:rPr>
              <a:t>,</a:t>
            </a:r>
            <a:endParaRPr sz="40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432000" y="208080"/>
            <a:ext cx="9431280" cy="9290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dirty="0">
                <a:solidFill>
                  <a:srgbClr val="FF3333"/>
                </a:solidFill>
                <a:latin typeface="Impact"/>
                <a:ea typeface="Impact"/>
              </a:rPr>
              <a:t>Physical model of reconnection current sheet</a:t>
            </a:r>
          </a:p>
          <a:p>
            <a:pPr algn="ctr">
              <a:lnSpc>
                <a:spcPct val="100000"/>
              </a:lnSpc>
            </a:pPr>
            <a:r>
              <a:rPr lang="en-GB" sz="2800" dirty="0">
                <a:solidFill>
                  <a:schemeClr val="tx2"/>
                </a:solidFill>
                <a:latin typeface="Impact"/>
              </a:rPr>
              <a:t>PIC simulations (2.5D - XOOPIC, 3D -VPIC)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356" name="Picture 27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223158"/>
            <a:ext cx="4191990" cy="4320482"/>
          </a:xfrm>
          <a:prstGeom prst="rect">
            <a:avLst/>
          </a:prstGeom>
          <a:ln>
            <a:noFill/>
          </a:ln>
        </p:spPr>
      </p:pic>
      <p:pic>
        <p:nvPicPr>
          <p:cNvPr id="357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4465122" y="1439999"/>
            <a:ext cx="2992582" cy="3892021"/>
          </a:xfrm>
          <a:prstGeom prst="rect">
            <a:avLst/>
          </a:prstGeom>
          <a:ln>
            <a:noFill/>
          </a:ln>
        </p:spPr>
      </p:pic>
      <p:sp>
        <p:nvSpPr>
          <p:cNvPr id="358" name="CustomShape 2"/>
          <p:cNvSpPr/>
          <p:nvPr/>
        </p:nvSpPr>
        <p:spPr>
          <a:xfrm>
            <a:off x="7594000" y="2097209"/>
            <a:ext cx="2120016" cy="34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accent5">
                    <a:lumMod val="75000"/>
                  </a:schemeClr>
                </a:solidFill>
                <a:latin typeface="Arial"/>
                <a:ea typeface="DejaVu Sans"/>
              </a:rPr>
              <a:t>A single X-null</a:t>
            </a:r>
            <a:endParaRPr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59" name="CustomShape 3"/>
          <p:cNvSpPr/>
          <p:nvPr/>
        </p:nvSpPr>
        <p:spPr>
          <a:xfrm>
            <a:off x="7341180" y="3913400"/>
            <a:ext cx="2269280" cy="7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dirty="0">
                <a:solidFill>
                  <a:srgbClr val="0033CC"/>
                </a:solidFill>
                <a:latin typeface="Arial"/>
                <a:ea typeface="DejaVu Sans"/>
              </a:rPr>
              <a:t>O-type</a:t>
            </a:r>
          </a:p>
          <a:p>
            <a:pPr algn="ctr">
              <a:lnSpc>
                <a:spcPct val="100000"/>
              </a:lnSpc>
            </a:pPr>
            <a:r>
              <a:rPr lang="en-GB" sz="2000" dirty="0">
                <a:solidFill>
                  <a:srgbClr val="0033CC"/>
                </a:solidFill>
                <a:latin typeface="Arial"/>
                <a:ea typeface="DejaVu Sans"/>
              </a:rPr>
              <a:t> (magnetic island)</a:t>
            </a:r>
            <a:endParaRPr sz="2000" dirty="0">
              <a:solidFill>
                <a:srgbClr val="0033CC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3366B6-3649-FC46-84E0-E2BB88037490}"/>
              </a:ext>
            </a:extLst>
          </p:cNvPr>
          <p:cNvSpPr/>
          <p:nvPr/>
        </p:nvSpPr>
        <p:spPr>
          <a:xfrm>
            <a:off x="863194" y="5534215"/>
            <a:ext cx="7612626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dirty="0" err="1">
                <a:solidFill>
                  <a:srgbClr val="0000FF"/>
                </a:solidFill>
                <a:ea typeface="ＭＳ Ｐゴシック"/>
              </a:rPr>
              <a:t>Siversky</a:t>
            </a:r>
            <a:r>
              <a:rPr lang="en-GB" sz="2400" dirty="0">
                <a:solidFill>
                  <a:srgbClr val="0000FF"/>
                </a:solidFill>
                <a:ea typeface="ＭＳ Ｐゴシック"/>
              </a:rPr>
              <a:t> and </a:t>
            </a:r>
            <a:r>
              <a:rPr lang="en-GB" sz="2400" dirty="0" err="1">
                <a:solidFill>
                  <a:srgbClr val="0000FF"/>
                </a:solidFill>
                <a:ea typeface="ＭＳ Ｐゴシック"/>
              </a:rPr>
              <a:t>Zarkova</a:t>
            </a:r>
            <a:r>
              <a:rPr lang="en-GB" sz="2400" dirty="0">
                <a:solidFill>
                  <a:srgbClr val="0000FF"/>
                </a:solidFill>
                <a:ea typeface="ＭＳ Ｐゴシック"/>
              </a:rPr>
              <a:t>, 2009, JPP, 75, 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FF"/>
                </a:solidFill>
                <a:ea typeface="ＭＳ Ｐゴシック"/>
              </a:rPr>
              <a:t>Zharkova and </a:t>
            </a:r>
            <a:r>
              <a:rPr lang="en-GB" sz="2400" dirty="0" err="1">
                <a:solidFill>
                  <a:srgbClr val="0000FF"/>
                </a:solidFill>
                <a:ea typeface="ＭＳ Ｐゴシック"/>
              </a:rPr>
              <a:t>Khabarova</a:t>
            </a:r>
            <a:r>
              <a:rPr lang="en-GB" sz="2400" dirty="0">
                <a:solidFill>
                  <a:srgbClr val="0000FF"/>
                </a:solidFill>
                <a:ea typeface="ＭＳ Ｐゴシック"/>
              </a:rPr>
              <a:t>, 2012, </a:t>
            </a:r>
            <a:r>
              <a:rPr lang="en-GB" sz="2400" dirty="0" err="1">
                <a:solidFill>
                  <a:srgbClr val="0000FF"/>
                </a:solidFill>
                <a:ea typeface="ＭＳ Ｐゴシック"/>
              </a:rPr>
              <a:t>ApJ</a:t>
            </a:r>
            <a:r>
              <a:rPr lang="en-GB" sz="2400" dirty="0">
                <a:solidFill>
                  <a:srgbClr val="0000FF"/>
                </a:solidFill>
                <a:ea typeface="ＭＳ Ｐゴシック"/>
              </a:rPr>
              <a:t>, 752, 35; 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FF"/>
                </a:solidFill>
                <a:ea typeface="ＭＳ Ｐゴシック"/>
              </a:rPr>
              <a:t>				2015, Ann Geo, 33, 457;</a:t>
            </a:r>
          </a:p>
          <a:p>
            <a:pPr>
              <a:lnSpc>
                <a:spcPct val="100000"/>
              </a:lnSpc>
            </a:pPr>
            <a:r>
              <a:rPr lang="en-GB" sz="2400" dirty="0" err="1">
                <a:solidFill>
                  <a:srgbClr val="0000FF"/>
                </a:solidFill>
                <a:ea typeface="ＭＳ Ｐゴシック"/>
              </a:rPr>
              <a:t>Khabarova</a:t>
            </a:r>
            <a:r>
              <a:rPr lang="en-GB" sz="2400" dirty="0">
                <a:solidFill>
                  <a:srgbClr val="0000FF"/>
                </a:solidFill>
                <a:ea typeface="ＭＳ Ｐゴシック"/>
              </a:rPr>
              <a:t> et al, 2020, </a:t>
            </a:r>
            <a:r>
              <a:rPr lang="en-GB" sz="2400" dirty="0" err="1">
                <a:solidFill>
                  <a:srgbClr val="0000FF"/>
                </a:solidFill>
                <a:ea typeface="ＭＳ Ｐゴシック"/>
              </a:rPr>
              <a:t>ApJL</a:t>
            </a:r>
            <a:r>
              <a:rPr lang="en-GB" sz="2400" dirty="0">
                <a:solidFill>
                  <a:srgbClr val="0000FF"/>
                </a:solidFill>
                <a:ea typeface="ＭＳ Ｐゴシック"/>
              </a:rPr>
              <a:t>, 894, L12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FF"/>
                </a:solidFill>
                <a:ea typeface="ＭＳ Ｐゴシック"/>
              </a:rPr>
              <a:t>Xia and Zharkova, 2018, 2020, 2021a,b, A&amp;A, Frontier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5178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1911780" y="5037660"/>
            <a:ext cx="5392080" cy="90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GB">
                <a:solidFill>
                  <a:srgbClr val="000000"/>
                </a:solidFill>
                <a:latin typeface="Arial"/>
                <a:ea typeface="DejaVu Sans"/>
              </a:rPr>
              <a:t>Where the full electric and magnetic field, , and ,</a:t>
            </a:r>
            <a:endParaRPr/>
          </a:p>
        </p:txBody>
      </p:sp>
      <p:sp>
        <p:nvSpPr>
          <p:cNvPr id="361" name="CustomShape 2"/>
          <p:cNvSpPr/>
          <p:nvPr/>
        </p:nvSpPr>
        <p:spPr>
          <a:xfrm>
            <a:off x="1792639" y="4879170"/>
            <a:ext cx="6257066" cy="12259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dirty="0"/>
          </a:p>
        </p:txBody>
      </p:sp>
      <p:sp>
        <p:nvSpPr>
          <p:cNvPr id="362" name="CustomShape 3"/>
          <p:cNvSpPr/>
          <p:nvPr/>
        </p:nvSpPr>
        <p:spPr>
          <a:xfrm>
            <a:off x="1080000" y="216000"/>
            <a:ext cx="7893360" cy="716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4400" dirty="0">
                <a:solidFill>
                  <a:srgbClr val="FF3333"/>
                </a:solidFill>
                <a:latin typeface="Arial"/>
                <a:ea typeface="DejaVu Sans"/>
              </a:rPr>
              <a:t>Particle-in-cell Approach</a:t>
            </a:r>
            <a:endParaRPr dirty="0"/>
          </a:p>
        </p:txBody>
      </p:sp>
      <p:sp>
        <p:nvSpPr>
          <p:cNvPr id="363" name="CustomShape 4"/>
          <p:cNvSpPr/>
          <p:nvPr/>
        </p:nvSpPr>
        <p:spPr>
          <a:xfrm>
            <a:off x="1368000" y="1242720"/>
            <a:ext cx="6479640" cy="988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6800" rIns="90000" bIns="46800"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/>
                <a:ea typeface="DejaVu Sans"/>
              </a:rPr>
              <a:t>Static fields come from MHD scale,</a:t>
            </a:r>
            <a:endParaRPr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/>
                <a:ea typeface="DejaVu Sans"/>
              </a:rPr>
              <a:t>Consider plasma feedback to a presence of accelerated particles – induced electric and magnetic fields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364" name="Picture 243"/>
          <p:cNvPicPr/>
          <p:nvPr/>
        </p:nvPicPr>
        <p:blipFill>
          <a:blip r:embed="rId3"/>
          <a:stretch>
            <a:fillRect/>
          </a:stretch>
        </p:blipFill>
        <p:spPr>
          <a:xfrm>
            <a:off x="306020" y="2856960"/>
            <a:ext cx="3887640" cy="1727640"/>
          </a:xfrm>
          <a:prstGeom prst="rect">
            <a:avLst/>
          </a:prstGeom>
          <a:ln>
            <a:noFill/>
          </a:ln>
        </p:spPr>
      </p:pic>
      <p:sp>
        <p:nvSpPr>
          <p:cNvPr id="365" name="CustomShape 5"/>
          <p:cNvSpPr/>
          <p:nvPr/>
        </p:nvSpPr>
        <p:spPr>
          <a:xfrm>
            <a:off x="4752000" y="3433320"/>
            <a:ext cx="574920" cy="574920"/>
          </a:xfrm>
          <a:prstGeom prst="plus">
            <a:avLst>
              <a:gd name="adj" fmla="val 38070"/>
            </a:avLst>
          </a:prstGeom>
          <a:solidFill>
            <a:srgbClr val="729FCF"/>
          </a:solidFill>
          <a:ln>
            <a:solidFill>
              <a:srgbClr val="3465A4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66" name="Picture 245"/>
          <p:cNvPicPr/>
          <p:nvPr/>
        </p:nvPicPr>
        <p:blipFill>
          <a:blip r:embed="rId4"/>
          <a:stretch>
            <a:fillRect/>
          </a:stretch>
        </p:blipFill>
        <p:spPr>
          <a:xfrm>
            <a:off x="5695740" y="2833560"/>
            <a:ext cx="4303800" cy="1751040"/>
          </a:xfrm>
          <a:prstGeom prst="rect">
            <a:avLst/>
          </a:prstGeom>
          <a:ln>
            <a:noFill/>
          </a:ln>
        </p:spPr>
      </p:pic>
      <p:sp>
        <p:nvSpPr>
          <p:cNvPr id="367" name="CustomShape 6"/>
          <p:cNvSpPr/>
          <p:nvPr/>
        </p:nvSpPr>
        <p:spPr>
          <a:xfrm>
            <a:off x="-1" y="6768000"/>
            <a:ext cx="7069016" cy="776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FF"/>
                </a:solidFill>
                <a:latin typeface="Arial"/>
                <a:ea typeface="ＭＳ Ｐゴシック"/>
              </a:rPr>
              <a:t>J.P. </a:t>
            </a:r>
            <a:r>
              <a:rPr lang="en-GB" sz="2400" dirty="0" err="1">
                <a:solidFill>
                  <a:srgbClr val="0000FF"/>
                </a:solidFill>
                <a:latin typeface="Arial"/>
                <a:ea typeface="ＭＳ Ｐゴシック"/>
              </a:rPr>
              <a:t>Verboncoeur</a:t>
            </a:r>
            <a:r>
              <a:rPr lang="en-GB" sz="2400" dirty="0">
                <a:solidFill>
                  <a:srgbClr val="0000FF"/>
                </a:solidFill>
                <a:latin typeface="Arial"/>
                <a:ea typeface="ＭＳ Ｐゴシック"/>
              </a:rPr>
              <a:t>, et al 1995 – 2.5D XOOPIC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FF"/>
                </a:solidFill>
                <a:latin typeface="Arial"/>
                <a:ea typeface="ＭＳ Ｐゴシック"/>
              </a:rPr>
              <a:t>Bower et al, 2008 – 3D VPIC</a:t>
            </a:r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0CE888-17CE-B44E-A73C-67868EA5D193}"/>
              </a:ext>
            </a:extLst>
          </p:cNvPr>
          <p:cNvSpPr/>
          <p:nvPr/>
        </p:nvSpPr>
        <p:spPr>
          <a:xfrm>
            <a:off x="908941" y="2408383"/>
            <a:ext cx="277511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FF"/>
                </a:solidFill>
                <a:ea typeface="ＭＳ Ｐゴシック"/>
              </a:rPr>
              <a:t>Particle motion equations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BCE62E-6B5C-264E-9B2B-C24997CDAEF5}"/>
              </a:ext>
            </a:extLst>
          </p:cNvPr>
          <p:cNvSpPr/>
          <p:nvPr/>
        </p:nvSpPr>
        <p:spPr>
          <a:xfrm>
            <a:off x="5780407" y="2317469"/>
            <a:ext cx="413446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FF"/>
                </a:solidFill>
                <a:ea typeface="ＭＳ Ｐゴシック"/>
              </a:rPr>
              <a:t>Plasma feedback – Maxwell Equations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420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/>
          </a:p>
        </p:txBody>
      </p:sp>
      <p:pic>
        <p:nvPicPr>
          <p:cNvPr id="82947" name="Picture 4" descr="vzx_e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812" y="3859213"/>
            <a:ext cx="4290346" cy="326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10" descr="vzx_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6428" y="3827139"/>
            <a:ext cx="4429572" cy="326883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</p:pic>
      <p:pic>
        <p:nvPicPr>
          <p:cNvPr id="82949" name="Picture 5" descr="vz_x_in_lown05c_e1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3067" y="549151"/>
            <a:ext cx="4652933" cy="314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2" descr="vz_x_in_lown05c_p.ep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3811" y="473990"/>
            <a:ext cx="4412415" cy="319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1" name="TextBox 6"/>
          <p:cNvSpPr txBox="1">
            <a:spLocks noChangeArrowheads="1"/>
          </p:cNvSpPr>
          <p:nvPr/>
        </p:nvSpPr>
        <p:spPr bwMode="auto">
          <a:xfrm>
            <a:off x="3024399" y="587975"/>
            <a:ext cx="2015913" cy="161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984" dirty="0">
                <a:solidFill>
                  <a:schemeClr val="bg2"/>
                </a:solidFill>
              </a:rPr>
              <a:t>P, x=+-10m</a:t>
            </a:r>
          </a:p>
          <a:p>
            <a:r>
              <a:rPr lang="en-US" sz="1984" dirty="0">
                <a:solidFill>
                  <a:schemeClr val="bg2"/>
                </a:solidFill>
              </a:rPr>
              <a:t>Vx=0</a:t>
            </a:r>
          </a:p>
          <a:p>
            <a:r>
              <a:rPr lang="en-US" sz="1984" dirty="0">
                <a:solidFill>
                  <a:schemeClr val="bg2"/>
                </a:solidFill>
              </a:rPr>
              <a:t>N=10</a:t>
            </a:r>
            <a:r>
              <a:rPr lang="en-US" sz="1984" baseline="30000" dirty="0">
                <a:solidFill>
                  <a:schemeClr val="bg2"/>
                </a:solidFill>
              </a:rPr>
              <a:t>4 </a:t>
            </a:r>
            <a:r>
              <a:rPr lang="en-US" sz="1984" dirty="0">
                <a:solidFill>
                  <a:schemeClr val="bg2"/>
                </a:solidFill>
              </a:rPr>
              <a:t>cm</a:t>
            </a:r>
            <a:r>
              <a:rPr lang="en-US" sz="1984" baseline="30000" dirty="0">
                <a:solidFill>
                  <a:schemeClr val="bg2"/>
                </a:solidFill>
              </a:rPr>
              <a:t>-3</a:t>
            </a:r>
          </a:p>
          <a:p>
            <a:endParaRPr lang="en-US" sz="1984" dirty="0">
              <a:solidFill>
                <a:schemeClr val="bg2"/>
              </a:solidFill>
            </a:endParaRPr>
          </a:p>
          <a:p>
            <a:endParaRPr lang="en-US" sz="1984" dirty="0">
              <a:solidFill>
                <a:schemeClr val="bg2"/>
              </a:solidFill>
            </a:endParaRPr>
          </a:p>
        </p:txBody>
      </p:sp>
      <p:sp>
        <p:nvSpPr>
          <p:cNvPr id="82952" name="TextBox 7"/>
          <p:cNvSpPr txBox="1">
            <a:spLocks noChangeArrowheads="1"/>
          </p:cNvSpPr>
          <p:nvPr/>
        </p:nvSpPr>
        <p:spPr bwMode="auto">
          <a:xfrm>
            <a:off x="7812193" y="503979"/>
            <a:ext cx="1990648" cy="100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984" dirty="0">
                <a:solidFill>
                  <a:schemeClr val="bg2"/>
                </a:solidFill>
              </a:rPr>
              <a:t>e, x=-10m</a:t>
            </a:r>
          </a:p>
          <a:p>
            <a:r>
              <a:rPr lang="en-US" sz="1984" dirty="0" err="1">
                <a:solidFill>
                  <a:schemeClr val="bg2"/>
                </a:solidFill>
              </a:rPr>
              <a:t>Vx</a:t>
            </a:r>
            <a:r>
              <a:rPr lang="en-US" sz="1984" dirty="0">
                <a:solidFill>
                  <a:schemeClr val="bg2"/>
                </a:solidFill>
              </a:rPr>
              <a:t>=-5x10</a:t>
            </a:r>
            <a:r>
              <a:rPr lang="en-US" sz="1984" baseline="30000" dirty="0">
                <a:solidFill>
                  <a:schemeClr val="bg2"/>
                </a:solidFill>
              </a:rPr>
              <a:t>6</a:t>
            </a:r>
          </a:p>
          <a:p>
            <a:r>
              <a:rPr lang="en-US" sz="1984" dirty="0">
                <a:solidFill>
                  <a:schemeClr val="bg2"/>
                </a:solidFill>
              </a:rPr>
              <a:t>N=10</a:t>
            </a:r>
            <a:r>
              <a:rPr lang="en-US" sz="1984" baseline="30000" dirty="0">
                <a:solidFill>
                  <a:schemeClr val="bg2"/>
                </a:solidFill>
              </a:rPr>
              <a:t>4</a:t>
            </a:r>
            <a:r>
              <a:rPr lang="en-US" sz="1984" dirty="0">
                <a:solidFill>
                  <a:schemeClr val="bg2"/>
                </a:solidFill>
              </a:rPr>
              <a:t> cm</a:t>
            </a:r>
            <a:r>
              <a:rPr lang="en-US" sz="1984" baseline="30000" dirty="0">
                <a:solidFill>
                  <a:schemeClr val="bg2"/>
                </a:solidFill>
              </a:rPr>
              <a:t>-3</a:t>
            </a:r>
          </a:p>
        </p:txBody>
      </p:sp>
      <p:sp>
        <p:nvSpPr>
          <p:cNvPr id="82953" name="TextBox 8"/>
          <p:cNvSpPr txBox="1">
            <a:spLocks noChangeArrowheads="1"/>
          </p:cNvSpPr>
          <p:nvPr/>
        </p:nvSpPr>
        <p:spPr bwMode="auto">
          <a:xfrm>
            <a:off x="2772409" y="4115823"/>
            <a:ext cx="1679928" cy="90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 dirty="0">
                <a:solidFill>
                  <a:schemeClr val="bg2"/>
                </a:solidFill>
              </a:rPr>
              <a:t>e, x=10m</a:t>
            </a:r>
          </a:p>
          <a:p>
            <a:r>
              <a:rPr lang="en-US" sz="1984" dirty="0" err="1">
                <a:solidFill>
                  <a:schemeClr val="bg2"/>
                </a:solidFill>
              </a:rPr>
              <a:t>Vx</a:t>
            </a:r>
            <a:r>
              <a:rPr lang="en-US" sz="1984" dirty="0">
                <a:solidFill>
                  <a:schemeClr val="bg2"/>
                </a:solidFill>
              </a:rPr>
              <a:t>=-1x10</a:t>
            </a:r>
            <a:r>
              <a:rPr lang="en-US" sz="1984" baseline="30000" dirty="0">
                <a:solidFill>
                  <a:schemeClr val="bg2"/>
                </a:solidFill>
              </a:rPr>
              <a:t>7</a:t>
            </a:r>
          </a:p>
          <a:p>
            <a:endParaRPr lang="en-US" sz="1984" baseline="30000" dirty="0">
              <a:solidFill>
                <a:schemeClr val="bg2"/>
              </a:solidFill>
            </a:endParaRPr>
          </a:p>
        </p:txBody>
      </p:sp>
      <p:sp>
        <p:nvSpPr>
          <p:cNvPr id="82954" name="TextBox 9"/>
          <p:cNvSpPr txBox="1">
            <a:spLocks noChangeArrowheads="1"/>
          </p:cNvSpPr>
          <p:nvPr/>
        </p:nvSpPr>
        <p:spPr bwMode="auto">
          <a:xfrm>
            <a:off x="8064182" y="3859213"/>
            <a:ext cx="2015913" cy="100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 dirty="0">
                <a:solidFill>
                  <a:schemeClr val="bg2"/>
                </a:solidFill>
              </a:rPr>
              <a:t>e, x=-10m</a:t>
            </a:r>
          </a:p>
          <a:p>
            <a:r>
              <a:rPr lang="en-US" sz="1984" dirty="0" err="1">
                <a:solidFill>
                  <a:schemeClr val="bg2"/>
                </a:solidFill>
              </a:rPr>
              <a:t>Vx</a:t>
            </a:r>
            <a:r>
              <a:rPr lang="en-US" sz="1984" dirty="0">
                <a:solidFill>
                  <a:schemeClr val="bg2"/>
                </a:solidFill>
              </a:rPr>
              <a:t>=-5x10^6</a:t>
            </a:r>
          </a:p>
          <a:p>
            <a:r>
              <a:rPr lang="en-US" sz="1984" dirty="0">
                <a:solidFill>
                  <a:schemeClr val="bg2"/>
                </a:solidFill>
              </a:rPr>
              <a:t>N=10</a:t>
            </a:r>
            <a:r>
              <a:rPr lang="en-US" sz="1984" baseline="30000" dirty="0">
                <a:solidFill>
                  <a:schemeClr val="bg2"/>
                </a:solidFill>
              </a:rPr>
              <a:t>6</a:t>
            </a:r>
            <a:r>
              <a:rPr lang="en-US" sz="1984" dirty="0">
                <a:solidFill>
                  <a:schemeClr val="bg2"/>
                </a:solidFill>
              </a:rPr>
              <a:t> cm</a:t>
            </a:r>
            <a:r>
              <a:rPr lang="en-US" sz="1984" baseline="30000" dirty="0">
                <a:solidFill>
                  <a:schemeClr val="bg2"/>
                </a:solidFill>
              </a:rPr>
              <a:t>-3</a:t>
            </a:r>
          </a:p>
        </p:txBody>
      </p:sp>
      <p:sp>
        <p:nvSpPr>
          <p:cNvPr id="82955" name="Rectangle 10"/>
          <p:cNvSpPr>
            <a:spLocks noChangeArrowheads="1"/>
          </p:cNvSpPr>
          <p:nvPr/>
        </p:nvSpPr>
        <p:spPr bwMode="auto">
          <a:xfrm>
            <a:off x="2772409" y="4787794"/>
            <a:ext cx="1430200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chemeClr val="bg2"/>
                </a:solidFill>
              </a:rPr>
              <a:t>N=10</a:t>
            </a:r>
            <a:r>
              <a:rPr lang="en-US" sz="1984" baseline="30000">
                <a:solidFill>
                  <a:schemeClr val="bg2"/>
                </a:solidFill>
              </a:rPr>
              <a:t>4 </a:t>
            </a:r>
            <a:r>
              <a:rPr lang="en-US" sz="1984">
                <a:solidFill>
                  <a:schemeClr val="bg2"/>
                </a:solidFill>
              </a:rPr>
              <a:t>cm</a:t>
            </a:r>
            <a:r>
              <a:rPr lang="en-US" sz="1984" baseline="30000">
                <a:solidFill>
                  <a:schemeClr val="bg2"/>
                </a:solidFill>
              </a:rPr>
              <a:t>-3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407" y="-579008"/>
            <a:ext cx="960443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2400" b="1" dirty="0">
                <a:solidFill>
                  <a:srgbClr val="FF0000"/>
                </a:solidFill>
              </a:rPr>
              <a:t>Trajectories of protons and electrons (both bounced and transit) in PIC model (solar corona) </a:t>
            </a:r>
            <a:r>
              <a:rPr lang="en-GB" sz="2400" b="1" dirty="0" err="1">
                <a:solidFill>
                  <a:srgbClr val="0033CC"/>
                </a:solidFill>
              </a:rPr>
              <a:t>Siversky&amp;Zharkova</a:t>
            </a:r>
            <a:r>
              <a:rPr lang="en-GB" sz="2400" b="1" dirty="0">
                <a:solidFill>
                  <a:srgbClr val="0033CC"/>
                </a:solidFill>
              </a:rPr>
              <a:t>, 2009 </a:t>
            </a:r>
            <a:r>
              <a:rPr lang="en-GB" sz="2000" b="1" dirty="0">
                <a:solidFill>
                  <a:srgbClr val="0033CC"/>
                </a:solidFill>
                <a:hlinkClick r:id="rId7"/>
              </a:rPr>
              <a:t>https://ui.adsabs.harvard.edu/abs/2009JPlPh..75..619S/abstract</a:t>
            </a:r>
            <a:r>
              <a:rPr lang="en-GB" sz="2000" b="1" dirty="0">
                <a:solidFill>
                  <a:srgbClr val="0033CC"/>
                </a:solidFill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sz="2400" b="1" dirty="0">
                <a:solidFill>
                  <a:srgbClr val="0033CC"/>
                </a:solidFill>
              </a:rPr>
              <a:t> 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820414-1B76-F594-8DD5-13E2962B4F42}"/>
              </a:ext>
            </a:extLst>
          </p:cNvPr>
          <p:cNvSpPr txBox="1"/>
          <p:nvPr/>
        </p:nvSpPr>
        <p:spPr>
          <a:xfrm>
            <a:off x="5543403" y="4073116"/>
            <a:ext cx="4253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33CC"/>
                </a:solidFill>
              </a:rPr>
              <a:t>Corona top source: electron 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761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4412" y="6991787"/>
            <a:ext cx="5207776" cy="524977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 sz="2646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41812140" indent="-41308169" eaLnBrk="0" hangingPunct="0"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eaLnBrk="0" hangingPunct="0"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eaLnBrk="0" hangingPunct="0"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eaLnBrk="0" hangingPunct="0"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503972" eaLnBrk="0" fontAlgn="base" hangingPunct="0">
              <a:spcBef>
                <a:spcPct val="0"/>
              </a:spcBef>
              <a:spcAft>
                <a:spcPct val="0"/>
              </a:spcAft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1007943" eaLnBrk="0" fontAlgn="base" hangingPunct="0">
              <a:spcBef>
                <a:spcPct val="0"/>
              </a:spcBef>
              <a:spcAft>
                <a:spcPct val="0"/>
              </a:spcAft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1511915" eaLnBrk="0" fontAlgn="base" hangingPunct="0">
              <a:spcBef>
                <a:spcPct val="0"/>
              </a:spcBef>
              <a:spcAft>
                <a:spcPct val="0"/>
              </a:spcAft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2015886" eaLnBrk="0" fontAlgn="base" hangingPunct="0">
              <a:spcBef>
                <a:spcPct val="0"/>
              </a:spcBef>
              <a:spcAft>
                <a:spcPct val="0"/>
              </a:spcAft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543" dirty="0">
                <a:solidFill>
                  <a:srgbClr val="C00000"/>
                </a:solidFill>
                <a:latin typeface="Arial" charset="0"/>
              </a:rPr>
              <a:t>Zharkova and </a:t>
            </a:r>
            <a:r>
              <a:rPr lang="en-GB" sz="1543" dirty="0" err="1">
                <a:solidFill>
                  <a:srgbClr val="C00000"/>
                </a:solidFill>
                <a:latin typeface="Arial" charset="0"/>
              </a:rPr>
              <a:t>Gordovskyy</a:t>
            </a:r>
            <a:r>
              <a:rPr lang="en-GB" sz="1543" dirty="0">
                <a:solidFill>
                  <a:srgbClr val="C00000"/>
                </a:solidFill>
                <a:latin typeface="Arial" charset="0"/>
              </a:rPr>
              <a:t>, 2005 </a:t>
            </a:r>
            <a:r>
              <a:rPr lang="en-GB" sz="1543" dirty="0" err="1">
                <a:solidFill>
                  <a:srgbClr val="C00000"/>
                </a:solidFill>
                <a:latin typeface="Arial" charset="0"/>
              </a:rPr>
              <a:t>MNRAS,SSRv</a:t>
            </a:r>
            <a:endParaRPr lang="en-GB" sz="1543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646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41812140" indent="-41308169" eaLnBrk="0" hangingPunct="0"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eaLnBrk="0" hangingPunct="0"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eaLnBrk="0" hangingPunct="0"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eaLnBrk="0" hangingPunct="0"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503972" eaLnBrk="0" fontAlgn="base" hangingPunct="0">
              <a:spcBef>
                <a:spcPct val="0"/>
              </a:spcBef>
              <a:spcAft>
                <a:spcPct val="0"/>
              </a:spcAft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1007943" eaLnBrk="0" fontAlgn="base" hangingPunct="0">
              <a:spcBef>
                <a:spcPct val="0"/>
              </a:spcBef>
              <a:spcAft>
                <a:spcPct val="0"/>
              </a:spcAft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1511915" eaLnBrk="0" fontAlgn="base" hangingPunct="0">
              <a:spcBef>
                <a:spcPct val="0"/>
              </a:spcBef>
              <a:spcAft>
                <a:spcPct val="0"/>
              </a:spcAft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2015886" eaLnBrk="0" fontAlgn="base" hangingPunct="0">
              <a:spcBef>
                <a:spcPct val="0"/>
              </a:spcBef>
              <a:spcAft>
                <a:spcPct val="0"/>
              </a:spcAft>
              <a:defRPr sz="2646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E817FF-1309-C849-A556-E76E5D2AB809}" type="slidenum">
              <a:rPr lang="en-GB" sz="1543">
                <a:latin typeface="Arial" charset="0"/>
              </a:rPr>
              <a:pPr eaLnBrk="1" hangingPunct="1"/>
              <a:t>13</a:t>
            </a:fld>
            <a:endParaRPr lang="en-GB" sz="1543">
              <a:latin typeface="Arial" charset="0"/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436260" y="435179"/>
            <a:ext cx="9684084" cy="150843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GB" sz="4409" b="1" dirty="0">
                <a:solidFill>
                  <a:srgbClr val="CC0066"/>
                </a:solidFill>
                <a:latin typeface="Tahoma" charset="0"/>
                <a:cs typeface="Arial" charset="0"/>
              </a:rPr>
              <a:t>Particle trajectories: separation</a:t>
            </a:r>
            <a:br>
              <a:rPr lang="en-GB" sz="4409" b="1" dirty="0">
                <a:solidFill>
                  <a:srgbClr val="CC0066"/>
                </a:solidFill>
                <a:latin typeface="Tahoma" charset="0"/>
                <a:cs typeface="Arial" charset="0"/>
              </a:rPr>
            </a:br>
            <a:r>
              <a:rPr lang="en-GB" sz="3527" b="1" dirty="0">
                <a:solidFill>
                  <a:srgbClr val="CC0066"/>
                </a:solidFill>
                <a:latin typeface="Tahoma" charset="0"/>
                <a:cs typeface="Arial" charset="0"/>
              </a:rPr>
              <a:t>(E~ B</a:t>
            </a:r>
            <a:r>
              <a:rPr lang="en-GB" sz="3527" b="1" baseline="-25000" dirty="0">
                <a:solidFill>
                  <a:srgbClr val="CC0066"/>
                </a:solidFill>
                <a:latin typeface="Tahoma" charset="0"/>
                <a:cs typeface="Arial" charset="0"/>
              </a:rPr>
              <a:t>x</a:t>
            </a:r>
            <a:r>
              <a:rPr lang="en-GB" sz="3527" b="1" baseline="30000" dirty="0">
                <a:solidFill>
                  <a:srgbClr val="CC0066"/>
                </a:solidFill>
                <a:latin typeface="Tahoma" charset="0"/>
                <a:cs typeface="Arial" charset="0"/>
              </a:rPr>
              <a:t>-2 </a:t>
            </a:r>
            <a:r>
              <a:rPr lang="en-GB" sz="3527" b="1" dirty="0">
                <a:solidFill>
                  <a:srgbClr val="CC0066"/>
                </a:solidFill>
                <a:latin typeface="Tahoma" charset="0"/>
                <a:cs typeface="Arial" charset="0"/>
              </a:rPr>
              <a:t>~z</a:t>
            </a:r>
            <a:r>
              <a:rPr lang="en-GB" sz="3527" b="1" baseline="30000" dirty="0">
                <a:solidFill>
                  <a:srgbClr val="CC0066"/>
                </a:solidFill>
                <a:latin typeface="Tahoma" charset="0"/>
                <a:cs typeface="Arial" charset="0"/>
              </a:rPr>
              <a:t>-2</a:t>
            </a:r>
            <a:r>
              <a:rPr lang="en-GB" sz="3527" b="1" dirty="0">
                <a:solidFill>
                  <a:srgbClr val="CC0066"/>
                </a:solidFill>
                <a:latin typeface="Tahoma" charset="0"/>
                <a:cs typeface="Arial" charset="0"/>
              </a:rPr>
              <a:t>)</a:t>
            </a:r>
            <a:r>
              <a:rPr lang="en-GB" sz="4409" b="1" dirty="0">
                <a:solidFill>
                  <a:srgbClr val="CC0066"/>
                </a:solidFill>
                <a:latin typeface="Tahoma" charset="0"/>
                <a:cs typeface="Arial" charset="0"/>
              </a:rPr>
              <a:t> </a:t>
            </a:r>
            <a:br>
              <a:rPr lang="en-GB" sz="4409" b="1" dirty="0">
                <a:solidFill>
                  <a:srgbClr val="CC0066"/>
                </a:solidFill>
                <a:latin typeface="Tahoma" charset="0"/>
                <a:cs typeface="Arial" charset="0"/>
              </a:rPr>
            </a:br>
            <a:r>
              <a:rPr lang="en-GB" sz="2646" dirty="0">
                <a:latin typeface="Tahoma" charset="0"/>
                <a:cs typeface="Arial" charset="0"/>
              </a:rPr>
              <a:t>blue – RCS edge, green – close to X-point</a:t>
            </a:r>
          </a:p>
        </p:txBody>
      </p:sp>
      <p:pic>
        <p:nvPicPr>
          <p:cNvPr id="54277" name="Picture 4" descr="fig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017" y="1981200"/>
            <a:ext cx="9524841" cy="4973001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CBE646-C104-F644-8590-DB387B9751D4}"/>
              </a:ext>
            </a:extLst>
          </p:cNvPr>
          <p:cNvSpPr/>
          <p:nvPr/>
        </p:nvSpPr>
        <p:spPr>
          <a:xfrm>
            <a:off x="3104412" y="6954201"/>
            <a:ext cx="646420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33CC"/>
                </a:solidFill>
              </a:rPr>
              <a:t>TP: Zharkova &amp; </a:t>
            </a:r>
            <a:r>
              <a:rPr lang="en-GB" dirty="0" err="1">
                <a:solidFill>
                  <a:srgbClr val="0033CC"/>
                </a:solidFill>
              </a:rPr>
              <a:t>Gordovskyy</a:t>
            </a:r>
            <a:r>
              <a:rPr lang="en-GB" dirty="0">
                <a:solidFill>
                  <a:srgbClr val="0033CC"/>
                </a:solidFill>
              </a:rPr>
              <a:t>, 2004, </a:t>
            </a:r>
            <a:r>
              <a:rPr lang="en-GB" dirty="0" err="1">
                <a:solidFill>
                  <a:srgbClr val="0033CC"/>
                </a:solidFill>
              </a:rPr>
              <a:t>Apj</a:t>
            </a:r>
            <a:r>
              <a:rPr lang="en-GB" dirty="0">
                <a:solidFill>
                  <a:srgbClr val="0033CC"/>
                </a:solidFill>
              </a:rPr>
              <a:t>; 2005, MNRAS, </a:t>
            </a:r>
            <a:r>
              <a:rPr lang="en-GB" dirty="0" err="1">
                <a:solidFill>
                  <a:srgbClr val="0033CC"/>
                </a:solidFill>
              </a:rPr>
              <a:t>SSRv</a:t>
            </a:r>
            <a:endParaRPr lang="en-GB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15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9473" y="208241"/>
            <a:ext cx="7438931" cy="595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516757" y="6320728"/>
            <a:ext cx="9127608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/>
              <a:t>				ZA 2009, JPP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408636" y="104121"/>
            <a:ext cx="3533403" cy="63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984" dirty="0"/>
              <a:t>   </a:t>
            </a:r>
            <a:r>
              <a:rPr lang="en-GB" sz="3527" b="1" dirty="0" err="1">
                <a:solidFill>
                  <a:srgbClr val="FFC000"/>
                </a:solidFill>
              </a:rPr>
              <a:t>dN</a:t>
            </a:r>
            <a:r>
              <a:rPr lang="en-GB" sz="3527" b="1" dirty="0">
                <a:solidFill>
                  <a:srgbClr val="FFC000"/>
                </a:solidFill>
              </a:rPr>
              <a:t>/d </a:t>
            </a:r>
            <a:r>
              <a:rPr lang="el-GR" sz="3527" b="1" dirty="0">
                <a:solidFill>
                  <a:srgbClr val="FFC000"/>
                </a:solidFill>
              </a:rPr>
              <a:t>ε</a:t>
            </a:r>
            <a:r>
              <a:rPr lang="en-GB" sz="3527" b="1" dirty="0">
                <a:solidFill>
                  <a:srgbClr val="FFC000"/>
                </a:solidFill>
              </a:rPr>
              <a:t> </a:t>
            </a:r>
            <a:r>
              <a:rPr lang="en-US" sz="3527" b="1" dirty="0">
                <a:solidFill>
                  <a:srgbClr val="FFC000"/>
                </a:solidFill>
              </a:rPr>
              <a:t>~</a:t>
            </a:r>
            <a:r>
              <a:rPr lang="en-GB" sz="3527" b="1" dirty="0">
                <a:solidFill>
                  <a:srgbClr val="FFC000"/>
                </a:solidFill>
              </a:rPr>
              <a:t> A </a:t>
            </a:r>
            <a:r>
              <a:rPr lang="el-GR" sz="3527" b="1" dirty="0">
                <a:solidFill>
                  <a:srgbClr val="FFC000"/>
                </a:solidFill>
              </a:rPr>
              <a:t>ε</a:t>
            </a:r>
            <a:r>
              <a:rPr lang="en-GB" sz="3527" b="1" baseline="30000" dirty="0">
                <a:solidFill>
                  <a:srgbClr val="FFC000"/>
                </a:solidFill>
              </a:rPr>
              <a:t>-1.5</a:t>
            </a:r>
            <a:r>
              <a:rPr lang="en-GB" sz="3527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520879" y="635110"/>
            <a:ext cx="3308919" cy="63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3527" b="1">
                <a:solidFill>
                  <a:srgbClr val="FF99FF"/>
                </a:solidFill>
              </a:rPr>
              <a:t>dN/d </a:t>
            </a:r>
            <a:r>
              <a:rPr lang="el-GR" sz="3527" b="1">
                <a:solidFill>
                  <a:srgbClr val="FF99FF"/>
                </a:solidFill>
              </a:rPr>
              <a:t>ε</a:t>
            </a:r>
            <a:r>
              <a:rPr lang="en-GB" sz="3527" b="1">
                <a:solidFill>
                  <a:srgbClr val="FF99FF"/>
                </a:solidFill>
              </a:rPr>
              <a:t> </a:t>
            </a:r>
            <a:r>
              <a:rPr lang="en-US" sz="3527" b="1">
                <a:solidFill>
                  <a:srgbClr val="FF99FF"/>
                </a:solidFill>
              </a:rPr>
              <a:t>~</a:t>
            </a:r>
            <a:r>
              <a:rPr lang="en-GB" sz="3527" b="1">
                <a:solidFill>
                  <a:srgbClr val="FF99FF"/>
                </a:solidFill>
              </a:rPr>
              <a:t> B </a:t>
            </a:r>
            <a:r>
              <a:rPr lang="el-GR" sz="3527" b="1">
                <a:solidFill>
                  <a:srgbClr val="FF99FF"/>
                </a:solidFill>
              </a:rPr>
              <a:t>ε</a:t>
            </a:r>
            <a:r>
              <a:rPr lang="en-GB" sz="3527" b="1" baseline="30000">
                <a:solidFill>
                  <a:srgbClr val="FF99FF"/>
                </a:solidFill>
              </a:rPr>
              <a:t>-2.0</a:t>
            </a:r>
            <a:r>
              <a:rPr lang="en-GB" sz="2205" i="1">
                <a:solidFill>
                  <a:srgbClr val="FF99FF"/>
                </a:solidFill>
              </a:rPr>
              <a:t> </a:t>
            </a:r>
          </a:p>
        </p:txBody>
      </p:sp>
      <p:pic>
        <p:nvPicPr>
          <p:cNvPr id="1026" name="Picture 2" descr="Charged Particle in Uniform Magnetic Field - YouTube">
            <a:extLst>
              <a:ext uri="{FF2B5EF4-FFF2-40B4-BE49-F238E27FC236}">
                <a16:creationId xmlns:a16="http://schemas.microsoft.com/office/drawing/2014/main" id="{6FA2D105-E3DA-CF45-B533-E3E03292C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4563"/>
            <a:ext cx="10080625" cy="56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A9C1A8-D095-7523-88D7-43E73ABD31F6}"/>
              </a:ext>
            </a:extLst>
          </p:cNvPr>
          <p:cNvSpPr/>
          <p:nvPr/>
        </p:nvSpPr>
        <p:spPr>
          <a:xfrm>
            <a:off x="1184536" y="-550888"/>
            <a:ext cx="7563867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3CC"/>
                </a:solidFill>
              </a:rPr>
              <a:t>TP: Zharkova &amp; </a:t>
            </a:r>
            <a:r>
              <a:rPr lang="en-GB" dirty="0" err="1">
                <a:solidFill>
                  <a:srgbClr val="0033CC"/>
                </a:solidFill>
              </a:rPr>
              <a:t>Gordovskyy</a:t>
            </a:r>
            <a:r>
              <a:rPr lang="en-GB" dirty="0">
                <a:solidFill>
                  <a:srgbClr val="0033CC"/>
                </a:solidFill>
              </a:rPr>
              <a:t>, 2004, </a:t>
            </a:r>
            <a:r>
              <a:rPr lang="en-GB" dirty="0" err="1">
                <a:solidFill>
                  <a:srgbClr val="0033CC"/>
                </a:solidFill>
              </a:rPr>
              <a:t>Apj</a:t>
            </a:r>
            <a:r>
              <a:rPr lang="en-GB" dirty="0">
                <a:solidFill>
                  <a:srgbClr val="0033CC"/>
                </a:solidFill>
              </a:rPr>
              <a:t>; 2005, MNRAS, </a:t>
            </a:r>
            <a:r>
              <a:rPr lang="en-GB" dirty="0" err="1">
                <a:solidFill>
                  <a:srgbClr val="0033CC"/>
                </a:solidFill>
              </a:rPr>
              <a:t>SSRv</a:t>
            </a:r>
            <a:r>
              <a:rPr lang="en-GB" dirty="0">
                <a:solidFill>
                  <a:srgbClr val="0033CC"/>
                </a:solidFill>
              </a:rPr>
              <a:t>, </a:t>
            </a:r>
          </a:p>
          <a:p>
            <a:r>
              <a:rPr lang="en-GB" dirty="0">
                <a:solidFill>
                  <a:srgbClr val="0033CC"/>
                </a:solidFill>
              </a:rPr>
              <a:t>Zharkova and </a:t>
            </a:r>
            <a:r>
              <a:rPr lang="en-GB" dirty="0" err="1">
                <a:solidFill>
                  <a:srgbClr val="0033CC"/>
                </a:solidFill>
              </a:rPr>
              <a:t>Agapitov</a:t>
            </a:r>
            <a:r>
              <a:rPr lang="en-GB" dirty="0">
                <a:solidFill>
                  <a:srgbClr val="0033CC"/>
                </a:solidFill>
              </a:rPr>
              <a:t>, 2009, JPP</a:t>
            </a:r>
          </a:p>
        </p:txBody>
      </p:sp>
    </p:spTree>
    <p:extLst>
      <p:ext uri="{BB962C8B-B14F-4D97-AF65-F5344CB8AC3E}">
        <p14:creationId xmlns:p14="http://schemas.microsoft.com/office/powerpoint/2010/main" val="356578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846" y="465609"/>
            <a:ext cx="7438931" cy="595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516757" y="6320728"/>
            <a:ext cx="9127608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/>
              <a:t>				ZA 2009, JPP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880277" y="0"/>
            <a:ext cx="3533403" cy="635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984" dirty="0"/>
              <a:t>   </a:t>
            </a:r>
            <a:r>
              <a:rPr lang="en-GB" sz="3527" b="1" dirty="0" err="1">
                <a:solidFill>
                  <a:srgbClr val="FFC000"/>
                </a:solidFill>
              </a:rPr>
              <a:t>dN</a:t>
            </a:r>
            <a:r>
              <a:rPr lang="en-GB" sz="3527" b="1" dirty="0">
                <a:solidFill>
                  <a:srgbClr val="FFC000"/>
                </a:solidFill>
              </a:rPr>
              <a:t>/d </a:t>
            </a:r>
            <a:r>
              <a:rPr lang="el-GR" sz="3527" b="1" dirty="0">
                <a:solidFill>
                  <a:srgbClr val="FFC000"/>
                </a:solidFill>
              </a:rPr>
              <a:t>ε</a:t>
            </a:r>
            <a:r>
              <a:rPr lang="en-GB" sz="3527" b="1" dirty="0">
                <a:solidFill>
                  <a:srgbClr val="FFC000"/>
                </a:solidFill>
              </a:rPr>
              <a:t> </a:t>
            </a:r>
            <a:r>
              <a:rPr lang="en-US" sz="3527" b="1" dirty="0">
                <a:solidFill>
                  <a:srgbClr val="FFC000"/>
                </a:solidFill>
              </a:rPr>
              <a:t>~</a:t>
            </a:r>
            <a:r>
              <a:rPr lang="en-GB" sz="3527" b="1" dirty="0">
                <a:solidFill>
                  <a:srgbClr val="FFC000"/>
                </a:solidFill>
              </a:rPr>
              <a:t> A </a:t>
            </a:r>
            <a:r>
              <a:rPr lang="el-GR" sz="3527" b="1" dirty="0">
                <a:solidFill>
                  <a:srgbClr val="FFC000"/>
                </a:solidFill>
              </a:rPr>
              <a:t>ε</a:t>
            </a:r>
            <a:r>
              <a:rPr lang="en-GB" sz="3527" b="1" baseline="30000" dirty="0">
                <a:solidFill>
                  <a:srgbClr val="FFC000"/>
                </a:solidFill>
              </a:rPr>
              <a:t>-1.5</a:t>
            </a:r>
            <a:r>
              <a:rPr lang="en-GB" sz="3527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132266" y="671971"/>
            <a:ext cx="3308919" cy="635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3527" b="1" dirty="0" err="1">
                <a:solidFill>
                  <a:srgbClr val="FF99FF"/>
                </a:solidFill>
              </a:rPr>
              <a:t>dN</a:t>
            </a:r>
            <a:r>
              <a:rPr lang="en-GB" sz="3527" b="1" dirty="0">
                <a:solidFill>
                  <a:srgbClr val="FF99FF"/>
                </a:solidFill>
              </a:rPr>
              <a:t>/d </a:t>
            </a:r>
            <a:r>
              <a:rPr lang="el-GR" sz="3527" b="1" dirty="0">
                <a:solidFill>
                  <a:srgbClr val="FF99FF"/>
                </a:solidFill>
              </a:rPr>
              <a:t>ε</a:t>
            </a:r>
            <a:r>
              <a:rPr lang="en-GB" sz="3527" b="1" dirty="0">
                <a:solidFill>
                  <a:srgbClr val="FF99FF"/>
                </a:solidFill>
              </a:rPr>
              <a:t> </a:t>
            </a:r>
            <a:r>
              <a:rPr lang="en-US" sz="3527" b="1" dirty="0">
                <a:solidFill>
                  <a:srgbClr val="FF99FF"/>
                </a:solidFill>
              </a:rPr>
              <a:t>~</a:t>
            </a:r>
            <a:r>
              <a:rPr lang="en-GB" sz="3527" b="1" dirty="0">
                <a:solidFill>
                  <a:srgbClr val="FF99FF"/>
                </a:solidFill>
              </a:rPr>
              <a:t> B </a:t>
            </a:r>
            <a:r>
              <a:rPr lang="el-GR" sz="3527" b="1" dirty="0">
                <a:solidFill>
                  <a:srgbClr val="FF99FF"/>
                </a:solidFill>
              </a:rPr>
              <a:t>ε</a:t>
            </a:r>
            <a:r>
              <a:rPr lang="en-GB" sz="3527" b="1" baseline="30000" dirty="0">
                <a:solidFill>
                  <a:srgbClr val="FF99FF"/>
                </a:solidFill>
              </a:rPr>
              <a:t>-2.0</a:t>
            </a:r>
            <a:r>
              <a:rPr lang="en-GB" sz="2205" i="1" dirty="0">
                <a:solidFill>
                  <a:srgbClr val="FF99FF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6460" y="6803707"/>
            <a:ext cx="8483635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4" cap="all" dirty="0">
                <a:solidFill>
                  <a:srgbClr val="FF0000"/>
                </a:solidFill>
              </a:rPr>
              <a:t>Myth 3 –charge neutrality of separation?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7E25F9-E9A8-AEC4-E243-FCF79B6F79DB}"/>
              </a:ext>
            </a:extLst>
          </p:cNvPr>
          <p:cNvSpPr txBox="1"/>
          <p:nvPr/>
        </p:nvSpPr>
        <p:spPr>
          <a:xfrm>
            <a:off x="1056176" y="-617177"/>
            <a:ext cx="80013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TP: </a:t>
            </a:r>
            <a:r>
              <a:rPr lang="en-GB" sz="2400" dirty="0" err="1">
                <a:solidFill>
                  <a:srgbClr val="C00000"/>
                </a:solidFill>
              </a:rPr>
              <a:t>Zharkova&amp;Agapitov</a:t>
            </a:r>
            <a:r>
              <a:rPr lang="en-GB" sz="2400" dirty="0">
                <a:solidFill>
                  <a:srgbClr val="C00000"/>
                </a:solidFill>
              </a:rPr>
              <a:t>, JPP, 2009, 75/2, 159</a:t>
            </a:r>
          </a:p>
        </p:txBody>
      </p:sp>
    </p:spTree>
    <p:extLst>
      <p:ext uri="{BB962C8B-B14F-4D97-AF65-F5344CB8AC3E}">
        <p14:creationId xmlns:p14="http://schemas.microsoft.com/office/powerpoint/2010/main" val="227472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919" y="895194"/>
            <a:ext cx="6705712" cy="646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6289084" y="6664481"/>
            <a:ext cx="3809586" cy="7030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984" dirty="0">
                <a:latin typeface="Times New Roman" charset="0"/>
              </a:rPr>
              <a:t>Flare 23 July 2002, RHESSI, </a:t>
            </a:r>
          </a:p>
          <a:p>
            <a:r>
              <a:rPr lang="en-GB" sz="1984" dirty="0">
                <a:latin typeface="Times New Roman" charset="0"/>
              </a:rPr>
              <a:t>Lin et al (2003)</a:t>
            </a:r>
            <a:endParaRPr lang="en-GB" sz="1984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D27943-5B0E-E84C-9EB5-591CDE9F87AC}"/>
              </a:ext>
            </a:extLst>
          </p:cNvPr>
          <p:cNvSpPr/>
          <p:nvPr/>
        </p:nvSpPr>
        <p:spPr>
          <a:xfrm>
            <a:off x="201811" y="371974"/>
            <a:ext cx="9283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chemeClr val="tx2"/>
                </a:solidFill>
              </a:rPr>
              <a:t>Separation of HXR (blue) and Gamma-ray (red) emission</a:t>
            </a:r>
          </a:p>
        </p:txBody>
      </p:sp>
    </p:spTree>
    <p:extLst>
      <p:ext uri="{BB962C8B-B14F-4D97-AF65-F5344CB8AC3E}">
        <p14:creationId xmlns:p14="http://schemas.microsoft.com/office/powerpoint/2010/main" val="2908188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fld id="{C18E1E18-3E44-1E41-8AD4-EAF7FFE717B6}" type="slidenum">
              <a:rPr lang="en-US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505037" y="209935"/>
            <a:ext cx="9575588" cy="151193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en-GB" sz="4409" dirty="0">
                <a:solidFill>
                  <a:srgbClr val="0000FF"/>
                </a:solidFill>
              </a:rPr>
              <a:t>Electron spectral indices </a:t>
            </a:r>
            <a:r>
              <a:rPr lang="el-GR" sz="4409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γ</a:t>
            </a:r>
            <a:r>
              <a:rPr lang="en-GB" sz="4409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 </a:t>
            </a:r>
            <a:r>
              <a:rPr lang="en-GB" sz="4409" dirty="0">
                <a:solidFill>
                  <a:srgbClr val="0000FF"/>
                </a:solidFill>
              </a:rPr>
              <a:t>dependence on</a:t>
            </a:r>
            <a:r>
              <a:rPr lang="en-GB" sz="4409" dirty="0">
                <a:solidFill>
                  <a:srgbClr val="FFC000"/>
                </a:solidFill>
              </a:rPr>
              <a:t> </a:t>
            </a:r>
            <a:r>
              <a:rPr lang="en-GB" sz="4409" dirty="0">
                <a:solidFill>
                  <a:srgbClr val="FFC000"/>
                </a:solidFill>
                <a:sym typeface="Symbol" charset="2"/>
              </a:rPr>
              <a:t> (</a:t>
            </a:r>
            <a:r>
              <a:rPr lang="en-GB" sz="4409" dirty="0" err="1">
                <a:solidFill>
                  <a:srgbClr val="FFC000"/>
                </a:solidFill>
                <a:sym typeface="Symbol" charset="2"/>
              </a:rPr>
              <a:t>B</a:t>
            </a:r>
            <a:r>
              <a:rPr lang="en-GB" sz="4409" baseline="-25000" dirty="0" err="1">
                <a:solidFill>
                  <a:srgbClr val="FFC000"/>
                </a:solidFill>
                <a:sym typeface="Symbol" charset="2"/>
              </a:rPr>
              <a:t>x</a:t>
            </a:r>
            <a:r>
              <a:rPr lang="en-GB" sz="4409" dirty="0">
                <a:solidFill>
                  <a:srgbClr val="FFC000"/>
                </a:solidFill>
                <a:sym typeface="Symbol" charset="2"/>
              </a:rPr>
              <a:t>(z))</a:t>
            </a:r>
            <a:r>
              <a:rPr lang="en-GB" sz="4409" dirty="0">
                <a:solidFill>
                  <a:srgbClr val="CC0066"/>
                </a:solidFill>
                <a:sym typeface="Symbol" charset="2"/>
              </a:rPr>
              <a:t> </a:t>
            </a:r>
            <a:r>
              <a:rPr lang="en-GB" sz="4409" dirty="0">
                <a:solidFill>
                  <a:srgbClr val="0000FF"/>
                </a:solidFill>
                <a:sym typeface="Symbol" charset="2"/>
              </a:rPr>
              <a:t>and</a:t>
            </a:r>
            <a:r>
              <a:rPr lang="en-GB" sz="4409" dirty="0">
                <a:solidFill>
                  <a:srgbClr val="FFC000"/>
                </a:solidFill>
                <a:sym typeface="Symbol" charset="2"/>
              </a:rPr>
              <a:t> </a:t>
            </a:r>
            <a:r>
              <a:rPr lang="el-GR" sz="4409" dirty="0">
                <a:solidFill>
                  <a:srgbClr val="CC0066"/>
                </a:solidFill>
                <a:ea typeface="Times New Roman" charset="0"/>
                <a:cs typeface="Times New Roman" charset="0"/>
                <a:sym typeface="Symbol" charset="2"/>
              </a:rPr>
              <a:t>λ</a:t>
            </a:r>
            <a:r>
              <a:rPr lang="en-GB" sz="4409" dirty="0">
                <a:solidFill>
                  <a:srgbClr val="CC0066"/>
                </a:solidFill>
                <a:ea typeface="Times New Roman" charset="0"/>
                <a:cs typeface="Times New Roman" charset="0"/>
                <a:sym typeface="Symbol" charset="2"/>
              </a:rPr>
              <a:t> (N(z))</a:t>
            </a:r>
            <a:endParaRPr lang="el-GR" sz="4409" dirty="0">
              <a:solidFill>
                <a:srgbClr val="CC0066"/>
              </a:solidFill>
              <a:ea typeface="Times New Roman" charset="0"/>
              <a:cs typeface="Times New Roman" charset="0"/>
              <a:sym typeface="Symbol" charset="2"/>
            </a:endParaRPr>
          </a:p>
        </p:txBody>
      </p:sp>
      <p:sp>
        <p:nvSpPr>
          <p:cNvPr id="62469" name="Rectangle 9"/>
          <p:cNvSpPr>
            <a:spLocks noChangeArrowheads="1"/>
          </p:cNvSpPr>
          <p:nvPr/>
        </p:nvSpPr>
        <p:spPr bwMode="auto">
          <a:xfrm>
            <a:off x="595503" y="2913625"/>
            <a:ext cx="8413638" cy="3976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l-GR" sz="1984" b="1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γ</a:t>
            </a:r>
            <a:r>
              <a:rPr lang="en-GB" sz="1984" b="1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= 1+ </a:t>
            </a:r>
            <a:r>
              <a:rPr lang="el-GR" sz="1984" b="1" dirty="0">
                <a:solidFill>
                  <a:srgbClr val="800000"/>
                </a:solidFill>
                <a:sym typeface="Symbol" charset="2"/>
              </a:rPr>
              <a:t>λ</a:t>
            </a:r>
            <a:r>
              <a:rPr lang="en-GB" sz="1984" b="1" dirty="0">
                <a:solidFill>
                  <a:srgbClr val="800000"/>
                </a:solidFill>
                <a:sym typeface="Symbol" charset="2"/>
              </a:rPr>
              <a:t> </a:t>
            </a:r>
            <a:r>
              <a:rPr lang="en-GB" sz="1984" b="1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/(2 </a:t>
            </a:r>
            <a:r>
              <a:rPr lang="en-GB" sz="1984" b="1" dirty="0">
                <a:solidFill>
                  <a:srgbClr val="800000"/>
                </a:solidFill>
                <a:sym typeface="Symbol" charset="2"/>
              </a:rPr>
              <a:t>) – strong guiding field (</a:t>
            </a:r>
            <a:r>
              <a:rPr lang="el-GR" sz="1984" b="1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β</a:t>
            </a:r>
            <a:r>
              <a:rPr lang="en-GB" sz="1984" b="1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 &gt; 10</a:t>
            </a:r>
            <a:r>
              <a:rPr lang="en-GB" sz="1984" b="1" baseline="30000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-2</a:t>
            </a:r>
            <a:r>
              <a:rPr lang="en-GB" sz="1984" b="1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)</a:t>
            </a:r>
            <a:endParaRPr lang="el-GR" sz="1984" b="1" dirty="0">
              <a:solidFill>
                <a:srgbClr val="800000"/>
              </a:solidFill>
              <a:ea typeface="Times New Roman" charset="0"/>
              <a:cs typeface="Times New Roman" charset="0"/>
              <a:sym typeface="Symbol" charset="2"/>
            </a:endParaRPr>
          </a:p>
        </p:txBody>
      </p:sp>
      <p:sp>
        <p:nvSpPr>
          <p:cNvPr id="62470" name="Rectangle 12"/>
          <p:cNvSpPr>
            <a:spLocks noChangeArrowheads="1"/>
          </p:cNvSpPr>
          <p:nvPr/>
        </p:nvSpPr>
        <p:spPr bwMode="auto">
          <a:xfrm>
            <a:off x="3465380" y="2126159"/>
            <a:ext cx="1988045" cy="56720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3086" b="1" i="1" dirty="0">
                <a:solidFill>
                  <a:srgbClr val="FF0000"/>
                </a:solidFill>
              </a:rPr>
              <a:t>Electrons</a:t>
            </a:r>
          </a:p>
        </p:txBody>
      </p:sp>
      <p:sp>
        <p:nvSpPr>
          <p:cNvPr id="62471" name="Rectangle 13"/>
          <p:cNvSpPr>
            <a:spLocks noChangeArrowheads="1"/>
          </p:cNvSpPr>
          <p:nvPr/>
        </p:nvSpPr>
        <p:spPr bwMode="auto">
          <a:xfrm>
            <a:off x="3780367" y="4488557"/>
            <a:ext cx="1891865" cy="63511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3527" b="1" i="1">
                <a:solidFill>
                  <a:srgbClr val="002060"/>
                </a:solidFill>
              </a:rPr>
              <a:t>Protons</a:t>
            </a:r>
          </a:p>
        </p:txBody>
      </p:sp>
      <p:sp>
        <p:nvSpPr>
          <p:cNvPr id="62472" name="Rectangle 14"/>
          <p:cNvSpPr>
            <a:spLocks noChangeArrowheads="1"/>
          </p:cNvSpPr>
          <p:nvPr/>
        </p:nvSpPr>
        <p:spPr bwMode="auto">
          <a:xfrm>
            <a:off x="516758" y="3620595"/>
            <a:ext cx="8095152" cy="3976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l-GR" sz="1984" b="1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γ</a:t>
            </a:r>
            <a:r>
              <a:rPr lang="en-GB" sz="1984" b="1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= ½(1+ </a:t>
            </a:r>
            <a:r>
              <a:rPr lang="el-GR" sz="1984" b="1" dirty="0">
                <a:solidFill>
                  <a:srgbClr val="800000"/>
                </a:solidFill>
                <a:sym typeface="Symbol" charset="2"/>
              </a:rPr>
              <a:t>λ</a:t>
            </a:r>
            <a:r>
              <a:rPr lang="en-GB" sz="1984" b="1" dirty="0">
                <a:solidFill>
                  <a:srgbClr val="800000"/>
                </a:solidFill>
                <a:sym typeface="Symbol" charset="2"/>
              </a:rPr>
              <a:t> </a:t>
            </a:r>
            <a:r>
              <a:rPr lang="en-GB" sz="1984" b="1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/</a:t>
            </a:r>
            <a:r>
              <a:rPr lang="en-GB" sz="1984" b="1" dirty="0">
                <a:solidFill>
                  <a:srgbClr val="800000"/>
                </a:solidFill>
                <a:sym typeface="Symbol" charset="2"/>
              </a:rPr>
              <a:t>) – weak guiding field (</a:t>
            </a:r>
            <a:r>
              <a:rPr lang="el-GR" sz="1984" b="1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β</a:t>
            </a:r>
            <a:r>
              <a:rPr lang="en-GB" sz="1984" b="1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&lt; 10</a:t>
            </a:r>
            <a:r>
              <a:rPr lang="en-GB" sz="1984" b="1" baseline="30000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-2</a:t>
            </a:r>
            <a:r>
              <a:rPr lang="en-GB" sz="1984" b="1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)</a:t>
            </a:r>
            <a:endParaRPr lang="el-GR" sz="1984" b="1" dirty="0">
              <a:solidFill>
                <a:srgbClr val="800000"/>
              </a:solidFill>
              <a:ea typeface="Times New Roman" charset="0"/>
              <a:cs typeface="Times New Roman" charset="0"/>
              <a:sym typeface="Symbol" charset="2"/>
            </a:endParaRPr>
          </a:p>
        </p:txBody>
      </p:sp>
      <p:sp>
        <p:nvSpPr>
          <p:cNvPr id="62473" name="Rectangle 16"/>
          <p:cNvSpPr>
            <a:spLocks noChangeArrowheads="1"/>
          </p:cNvSpPr>
          <p:nvPr/>
        </p:nvSpPr>
        <p:spPr bwMode="auto">
          <a:xfrm>
            <a:off x="1512464" y="5375769"/>
            <a:ext cx="6429224" cy="3976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l-GR" sz="1984" b="1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γ</a:t>
            </a:r>
            <a:r>
              <a:rPr lang="en-GB" sz="1984" b="1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= 1+ </a:t>
            </a:r>
            <a:r>
              <a:rPr lang="el-GR" sz="1984" b="1" dirty="0">
                <a:solidFill>
                  <a:srgbClr val="800000"/>
                </a:solidFill>
                <a:sym typeface="Symbol" charset="2"/>
              </a:rPr>
              <a:t>λ</a:t>
            </a:r>
            <a:r>
              <a:rPr lang="en-GB" sz="1984" b="1" dirty="0">
                <a:solidFill>
                  <a:srgbClr val="800000"/>
                </a:solidFill>
                <a:sym typeface="Symbol" charset="2"/>
              </a:rPr>
              <a:t> </a:t>
            </a:r>
            <a:r>
              <a:rPr lang="en-GB" sz="1984" b="1" dirty="0">
                <a:solidFill>
                  <a:srgbClr val="800000"/>
                </a:solidFill>
                <a:ea typeface="Times New Roman" charset="0"/>
                <a:cs typeface="Times New Roman" charset="0"/>
                <a:sym typeface="Symbol" charset="2"/>
              </a:rPr>
              <a:t>/(2 </a:t>
            </a:r>
            <a:r>
              <a:rPr lang="en-GB" sz="1984" b="1" dirty="0">
                <a:solidFill>
                  <a:srgbClr val="800000"/>
                </a:solidFill>
                <a:sym typeface="Symbol" charset="2"/>
              </a:rPr>
              <a:t>) – </a:t>
            </a:r>
            <a:r>
              <a:rPr lang="en-GB" sz="1984" b="1" dirty="0">
                <a:solidFill>
                  <a:srgbClr val="C00000"/>
                </a:solidFill>
                <a:sym typeface="Symbol" charset="2"/>
              </a:rPr>
              <a:t>any guiding field</a:t>
            </a:r>
            <a:endParaRPr lang="el-GR" sz="1984" b="1" dirty="0">
              <a:solidFill>
                <a:srgbClr val="C00000"/>
              </a:solidFill>
              <a:sym typeface="Symbol" charset="2"/>
            </a:endParaRPr>
          </a:p>
        </p:txBody>
      </p:sp>
      <p:sp>
        <p:nvSpPr>
          <p:cNvPr id="62474" name="TextBox 10"/>
          <p:cNvSpPr txBox="1">
            <a:spLocks noChangeArrowheads="1"/>
          </p:cNvSpPr>
          <p:nvPr/>
        </p:nvSpPr>
        <p:spPr bwMode="auto">
          <a:xfrm>
            <a:off x="5880276" y="1847921"/>
            <a:ext cx="3527848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ZA 2009, JPP</a:t>
            </a:r>
          </a:p>
        </p:txBody>
      </p:sp>
    </p:spTree>
    <p:extLst>
      <p:ext uri="{BB962C8B-B14F-4D97-AF65-F5344CB8AC3E}">
        <p14:creationId xmlns:p14="http://schemas.microsoft.com/office/powerpoint/2010/main" val="3615412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" y="-28874"/>
            <a:ext cx="4880542" cy="396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060" y="0"/>
            <a:ext cx="4975036" cy="396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5199556" y="4574303"/>
            <a:ext cx="4446558" cy="21284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764" b="1" dirty="0"/>
              <a:t>Densities of protons and electrons in an RCS. </a:t>
            </a:r>
          </a:p>
          <a:p>
            <a:pPr algn="just">
              <a:spcBef>
                <a:spcPct val="50000"/>
              </a:spcBef>
            </a:pPr>
            <a:r>
              <a:rPr lang="en-US" sz="1764" dirty="0"/>
              <a:t>  High energy electrons (with energy about 2*10</a:t>
            </a:r>
            <a:r>
              <a:rPr lang="en-US" sz="1764" baseline="30000" dirty="0"/>
              <a:t>5</a:t>
            </a:r>
            <a:r>
              <a:rPr lang="en-US" sz="1764" dirty="0"/>
              <a:t> – 1.2*10</a:t>
            </a:r>
            <a:r>
              <a:rPr lang="en-US" sz="1764" baseline="30000" dirty="0"/>
              <a:t>6 </a:t>
            </a:r>
            <a:r>
              <a:rPr lang="en-US" sz="1764" dirty="0"/>
              <a:t>eV) form a particle jet ejected from the RCS. The same protons behavior is observed at a distance about 3-4x10</a:t>
            </a:r>
            <a:r>
              <a:rPr lang="en-US" sz="1764" baseline="30000" dirty="0"/>
              <a:t>3 </a:t>
            </a:r>
            <a:r>
              <a:rPr lang="en-US" sz="1764" dirty="0"/>
              <a:t>m along Z axis</a:t>
            </a:r>
            <a:endParaRPr lang="ru-RU" sz="1764" dirty="0"/>
          </a:p>
        </p:txBody>
      </p:sp>
      <p:pic>
        <p:nvPicPr>
          <p:cNvPr id="68613" name="Picture 5" descr="d10 a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" y="3858584"/>
            <a:ext cx="4880541" cy="370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 descr="karimabadi_etal_grl07_f2.bmp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40312" y="4017827"/>
            <a:ext cx="4931288" cy="368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5" name="TextBox 6"/>
          <p:cNvSpPr txBox="1">
            <a:spLocks noChangeArrowheads="1"/>
          </p:cNvSpPr>
          <p:nvPr/>
        </p:nvSpPr>
        <p:spPr bwMode="auto">
          <a:xfrm>
            <a:off x="612129" y="286988"/>
            <a:ext cx="4128072" cy="100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984" dirty="0">
                <a:solidFill>
                  <a:srgbClr val="CCFFFF"/>
                </a:solidFill>
              </a:rPr>
              <a:t>TP: </a:t>
            </a:r>
            <a:r>
              <a:rPr lang="en-GB" sz="1984" dirty="0" err="1">
                <a:solidFill>
                  <a:srgbClr val="CCFFFF"/>
                </a:solidFill>
              </a:rPr>
              <a:t>Zharkova&amp;Agapitov</a:t>
            </a:r>
            <a:r>
              <a:rPr lang="en-GB" sz="1984" dirty="0">
                <a:solidFill>
                  <a:srgbClr val="CCFFFF"/>
                </a:solidFill>
              </a:rPr>
              <a:t>, JPP, 2009, 75/2, 159</a:t>
            </a:r>
          </a:p>
          <a:p>
            <a:r>
              <a:rPr lang="en-GB" sz="1984" dirty="0"/>
              <a:t> </a:t>
            </a:r>
          </a:p>
        </p:txBody>
      </p:sp>
      <p:sp>
        <p:nvSpPr>
          <p:cNvPr id="68616" name="TextBox 8"/>
          <p:cNvSpPr txBox="1">
            <a:spLocks noChangeArrowheads="1"/>
          </p:cNvSpPr>
          <p:nvPr/>
        </p:nvSpPr>
        <p:spPr bwMode="auto">
          <a:xfrm>
            <a:off x="5834779" y="286988"/>
            <a:ext cx="2460394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984"/>
              <a:t>TP: ZA, JPP, 2009</a:t>
            </a:r>
          </a:p>
        </p:txBody>
      </p:sp>
      <p:sp>
        <p:nvSpPr>
          <p:cNvPr id="68617" name="TextBox 9"/>
          <p:cNvSpPr txBox="1">
            <a:spLocks noChangeArrowheads="1"/>
          </p:cNvSpPr>
          <p:nvPr/>
        </p:nvSpPr>
        <p:spPr bwMode="auto">
          <a:xfrm>
            <a:off x="516758" y="4017827"/>
            <a:ext cx="2460394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984"/>
              <a:t>TP: ZA, JPP, 2009</a:t>
            </a:r>
          </a:p>
        </p:txBody>
      </p:sp>
      <p:sp>
        <p:nvSpPr>
          <p:cNvPr id="68618" name="TextBox 10"/>
          <p:cNvSpPr txBox="1">
            <a:spLocks noChangeArrowheads="1"/>
          </p:cNvSpPr>
          <p:nvPr/>
        </p:nvSpPr>
        <p:spPr bwMode="auto">
          <a:xfrm>
            <a:off x="6786738" y="7151943"/>
            <a:ext cx="3293358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984">
                <a:solidFill>
                  <a:srgbClr val="FF0000"/>
                </a:solidFill>
              </a:rPr>
              <a:t>PIC: Karimabadi et al, 2007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8305" y="923960"/>
            <a:ext cx="5207776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4" cap="all" dirty="0">
                <a:solidFill>
                  <a:srgbClr val="FF0000"/>
                </a:solidFill>
              </a:rPr>
              <a:t>places of acceleration of e vs p?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DDE68-3BEC-404F-479A-2D4AB275B96E}"/>
              </a:ext>
            </a:extLst>
          </p:cNvPr>
          <p:cNvSpPr txBox="1"/>
          <p:nvPr/>
        </p:nvSpPr>
        <p:spPr>
          <a:xfrm>
            <a:off x="1019012" y="-672580"/>
            <a:ext cx="7433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C00000"/>
                </a:solidFill>
              </a:rPr>
              <a:t>TP: </a:t>
            </a:r>
            <a:r>
              <a:rPr lang="en-GB" sz="1800" dirty="0" err="1">
                <a:solidFill>
                  <a:srgbClr val="C00000"/>
                </a:solidFill>
              </a:rPr>
              <a:t>Zharkova&amp;Agapitov</a:t>
            </a:r>
            <a:r>
              <a:rPr lang="en-GB" sz="1800" dirty="0">
                <a:solidFill>
                  <a:srgbClr val="C00000"/>
                </a:solidFill>
              </a:rPr>
              <a:t>, JPP, 2009, 75/2, 159</a:t>
            </a:r>
          </a:p>
          <a:p>
            <a:r>
              <a:rPr lang="en-US" dirty="0">
                <a:hlinkClick r:id="rId7"/>
              </a:rPr>
              <a:t>https://ui.adsabs.harvard.edu/abs/2009JPlPh..75..159Z/abstract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999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483" y="367484"/>
            <a:ext cx="7767917" cy="595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-42451" y="-569886"/>
            <a:ext cx="10079567" cy="499496"/>
          </a:xfrm>
          <a:prstGeom prst="rect">
            <a:avLst/>
          </a:prstGeom>
          <a:solidFill>
            <a:srgbClr val="D1DE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646" dirty="0">
                <a:solidFill>
                  <a:srgbClr val="FF0000"/>
                </a:solidFill>
              </a:rPr>
              <a:t>Trajectories of protons and electrons in PIC model of HCS</a:t>
            </a:r>
            <a:endParaRPr lang="ru-RU" sz="2646" dirty="0">
              <a:solidFill>
                <a:srgbClr val="FF0000"/>
              </a:solidFill>
            </a:endParaRP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260" y="6399475"/>
            <a:ext cx="2792880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3215141" y="6399476"/>
            <a:ext cx="3176113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984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en-GB" sz="1984">
                <a:effectLst>
                  <a:outerShdw blurRad="38100" dist="38100" dir="2700000" algn="tl">
                    <a:srgbClr val="000000"/>
                  </a:outerShdw>
                </a:effectLst>
              </a:rPr>
              <a:t>full separation</a:t>
            </a:r>
            <a:endParaRPr lang="en-US" sz="1984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110" y="6875454"/>
            <a:ext cx="1111202" cy="46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60026" y="3987245"/>
            <a:ext cx="4444809" cy="3412353"/>
            <a:chOff x="748" y="618"/>
            <a:chExt cx="4264" cy="3412"/>
          </a:xfrm>
        </p:grpSpPr>
        <p:pic>
          <p:nvPicPr>
            <p:cNvPr id="17426" name="Picture 3" descr="elec_pola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8" y="618"/>
              <a:ext cx="4264" cy="3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32"/>
            <p:cNvSpPr txBox="1">
              <a:spLocks noChangeArrowheads="1"/>
            </p:cNvSpPr>
            <p:nvPr/>
          </p:nvSpPr>
          <p:spPr bwMode="auto">
            <a:xfrm>
              <a:off x="748" y="709"/>
              <a:ext cx="1393" cy="3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9208" tIns="51588" rIns="99208" bIns="5158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764" dirty="0">
                  <a:effectLst>
                    <a:outerShdw blurRad="38100" dist="38100" dir="2700000" algn="tl">
                      <a:srgbClr val="DDDDDD"/>
                    </a:outerShdw>
                  </a:effectLst>
                  <a:sym typeface="Symbol" charset="2"/>
                </a:rPr>
                <a:t></a:t>
              </a:r>
              <a:r>
                <a:rPr lang="en-US" sz="1764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10</a:t>
              </a:r>
              <a:r>
                <a:rPr lang="en-US" sz="1764" baseline="300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4</a:t>
              </a:r>
              <a:r>
                <a:rPr lang="en-US" sz="1764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V/km</a:t>
              </a:r>
              <a:endParaRPr lang="ru-RU" sz="1764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818070" y="5919447"/>
            <a:ext cx="4980287" cy="14801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1984" i="1" dirty="0">
                <a:solidFill>
                  <a:schemeClr val="tx2"/>
                </a:solidFill>
              </a:rPr>
              <a:t>Polarisation</a:t>
            </a:r>
            <a:r>
              <a:rPr lang="ru-RU" sz="1984" i="1" dirty="0">
                <a:solidFill>
                  <a:schemeClr val="tx2"/>
                </a:solidFill>
              </a:rPr>
              <a:t> </a:t>
            </a:r>
            <a:r>
              <a:rPr lang="en-US" sz="1984" i="1" dirty="0">
                <a:solidFill>
                  <a:schemeClr val="tx2"/>
                </a:solidFill>
              </a:rPr>
              <a:t>(</a:t>
            </a:r>
            <a:r>
              <a:rPr lang="en-GB" sz="1984" i="1" dirty="0">
                <a:solidFill>
                  <a:schemeClr val="tx2"/>
                </a:solidFill>
              </a:rPr>
              <a:t>Hall’s</a:t>
            </a:r>
            <a:r>
              <a:rPr lang="en-US" sz="1984" i="1" dirty="0">
                <a:solidFill>
                  <a:schemeClr val="tx2"/>
                </a:solidFill>
              </a:rPr>
              <a:t>)</a:t>
            </a:r>
            <a:r>
              <a:rPr lang="ru-RU" sz="1984" i="1" dirty="0">
                <a:solidFill>
                  <a:schemeClr val="tx2"/>
                </a:solidFill>
              </a:rPr>
              <a:t> </a:t>
            </a:r>
            <a:r>
              <a:rPr lang="en-GB" sz="1984" i="1" dirty="0">
                <a:solidFill>
                  <a:schemeClr val="tx2"/>
                </a:solidFill>
              </a:rPr>
              <a:t>electric field potential  induced by separation </a:t>
            </a:r>
            <a:r>
              <a:rPr lang="en-GB" sz="1984" i="1" dirty="0"/>
              <a:t>of electrons from ions (Zharkova and </a:t>
            </a:r>
            <a:r>
              <a:rPr lang="en-GB" sz="1984" i="1" dirty="0" err="1"/>
              <a:t>Agapitov</a:t>
            </a:r>
            <a:r>
              <a:rPr lang="en-GB" sz="1984" i="1" dirty="0"/>
              <a:t>, 2009, JPP </a:t>
            </a:r>
            <a:r>
              <a:rPr lang="en-GB" sz="1984" i="1" dirty="0">
                <a:hlinkClick r:id="rId6"/>
              </a:rPr>
              <a:t>https://ui.adsabs.harvard.edu/abs/2009JPlPh..75..159Z/abstract</a:t>
            </a:r>
            <a:r>
              <a:rPr lang="en-GB" sz="1984" i="1" dirty="0"/>
              <a:t> )</a:t>
            </a:r>
          </a:p>
        </p:txBody>
      </p:sp>
      <p:sp>
        <p:nvSpPr>
          <p:cNvPr id="17418" name="Rectangle 11"/>
          <p:cNvSpPr>
            <a:spLocks noChangeArrowheads="1"/>
          </p:cNvSpPr>
          <p:nvPr/>
        </p:nvSpPr>
        <p:spPr bwMode="auto">
          <a:xfrm>
            <a:off x="924488" y="-114186"/>
            <a:ext cx="4309385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984" i="1" dirty="0"/>
              <a:t>Zharkova and </a:t>
            </a:r>
            <a:r>
              <a:rPr lang="en-GB" sz="1984" i="1" dirty="0" err="1"/>
              <a:t>Khabarova</a:t>
            </a:r>
            <a:r>
              <a:rPr lang="en-GB" sz="1984" i="1" dirty="0"/>
              <a:t>, 2012, </a:t>
            </a:r>
            <a:r>
              <a:rPr lang="en-GB" sz="1984" i="1" dirty="0" err="1"/>
              <a:t>ApJ</a:t>
            </a:r>
            <a:endParaRPr lang="en-US" sz="1984" dirty="0"/>
          </a:p>
        </p:txBody>
      </p:sp>
      <p:sp>
        <p:nvSpPr>
          <p:cNvPr id="13" name="Rectangle 12"/>
          <p:cNvSpPr/>
          <p:nvPr/>
        </p:nvSpPr>
        <p:spPr>
          <a:xfrm>
            <a:off x="8148178" y="1091953"/>
            <a:ext cx="1468672" cy="16190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984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transit </a:t>
            </a:r>
            <a:r>
              <a:rPr lang="en-GB" sz="1984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endParaRPr lang="en-GB" sz="1984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GB" sz="1984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GB" sz="1984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defRPr/>
            </a:pPr>
            <a:endParaRPr lang="en-GB" sz="1984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GB" sz="1984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Bounced </a:t>
            </a:r>
            <a:r>
              <a:rPr lang="en-GB" sz="1984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GB" sz="1984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1984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5880276" y="1175949"/>
            <a:ext cx="2267903" cy="16799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6300258" y="2603887"/>
            <a:ext cx="2015913" cy="755968"/>
          </a:xfrm>
          <a:prstGeom prst="straightConnector1">
            <a:avLst/>
          </a:prstGeom>
          <a:ln>
            <a:solidFill>
              <a:srgbClr val="D1DE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68521" y="1343942"/>
            <a:ext cx="1511935" cy="161903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984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transit </a:t>
            </a:r>
            <a:r>
              <a:rPr lang="en-GB" sz="1984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endParaRPr lang="en-GB" sz="1984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GB" sz="1984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GB" sz="1984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defRPr/>
            </a:pPr>
            <a:endParaRPr lang="en-GB" sz="1984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GB" sz="1984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Bounced </a:t>
            </a:r>
            <a:r>
              <a:rPr lang="en-GB" sz="1984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endParaRPr lang="en-US" sz="1984" dirty="0">
              <a:solidFill>
                <a:srgbClr val="8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428468" y="2771880"/>
            <a:ext cx="2687884" cy="671971"/>
          </a:xfrm>
          <a:prstGeom prst="straightConnector1">
            <a:avLst/>
          </a:prstGeom>
          <a:ln>
            <a:solidFill>
              <a:srgbClr val="D1DE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428467" y="1679927"/>
            <a:ext cx="4283816" cy="184792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512464" y="2351898"/>
            <a:ext cx="1931917" cy="4199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66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4262" y="236240"/>
            <a:ext cx="9685833" cy="96770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Particle acceleration in solar flares</a:t>
            </a:r>
            <a:endParaRPr lang="en-US" dirty="0"/>
          </a:p>
        </p:txBody>
      </p:sp>
      <p:pic>
        <p:nvPicPr>
          <p:cNvPr id="3174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913526" y="4283815"/>
            <a:ext cx="4166570" cy="3275859"/>
          </a:xfrm>
          <a:noFill/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7101053" y="3779837"/>
            <a:ext cx="2776721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984">
                <a:latin typeface="Times New Roman" charset="0"/>
              </a:rPr>
              <a:t>RHESSI, Lin et al (2003)</a:t>
            </a:r>
            <a:endParaRPr lang="en-US" sz="1984">
              <a:latin typeface="Times New Roman" charset="0"/>
            </a:endParaRPr>
          </a:p>
        </p:txBody>
      </p:sp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" y="1319443"/>
            <a:ext cx="5912996" cy="35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357513" y="4891040"/>
            <a:ext cx="5396768" cy="246759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sz="2205" dirty="0"/>
              <a:t>Large current sheets (Sui &amp;Holman, 2003; </a:t>
            </a:r>
            <a:r>
              <a:rPr lang="en-GB" sz="2205" dirty="0" err="1"/>
              <a:t>Jaing</a:t>
            </a:r>
            <a:r>
              <a:rPr lang="en-GB" sz="2205" dirty="0"/>
              <a:t> et al, 2006; Liu et al., 2010)</a:t>
            </a:r>
          </a:p>
          <a:p>
            <a:pPr>
              <a:spcBef>
                <a:spcPct val="50000"/>
              </a:spcBef>
            </a:pPr>
            <a:r>
              <a:rPr lang="en-GB" sz="2205" dirty="0"/>
              <a:t>HXR  and gamma ray sources are often spatially separated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205" dirty="0"/>
              <a:t>Gamma-ray emission appears 10-30 sec later after HXR</a:t>
            </a:r>
            <a:endParaRPr lang="en-US" sz="2205" dirty="0"/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5913526" y="1319443"/>
            <a:ext cx="4166570" cy="246759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sz="2205" dirty="0">
                <a:solidFill>
                  <a:srgbClr val="0000FF"/>
                </a:solidFill>
              </a:rPr>
              <a:t>Large numbers of non-thermal ions and electrons produced in flares (10</a:t>
            </a:r>
            <a:r>
              <a:rPr lang="en-GB" sz="2205" baseline="30000" dirty="0">
                <a:solidFill>
                  <a:srgbClr val="0000FF"/>
                </a:solidFill>
              </a:rPr>
              <a:t>36</a:t>
            </a:r>
            <a:r>
              <a:rPr lang="en-GB" sz="2205" dirty="0">
                <a:solidFill>
                  <a:srgbClr val="0000FF"/>
                </a:solidFill>
              </a:rPr>
              <a:t>-10</a:t>
            </a:r>
            <a:r>
              <a:rPr lang="en-GB" sz="2205" baseline="30000" dirty="0">
                <a:solidFill>
                  <a:srgbClr val="0000FF"/>
                </a:solidFill>
              </a:rPr>
              <a:t>37</a:t>
            </a:r>
            <a:r>
              <a:rPr lang="en-GB" sz="2205" dirty="0">
                <a:solidFill>
                  <a:srgbClr val="0000FF"/>
                </a:solidFill>
              </a:rPr>
              <a:t> particles/s)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205" dirty="0">
                <a:solidFill>
                  <a:srgbClr val="0000FF"/>
                </a:solidFill>
              </a:rPr>
              <a:t>Energy: e: 10 -10000 </a:t>
            </a:r>
            <a:r>
              <a:rPr lang="en-GB" sz="2205" dirty="0" err="1">
                <a:solidFill>
                  <a:srgbClr val="0000FF"/>
                </a:solidFill>
              </a:rPr>
              <a:t>keV</a:t>
            </a:r>
            <a:r>
              <a:rPr lang="en-GB" sz="2205" dirty="0">
                <a:solidFill>
                  <a:srgbClr val="0000FF"/>
                </a:solidFill>
              </a:rPr>
              <a:t>       p: 1 -10000 MeV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205" dirty="0">
                <a:solidFill>
                  <a:srgbClr val="0000FF"/>
                </a:solidFill>
              </a:rPr>
              <a:t>Spectral indices 1.5- 8</a:t>
            </a:r>
            <a:endParaRPr lang="en-US" sz="2205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52397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9773" y="-395416"/>
            <a:ext cx="9983244" cy="1804086"/>
          </a:xfrm>
        </p:spPr>
        <p:txBody>
          <a:bodyPr lIns="0" tIns="0" rIns="0" bIns="0" anchor="ctr"/>
          <a:lstStyle/>
          <a:p>
            <a:pPr defTabSz="495223">
              <a:lnSpc>
                <a:spcPct val="93000"/>
              </a:lnSpc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  <a:tab pos="4787730" algn="l"/>
                <a:tab pos="5585685" algn="l"/>
                <a:tab pos="6383640" algn="l"/>
                <a:tab pos="7181595" algn="l"/>
                <a:tab pos="7979550" algn="l"/>
                <a:tab pos="8777505" algn="l"/>
                <a:tab pos="9575460" algn="l"/>
              </a:tabLst>
            </a:pPr>
            <a:r>
              <a:rPr lang="en-GB" dirty="0">
                <a:solidFill>
                  <a:srgbClr val="0033CC"/>
                </a:solidFill>
              </a:rPr>
              <a:t>Kinetic model for Particle–in-Cell (PIC)      	</a:t>
            </a:r>
            <a:r>
              <a:rPr lang="en-GB" sz="3600" dirty="0">
                <a:sym typeface="Wingdings" pitchFamily="2" charset="2"/>
              </a:rPr>
              <a:t>200 cells, </a:t>
            </a:r>
            <a:r>
              <a:rPr lang="en-GB" sz="3600" dirty="0"/>
              <a:t>10</a:t>
            </a:r>
            <a:r>
              <a:rPr lang="en-GB" sz="3600" baseline="30000" dirty="0"/>
              <a:t>8</a:t>
            </a:r>
            <a:r>
              <a:rPr lang="en-GB" sz="3600" dirty="0"/>
              <a:t> particles in total</a:t>
            </a:r>
            <a:br>
              <a:rPr lang="en-GB" sz="3600" dirty="0"/>
            </a:br>
            <a:r>
              <a:rPr lang="en-GB" sz="2400" dirty="0" err="1"/>
              <a:t>Siversky</a:t>
            </a:r>
            <a:r>
              <a:rPr lang="en-GB" sz="2400" dirty="0"/>
              <a:t> and Zharkova, 2009, JPP </a:t>
            </a:r>
            <a:r>
              <a:rPr lang="en-GB" sz="2400" dirty="0">
                <a:hlinkClick r:id="rId3"/>
              </a:rPr>
              <a:t>https://ui.adsabs.harvard.edu/abs/2009JPlPh..75..619S/abstract</a:t>
            </a:r>
            <a:endParaRPr lang="en-GB" sz="2400" dirty="0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271" y="1636180"/>
            <a:ext cx="4317064" cy="56365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2322" y="4255817"/>
            <a:ext cx="5277773" cy="26406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7546" y="2192656"/>
            <a:ext cx="3839335" cy="155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88752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017" y="1556951"/>
            <a:ext cx="9192355" cy="5458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</p:pic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336514" y="-390440"/>
            <a:ext cx="9073359" cy="1645136"/>
          </a:xfrm>
        </p:spPr>
        <p:txBody>
          <a:bodyPr lIns="0" tIns="0" rIns="0" bIns="0" anchor="ctr"/>
          <a:lstStyle/>
          <a:p>
            <a:pPr algn="ctr" defTabSz="495223">
              <a:lnSpc>
                <a:spcPct val="93000"/>
              </a:lnSpc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  <a:tab pos="4787730" algn="l"/>
                <a:tab pos="5585685" algn="l"/>
                <a:tab pos="6383640" algn="l"/>
                <a:tab pos="7181595" algn="l"/>
                <a:tab pos="7979550" algn="l"/>
                <a:tab pos="8777505" algn="l"/>
                <a:tab pos="9575460" algn="l"/>
              </a:tabLst>
            </a:pPr>
            <a:r>
              <a:rPr lang="en-GB" dirty="0">
                <a:solidFill>
                  <a:srgbClr val="0033CC"/>
                </a:solidFill>
              </a:rPr>
              <a:t>Physical model for PIC </a:t>
            </a:r>
            <a:br>
              <a:rPr lang="en-GB" dirty="0"/>
            </a:br>
            <a:r>
              <a:rPr lang="en-GB" dirty="0"/>
              <a:t> </a:t>
            </a:r>
            <a:r>
              <a:rPr lang="en-GB" sz="3200" dirty="0">
                <a:sym typeface="Wingdings" pitchFamily="2" charset="2"/>
              </a:rPr>
              <a:t>200 cells, </a:t>
            </a:r>
            <a:r>
              <a:rPr lang="en-GB" sz="3200" dirty="0"/>
              <a:t>10</a:t>
            </a:r>
            <a:r>
              <a:rPr lang="en-GB" sz="3200" baseline="30000" dirty="0"/>
              <a:t>8</a:t>
            </a:r>
            <a:r>
              <a:rPr lang="en-GB" sz="3200" dirty="0"/>
              <a:t> particles in total</a:t>
            </a:r>
            <a:br>
              <a:rPr lang="en-GB" sz="3200" dirty="0"/>
            </a:br>
            <a:r>
              <a:rPr lang="en-GB" sz="2400" dirty="0" err="1"/>
              <a:t>Siversky</a:t>
            </a:r>
            <a:r>
              <a:rPr lang="en-GB" sz="2400" dirty="0"/>
              <a:t> and Zharkova, 2009, JPP </a:t>
            </a:r>
            <a:r>
              <a:rPr lang="en-GB" sz="2400" dirty="0">
                <a:hlinkClick r:id="rId4"/>
              </a:rPr>
              <a:t>https://ui.adsabs.harvard.edu/abs/2009JPlPh..75..619S/abstract</a:t>
            </a:r>
            <a:endParaRPr lang="en-GB" sz="2400" dirty="0"/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8251" y="5207776"/>
            <a:ext cx="2924125" cy="10972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3914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98" y="-383527"/>
            <a:ext cx="9072563" cy="151193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/>
            <a:r>
              <a:rPr lang="en-GB" sz="4409" dirty="0">
                <a:solidFill>
                  <a:srgbClr val="FF0000"/>
                </a:solidFill>
              </a:rPr>
              <a:t>Plasma feedback in PIC simulations</a:t>
            </a:r>
            <a:br>
              <a:rPr lang="en-GB" sz="4409" dirty="0"/>
            </a:br>
            <a:r>
              <a:rPr lang="en-GB" sz="2400" dirty="0" err="1"/>
              <a:t>Verboncouer</a:t>
            </a:r>
            <a:r>
              <a:rPr lang="en-GB" sz="2400" dirty="0"/>
              <a:t> et al, 1995,</a:t>
            </a:r>
            <a:br>
              <a:rPr lang="en-GB" sz="2400" dirty="0"/>
            </a:br>
            <a:r>
              <a:rPr lang="en-GB" sz="2400" dirty="0" err="1"/>
              <a:t>Siversky</a:t>
            </a:r>
            <a:r>
              <a:rPr lang="en-GB" sz="2400" dirty="0"/>
              <a:t> and Zharkova, 2009, JPP </a:t>
            </a:r>
            <a:r>
              <a:rPr lang="en-GB" sz="2400" dirty="0">
                <a:hlinkClick r:id="rId3"/>
              </a:rPr>
              <a:t>https://ui.adsabs.harvard.edu/abs/2009JPlPh..75..619S/abstract</a:t>
            </a:r>
            <a:r>
              <a:rPr lang="en-GB" sz="2400" dirty="0"/>
              <a:t> </a:t>
            </a:r>
          </a:p>
        </p:txBody>
      </p:sp>
      <p:sp>
        <p:nvSpPr>
          <p:cNvPr id="7270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0762" y="1340442"/>
            <a:ext cx="9299100" cy="4686299"/>
          </a:xfrm>
        </p:spPr>
        <p:txBody>
          <a:bodyPr/>
          <a:lstStyle/>
          <a:p>
            <a:pPr eaLnBrk="1" hangingPunct="1"/>
            <a:r>
              <a:rPr lang="en-GB" sz="3968" dirty="0">
                <a:solidFill>
                  <a:srgbClr val="002060"/>
                </a:solidFill>
              </a:rPr>
              <a:t>∂E/∂t = c</a:t>
            </a:r>
            <a:r>
              <a:rPr lang="en-GB" sz="3968" baseline="30000" dirty="0">
                <a:solidFill>
                  <a:srgbClr val="002060"/>
                </a:solidFill>
              </a:rPr>
              <a:t>2</a:t>
            </a:r>
            <a:r>
              <a:rPr lang="en-GB" sz="3968" dirty="0">
                <a:solidFill>
                  <a:srgbClr val="002060"/>
                </a:solidFill>
              </a:rPr>
              <a:t>     </a:t>
            </a:r>
            <a:r>
              <a:rPr lang="en-GB" sz="3968" dirty="0" err="1">
                <a:solidFill>
                  <a:srgbClr val="002060"/>
                </a:solidFill>
              </a:rPr>
              <a:t>xB</a:t>
            </a:r>
            <a:r>
              <a:rPr lang="en-GB" sz="3968" dirty="0">
                <a:solidFill>
                  <a:srgbClr val="002060"/>
                </a:solidFill>
              </a:rPr>
              <a:t> – 1/</a:t>
            </a:r>
            <a:r>
              <a:rPr lang="el-GR" sz="3968" dirty="0">
                <a:solidFill>
                  <a:srgbClr val="002060"/>
                </a:solidFill>
              </a:rPr>
              <a:t>ε</a:t>
            </a:r>
            <a:r>
              <a:rPr lang="en-GB" sz="3968" baseline="-25000" dirty="0">
                <a:solidFill>
                  <a:srgbClr val="002060"/>
                </a:solidFill>
              </a:rPr>
              <a:t>0</a:t>
            </a:r>
            <a:r>
              <a:rPr lang="en-GB" sz="3968" dirty="0">
                <a:solidFill>
                  <a:srgbClr val="002060"/>
                </a:solidFill>
              </a:rPr>
              <a:t> (J</a:t>
            </a:r>
            <a:r>
              <a:rPr lang="en-GB" sz="3968" baseline="-25000" dirty="0">
                <a:solidFill>
                  <a:srgbClr val="002060"/>
                </a:solidFill>
              </a:rPr>
              <a:t>e</a:t>
            </a:r>
            <a:r>
              <a:rPr lang="en-GB" sz="3968" dirty="0">
                <a:solidFill>
                  <a:srgbClr val="002060"/>
                </a:solidFill>
              </a:rPr>
              <a:t>+ </a:t>
            </a:r>
            <a:r>
              <a:rPr lang="en-GB" sz="3968" dirty="0" err="1">
                <a:solidFill>
                  <a:srgbClr val="002060"/>
                </a:solidFill>
              </a:rPr>
              <a:t>J</a:t>
            </a:r>
            <a:r>
              <a:rPr lang="en-GB" sz="3968" baseline="-25000" dirty="0" err="1">
                <a:solidFill>
                  <a:srgbClr val="002060"/>
                </a:solidFill>
              </a:rPr>
              <a:t>p</a:t>
            </a:r>
            <a:r>
              <a:rPr lang="en-GB" sz="3968" baseline="-25000" dirty="0">
                <a:solidFill>
                  <a:srgbClr val="002060"/>
                </a:solidFill>
              </a:rPr>
              <a:t>)</a:t>
            </a:r>
          </a:p>
          <a:p>
            <a:pPr eaLnBrk="1" hangingPunct="1"/>
            <a:r>
              <a:rPr lang="en-GB" sz="3968" dirty="0">
                <a:solidFill>
                  <a:srgbClr val="002060"/>
                </a:solidFill>
              </a:rPr>
              <a:t> ∂B/∂t =      x E</a:t>
            </a:r>
          </a:p>
          <a:p>
            <a:pPr marL="0" indent="0" eaLnBrk="1" hangingPunct="1">
              <a:buNone/>
            </a:pPr>
            <a:endParaRPr lang="en-GB" sz="3968" dirty="0"/>
          </a:p>
          <a:p>
            <a:pPr eaLnBrk="1" hangingPunct="1"/>
            <a:endParaRPr lang="en-GB" sz="3968" baseline="-25000" dirty="0"/>
          </a:p>
        </p:txBody>
      </p:sp>
      <p:graphicFrame>
        <p:nvGraphicFramePr>
          <p:cNvPr id="72706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632494776"/>
              </p:ext>
            </p:extLst>
          </p:nvPr>
        </p:nvGraphicFramePr>
        <p:xfrm>
          <a:off x="436261" y="5094907"/>
          <a:ext cx="3333606" cy="771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66900" imgH="431800" progId="Equation.3">
                  <p:embed/>
                </p:oleObj>
              </mc:Choice>
              <mc:Fallback>
                <p:oleObj name="Equation" r:id="rId4" imgW="1866900" imgH="431800" progId="Equation.3">
                  <p:embed/>
                  <p:pic>
                    <p:nvPicPr>
                      <p:cNvPr id="7270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261" y="5094907"/>
                        <a:ext cx="3333606" cy="771716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0" name="AutoShape 5"/>
          <p:cNvSpPr>
            <a:spLocks noChangeArrowheads="1"/>
          </p:cNvSpPr>
          <p:nvPr/>
        </p:nvSpPr>
        <p:spPr bwMode="auto">
          <a:xfrm rot="10800000">
            <a:off x="2962948" y="1341983"/>
            <a:ext cx="397233" cy="482978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984"/>
          </a:p>
        </p:txBody>
      </p:sp>
      <p:sp>
        <p:nvSpPr>
          <p:cNvPr id="72711" name="AutoShape 6"/>
          <p:cNvSpPr>
            <a:spLocks noChangeArrowheads="1"/>
          </p:cNvSpPr>
          <p:nvPr/>
        </p:nvSpPr>
        <p:spPr bwMode="auto">
          <a:xfrm rot="10800000">
            <a:off x="2565715" y="2074165"/>
            <a:ext cx="397233" cy="482979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984"/>
          </a:p>
        </p:txBody>
      </p:sp>
      <p:graphicFrame>
        <p:nvGraphicFramePr>
          <p:cNvPr id="72707" name="Object 8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326933894"/>
              </p:ext>
            </p:extLst>
          </p:nvPr>
        </p:nvGraphicFramePr>
        <p:xfrm>
          <a:off x="394699" y="6144335"/>
          <a:ext cx="3095616" cy="741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03400" imgH="431800" progId="Equation.3">
                  <p:embed/>
                </p:oleObj>
              </mc:Choice>
              <mc:Fallback>
                <p:oleObj name="Equation" r:id="rId6" imgW="1803400" imgH="431800" progId="Equation.3">
                  <p:embed/>
                  <p:pic>
                    <p:nvPicPr>
                      <p:cNvPr id="7270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699" y="6144335"/>
                        <a:ext cx="3095616" cy="74196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2" name="Rectangle 9"/>
          <p:cNvSpPr>
            <a:spLocks noChangeArrowheads="1"/>
          </p:cNvSpPr>
          <p:nvPr/>
        </p:nvSpPr>
        <p:spPr bwMode="auto">
          <a:xfrm>
            <a:off x="4325587" y="5231565"/>
            <a:ext cx="3492850" cy="3976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 dirty="0">
                <a:solidFill>
                  <a:srgbClr val="0000FF"/>
                </a:solidFill>
              </a:rPr>
              <a:t>Electron’s skin depth</a:t>
            </a:r>
            <a:endParaRPr lang="en-GB" sz="1984" dirty="0">
              <a:solidFill>
                <a:srgbClr val="0000FF"/>
              </a:solidFill>
            </a:endParaRPr>
          </a:p>
        </p:txBody>
      </p:sp>
      <p:sp>
        <p:nvSpPr>
          <p:cNvPr id="72713" name="Rectangle 10"/>
          <p:cNvSpPr>
            <a:spLocks noChangeArrowheads="1"/>
          </p:cNvSpPr>
          <p:nvPr/>
        </p:nvSpPr>
        <p:spPr bwMode="auto">
          <a:xfrm>
            <a:off x="4134845" y="6316482"/>
            <a:ext cx="3874333" cy="3976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 dirty="0">
                <a:solidFill>
                  <a:srgbClr val="0000FF"/>
                </a:solidFill>
              </a:rPr>
              <a:t>Ion’s skin depth</a:t>
            </a:r>
            <a:endParaRPr lang="en-GB" sz="1984" dirty="0">
              <a:solidFill>
                <a:srgbClr val="0000FF"/>
              </a:solidFill>
            </a:endParaRPr>
          </a:p>
        </p:txBody>
      </p:sp>
      <p:pic>
        <p:nvPicPr>
          <p:cNvPr id="72714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9905" y="2754469"/>
            <a:ext cx="7638422" cy="17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2976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4988" y="-228810"/>
            <a:ext cx="9073360" cy="845214"/>
          </a:xfrm>
          <a:solidFill>
            <a:schemeClr val="tx2">
              <a:lumMod val="20000"/>
              <a:lumOff val="80000"/>
            </a:schemeClr>
          </a:solidFill>
        </p:spPr>
        <p:txBody>
          <a:bodyPr lIns="0" tIns="0" rIns="0" bIns="0" anchor="ctr"/>
          <a:lstStyle/>
          <a:p>
            <a:pPr algn="ctr" defTabSz="495223">
              <a:lnSpc>
                <a:spcPct val="93000"/>
              </a:lnSpc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  <a:tab pos="4787730" algn="l"/>
                <a:tab pos="5585685" algn="l"/>
                <a:tab pos="6383640" algn="l"/>
                <a:tab pos="7181595" algn="l"/>
                <a:tab pos="7979550" algn="l"/>
                <a:tab pos="8777505" algn="l"/>
                <a:tab pos="9575460" algn="l"/>
              </a:tabLst>
            </a:pPr>
            <a:r>
              <a:rPr lang="en-GB" dirty="0">
                <a:solidFill>
                  <a:srgbClr val="0033CC"/>
                </a:solidFill>
              </a:rPr>
              <a:t>PIC –  velocity/energy and PADs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877242" y="2384068"/>
            <a:ext cx="3239110" cy="4584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lIns="89992" tIns="44996" rIns="89992" bIns="44996">
            <a:prstTxWarp prst="textNoShape">
              <a:avLst/>
            </a:prstTxWarp>
          </a:bodyPr>
          <a:lstStyle/>
          <a:p>
            <a:pPr algn="ctr" defTabSz="449725">
              <a:lnSpc>
                <a:spcPct val="93000"/>
              </a:lnSpc>
              <a:buClr>
                <a:srgbClr val="000000"/>
              </a:buClr>
              <a:buSzPct val="45000"/>
              <a:tabLst>
                <a:tab pos="724459" algn="l"/>
                <a:tab pos="1447169" algn="l"/>
                <a:tab pos="2171628" algn="l"/>
                <a:tab pos="2896087" algn="l"/>
              </a:tabLst>
            </a:pPr>
            <a:r>
              <a:rPr lang="en-GB" sz="2205" dirty="0">
                <a:solidFill>
                  <a:schemeClr val="tx2"/>
                </a:solidFill>
              </a:rPr>
              <a:t>x-</a:t>
            </a:r>
            <a:r>
              <a:rPr lang="en-GB" sz="2205" dirty="0" err="1">
                <a:solidFill>
                  <a:schemeClr val="tx2"/>
                </a:solidFill>
              </a:rPr>
              <a:t>V</a:t>
            </a:r>
            <a:r>
              <a:rPr lang="en-GB" sz="2205" baseline="-33000" dirty="0" err="1">
                <a:solidFill>
                  <a:schemeClr val="tx2"/>
                </a:solidFill>
              </a:rPr>
              <a:t>z</a:t>
            </a:r>
            <a:r>
              <a:rPr lang="en-GB" sz="2205" dirty="0">
                <a:solidFill>
                  <a:schemeClr val="tx2"/>
                </a:solidFill>
              </a:rPr>
              <a:t> phase space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5278302" y="1440189"/>
            <a:ext cx="4801794" cy="3464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lIns="89992" tIns="44996" rIns="89992" bIns="44996">
            <a:prstTxWarp prst="textNoShape">
              <a:avLst/>
            </a:prstTxWarp>
          </a:bodyPr>
          <a:lstStyle/>
          <a:p>
            <a:pPr algn="ctr" defTabSz="449725">
              <a:lnSpc>
                <a:spcPct val="93000"/>
              </a:lnSpc>
              <a:buClr>
                <a:srgbClr val="000000"/>
              </a:buClr>
              <a:buSzPct val="45000"/>
              <a:tabLst>
                <a:tab pos="724459" algn="l"/>
                <a:tab pos="1447169" algn="l"/>
                <a:tab pos="2171628" algn="l"/>
                <a:tab pos="2896087" algn="l"/>
                <a:tab pos="3618796" algn="l"/>
              </a:tabLst>
            </a:pPr>
            <a:r>
              <a:rPr lang="en-GB" sz="2205" dirty="0">
                <a:solidFill>
                  <a:srgbClr val="0000FF"/>
                </a:solidFill>
              </a:rPr>
              <a:t>Energy distributions</a:t>
            </a:r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4727" y="843463"/>
            <a:ext cx="2754382" cy="5249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01028"/>
            <a:ext cx="5627758" cy="38305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3155" y="1995512"/>
            <a:ext cx="4114074" cy="23396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909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3155" y="5037438"/>
            <a:ext cx="4114073" cy="2339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5400797" y="4513057"/>
            <a:ext cx="4878790" cy="3464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lIns="89992" tIns="44996" rIns="89992" bIns="44996">
            <a:prstTxWarp prst="textNoShape">
              <a:avLst/>
            </a:prstTxWarp>
          </a:bodyPr>
          <a:lstStyle/>
          <a:p>
            <a:pPr algn="ctr" defTabSz="449725">
              <a:lnSpc>
                <a:spcPct val="93000"/>
              </a:lnSpc>
              <a:buClr>
                <a:srgbClr val="000000"/>
              </a:buClr>
              <a:buSzPct val="45000"/>
              <a:tabLst>
                <a:tab pos="724459" algn="l"/>
                <a:tab pos="1447169" algn="l"/>
                <a:tab pos="2171628" algn="l"/>
                <a:tab pos="2896087" algn="l"/>
                <a:tab pos="3618796" algn="l"/>
                <a:tab pos="4343255" algn="l"/>
              </a:tabLst>
            </a:pPr>
            <a:r>
              <a:rPr lang="en-GB" sz="1984" dirty="0">
                <a:solidFill>
                  <a:srgbClr val="0000FF"/>
                </a:solidFill>
              </a:rPr>
              <a:t>Pitch angle distributions  </a:t>
            </a:r>
          </a:p>
        </p:txBody>
      </p:sp>
      <p:pic>
        <p:nvPicPr>
          <p:cNvPr id="890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269" y="843463"/>
            <a:ext cx="4530555" cy="1524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033D37-BB4F-4D4E-BBBC-35C4058E824C}"/>
              </a:ext>
            </a:extLst>
          </p:cNvPr>
          <p:cNvSpPr/>
          <p:nvPr/>
        </p:nvSpPr>
        <p:spPr>
          <a:xfrm>
            <a:off x="539429" y="6895662"/>
            <a:ext cx="3848233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chemeClr val="tx2"/>
                </a:solidFill>
              </a:rPr>
              <a:t>Siversky</a:t>
            </a:r>
            <a:r>
              <a:rPr lang="en-GB" dirty="0">
                <a:solidFill>
                  <a:schemeClr val="tx2"/>
                </a:solidFill>
              </a:rPr>
              <a:t> &amp; Zharkova, 2009, JPP, 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598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115200" y="233820"/>
            <a:ext cx="9661846" cy="891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GB" sz="3200" dirty="0">
                <a:solidFill>
                  <a:schemeClr val="tx2"/>
                </a:solidFill>
                <a:latin typeface="Arial"/>
                <a:ea typeface="DejaVu Sans"/>
              </a:rPr>
              <a:t>PIC: Separation of e from p</a:t>
            </a:r>
          </a:p>
          <a:p>
            <a:r>
              <a:rPr lang="en-GB" sz="3200" dirty="0">
                <a:solidFill>
                  <a:schemeClr val="tx2"/>
                </a:solidFill>
                <a:latin typeface="Arial"/>
                <a:ea typeface="DejaVu Sans"/>
              </a:rPr>
              <a:t>Transit and bounced particles (</a:t>
            </a:r>
            <a:r>
              <a:rPr lang="en-GB" sz="2800" dirty="0">
                <a:solidFill>
                  <a:schemeClr val="tx2"/>
                </a:solidFill>
                <a:latin typeface="Arial"/>
                <a:ea typeface="DejaVu Sans"/>
              </a:rPr>
              <a:t>Xia &amp; Zharkova, 2020</a:t>
            </a:r>
            <a:r>
              <a:rPr lang="en-GB" sz="3200" dirty="0">
                <a:solidFill>
                  <a:schemeClr val="tx2"/>
                </a:solidFill>
                <a:latin typeface="Arial"/>
                <a:ea typeface="DejaVu Sans"/>
              </a:rPr>
              <a:t>)</a:t>
            </a:r>
            <a:endParaRPr sz="3200" dirty="0">
              <a:solidFill>
                <a:schemeClr val="tx2"/>
              </a:solidFill>
            </a:endParaRPr>
          </a:p>
        </p:txBody>
      </p:sp>
      <p:pic>
        <p:nvPicPr>
          <p:cNvPr id="377" name="Picture 376"/>
          <p:cNvPicPr/>
          <p:nvPr/>
        </p:nvPicPr>
        <p:blipFill>
          <a:blip r:embed="rId3"/>
          <a:stretch>
            <a:fillRect/>
          </a:stretch>
        </p:blipFill>
        <p:spPr>
          <a:xfrm>
            <a:off x="16200" y="2263320"/>
            <a:ext cx="10080000" cy="3057120"/>
          </a:xfrm>
          <a:prstGeom prst="rect">
            <a:avLst/>
          </a:prstGeom>
          <a:ln>
            <a:noFill/>
          </a:ln>
        </p:spPr>
      </p:pic>
      <p:sp>
        <p:nvSpPr>
          <p:cNvPr id="378" name="CustomShape 2"/>
          <p:cNvSpPr/>
          <p:nvPr/>
        </p:nvSpPr>
        <p:spPr>
          <a:xfrm>
            <a:off x="1368360" y="1243080"/>
            <a:ext cx="6479640" cy="988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6800" rIns="90000" bIns="46800"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/>
                <a:ea typeface="DejaVu Sans"/>
              </a:rPr>
              <a:t>Polarization electric field</a:t>
            </a:r>
            <a:endParaRPr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/>
                <a:ea typeface="DejaVu Sans"/>
              </a:rPr>
              <a:t>The difference between “transit” and “bounced” particles</a:t>
            </a:r>
            <a:endParaRPr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/>
                <a:ea typeface="DejaVu Sans"/>
              </a:rPr>
              <a:t>Pitch-angle distribution</a:t>
            </a:r>
            <a:endParaRPr dirty="0"/>
          </a:p>
        </p:txBody>
      </p:sp>
      <p:sp>
        <p:nvSpPr>
          <p:cNvPr id="379" name="CustomShape 3"/>
          <p:cNvSpPr/>
          <p:nvPr/>
        </p:nvSpPr>
        <p:spPr>
          <a:xfrm>
            <a:off x="512240" y="3630420"/>
            <a:ext cx="2675600" cy="423720"/>
          </a:xfrm>
          <a:prstGeom prst="rect">
            <a:avLst/>
          </a:prstGeom>
          <a:noFill/>
          <a:ln w="9360">
            <a:noFill/>
          </a:ln>
        </p:spPr>
        <p:txBody>
          <a:bodyPr lIns="81720" tIns="40680" rIns="81720" bIns="40680"/>
          <a:lstStyle/>
          <a:p>
            <a:pPr algn="ctr">
              <a:lnSpc>
                <a:spcPct val="93000"/>
              </a:lnSpc>
            </a:pPr>
            <a:r>
              <a:rPr lang="en-GB" sz="2400" b="1" dirty="0">
                <a:solidFill>
                  <a:srgbClr val="800000"/>
                </a:solidFill>
                <a:latin typeface="Arial"/>
                <a:ea typeface="ＭＳ Ｐゴシック"/>
              </a:rPr>
              <a:t>x-</a:t>
            </a:r>
            <a:r>
              <a:rPr lang="en-GB" sz="2400" b="1" dirty="0" err="1">
                <a:solidFill>
                  <a:srgbClr val="800000"/>
                </a:solidFill>
                <a:latin typeface="Arial"/>
                <a:ea typeface="ＭＳ Ｐゴシック"/>
              </a:rPr>
              <a:t>V</a:t>
            </a:r>
            <a:r>
              <a:rPr lang="en-GB" sz="2400" b="1" baseline="-33000" dirty="0" err="1">
                <a:solidFill>
                  <a:srgbClr val="800000"/>
                </a:solidFill>
                <a:latin typeface="Arial"/>
                <a:ea typeface="ＭＳ Ｐゴシック"/>
              </a:rPr>
              <a:t>z</a:t>
            </a:r>
            <a:r>
              <a:rPr lang="en-GB" sz="2400" b="1" dirty="0">
                <a:solidFill>
                  <a:srgbClr val="800000"/>
                </a:solidFill>
                <a:latin typeface="Arial"/>
                <a:ea typeface="ＭＳ Ｐゴシック"/>
              </a:rPr>
              <a:t> phase space</a:t>
            </a:r>
            <a:endParaRPr dirty="0"/>
          </a:p>
        </p:txBody>
      </p:sp>
      <p:pic>
        <p:nvPicPr>
          <p:cNvPr id="380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-29160" y="4041360"/>
            <a:ext cx="3582360" cy="3193560"/>
          </a:xfrm>
          <a:prstGeom prst="rect">
            <a:avLst/>
          </a:prstGeom>
          <a:ln w="9360">
            <a:noFill/>
          </a:ln>
        </p:spPr>
      </p:pic>
      <p:sp>
        <p:nvSpPr>
          <p:cNvPr id="381" name="CustomShape 4"/>
          <p:cNvSpPr/>
          <p:nvPr/>
        </p:nvSpPr>
        <p:spPr>
          <a:xfrm>
            <a:off x="639400" y="5023500"/>
            <a:ext cx="346680" cy="513720"/>
          </a:xfrm>
          <a:prstGeom prst="straightConnector1">
            <a:avLst/>
          </a:prstGeom>
          <a:solidFill>
            <a:srgbClr val="BBE0E3"/>
          </a:solidFill>
          <a:ln w="9360">
            <a:solidFill>
              <a:srgbClr val="000000"/>
            </a:solidFill>
            <a:rou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2" name="CustomShape 5"/>
          <p:cNvSpPr/>
          <p:nvPr/>
        </p:nvSpPr>
        <p:spPr>
          <a:xfrm flipH="1">
            <a:off x="2226581" y="4557160"/>
            <a:ext cx="289080" cy="219960"/>
          </a:xfrm>
          <a:prstGeom prst="straightConnector1">
            <a:avLst/>
          </a:prstGeom>
          <a:solidFill>
            <a:srgbClr val="BBE0E3"/>
          </a:solidFill>
          <a:ln w="9360">
            <a:solidFill>
              <a:srgbClr val="000000"/>
            </a:solidFill>
            <a:rou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3" name="CustomShape 6"/>
          <p:cNvSpPr/>
          <p:nvPr/>
        </p:nvSpPr>
        <p:spPr>
          <a:xfrm>
            <a:off x="2544840" y="5216040"/>
            <a:ext cx="578160" cy="513720"/>
          </a:xfrm>
          <a:prstGeom prst="straightConnector1">
            <a:avLst/>
          </a:prstGeom>
          <a:solidFill>
            <a:srgbClr val="BBE0E3"/>
          </a:solidFill>
          <a:ln w="9360">
            <a:solidFill>
              <a:srgbClr val="000000"/>
            </a:solidFill>
            <a:rou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4" name="CustomShape 7"/>
          <p:cNvSpPr/>
          <p:nvPr/>
        </p:nvSpPr>
        <p:spPr>
          <a:xfrm>
            <a:off x="115200" y="4114800"/>
            <a:ext cx="1619640" cy="930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rgbClr val="FF0000"/>
                </a:solidFill>
                <a:latin typeface="Arial"/>
                <a:ea typeface="ＭＳ Ｐゴシック"/>
              </a:rPr>
              <a:t>        Protons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FF0000"/>
                </a:solidFill>
                <a:latin typeface="Arial"/>
                <a:ea typeface="ＭＳ Ｐゴシック"/>
              </a:rPr>
              <a:t>      Transit   bounced</a:t>
            </a:r>
            <a:endParaRPr dirty="0"/>
          </a:p>
        </p:txBody>
      </p:sp>
      <p:sp>
        <p:nvSpPr>
          <p:cNvPr id="385" name="CustomShape 8"/>
          <p:cNvSpPr/>
          <p:nvPr/>
        </p:nvSpPr>
        <p:spPr>
          <a:xfrm>
            <a:off x="2428560" y="3977120"/>
            <a:ext cx="1561620" cy="650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rgbClr val="0000FF"/>
                </a:solidFill>
                <a:latin typeface="Arial"/>
                <a:ea typeface="ＭＳ Ｐゴシック"/>
              </a:rPr>
              <a:t>Electrons  transit</a:t>
            </a:r>
            <a:endParaRPr dirty="0"/>
          </a:p>
        </p:txBody>
      </p:sp>
      <p:sp>
        <p:nvSpPr>
          <p:cNvPr id="386" name="CustomShape 9"/>
          <p:cNvSpPr/>
          <p:nvPr/>
        </p:nvSpPr>
        <p:spPr>
          <a:xfrm>
            <a:off x="1206442" y="4659840"/>
            <a:ext cx="348398" cy="556200"/>
          </a:xfrm>
          <a:prstGeom prst="straightConnector1">
            <a:avLst/>
          </a:prstGeom>
          <a:solidFill>
            <a:srgbClr val="BBE0E3"/>
          </a:solidFill>
          <a:ln w="9360">
            <a:solidFill>
              <a:srgbClr val="000000"/>
            </a:solidFill>
            <a:rou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7" name="CustomShape 10"/>
          <p:cNvSpPr/>
          <p:nvPr/>
        </p:nvSpPr>
        <p:spPr>
          <a:xfrm>
            <a:off x="1985040" y="4922280"/>
            <a:ext cx="1053000" cy="371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>
                <a:solidFill>
                  <a:srgbClr val="0000FF"/>
                </a:solidFill>
                <a:latin typeface="Arial"/>
                <a:ea typeface="ＭＳ Ｐゴシック"/>
              </a:rPr>
              <a:t>bounced</a:t>
            </a:r>
            <a:endParaRPr/>
          </a:p>
        </p:txBody>
      </p:sp>
      <p:sp>
        <p:nvSpPr>
          <p:cNvPr id="388" name="CustomShape 11"/>
          <p:cNvSpPr/>
          <p:nvPr/>
        </p:nvSpPr>
        <p:spPr>
          <a:xfrm flipH="1">
            <a:off x="1908360" y="6978960"/>
            <a:ext cx="693720" cy="55280"/>
          </a:xfrm>
          <a:prstGeom prst="straightConnector1">
            <a:avLst/>
          </a:prstGeom>
          <a:solidFill>
            <a:srgbClr val="BBE0E3"/>
          </a:solidFill>
          <a:ln w="9360">
            <a:solidFill>
              <a:srgbClr val="000000"/>
            </a:solidFill>
            <a:rou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" name="CustomShape 12"/>
          <p:cNvSpPr/>
          <p:nvPr/>
        </p:nvSpPr>
        <p:spPr>
          <a:xfrm>
            <a:off x="2544840" y="6757920"/>
            <a:ext cx="1661040" cy="371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800000"/>
                </a:solidFill>
                <a:latin typeface="Arial"/>
                <a:ea typeface="ＭＳ Ｐゴシック"/>
              </a:rPr>
              <a:t>X=0 midplane</a:t>
            </a:r>
            <a:endParaRPr dirty="0"/>
          </a:p>
        </p:txBody>
      </p:sp>
      <p:sp>
        <p:nvSpPr>
          <p:cNvPr id="390" name="Line 13"/>
          <p:cNvSpPr/>
          <p:nvPr/>
        </p:nvSpPr>
        <p:spPr>
          <a:xfrm>
            <a:off x="1850400" y="4188240"/>
            <a:ext cx="0" cy="3010320"/>
          </a:xfrm>
          <a:prstGeom prst="line">
            <a:avLst/>
          </a:prstGeom>
          <a:ln w="38160">
            <a:solidFill>
              <a:srgbClr val="80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91" name="CustomShape 14"/>
          <p:cNvSpPr/>
          <p:nvPr/>
        </p:nvSpPr>
        <p:spPr>
          <a:xfrm>
            <a:off x="1040760" y="6171120"/>
            <a:ext cx="809280" cy="58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BE0E3"/>
          </a:solidFill>
          <a:ln w="9360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92" name="CustomShape 15"/>
          <p:cNvSpPr/>
          <p:nvPr/>
        </p:nvSpPr>
        <p:spPr>
          <a:xfrm>
            <a:off x="1908360" y="6171120"/>
            <a:ext cx="693720" cy="51336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BBE0E3"/>
          </a:solidFill>
          <a:ln w="9360">
            <a:solidFill>
              <a:srgbClr val="00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93" name="CustomShape 16"/>
          <p:cNvSpPr/>
          <p:nvPr/>
        </p:nvSpPr>
        <p:spPr>
          <a:xfrm>
            <a:off x="1156320" y="6244560"/>
            <a:ext cx="578520" cy="587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600" dirty="0" err="1">
                <a:solidFill>
                  <a:srgbClr val="0000FF"/>
                </a:solidFill>
                <a:latin typeface="Arial"/>
                <a:ea typeface="ＭＳ Ｐゴシック"/>
              </a:rPr>
              <a:t>e</a:t>
            </a:r>
            <a:r>
              <a:rPr lang="en-GB" sz="1600" dirty="0" err="1">
                <a:solidFill>
                  <a:srgbClr val="000000"/>
                </a:solidFill>
                <a:latin typeface="Arial"/>
                <a:ea typeface="ＭＳ Ｐゴシック"/>
              </a:rPr>
              <a:t>+</a:t>
            </a:r>
            <a:r>
              <a:rPr lang="en-GB" sz="1600" dirty="0" err="1">
                <a:solidFill>
                  <a:srgbClr val="FF0000"/>
                </a:solidFill>
                <a:latin typeface="Arial"/>
                <a:ea typeface="ＭＳ Ｐゴシック"/>
              </a:rPr>
              <a:t>p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94" name="CustomShape 17"/>
          <p:cNvSpPr/>
          <p:nvPr/>
        </p:nvSpPr>
        <p:spPr>
          <a:xfrm>
            <a:off x="2081879" y="6244560"/>
            <a:ext cx="578159" cy="587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600" dirty="0" err="1">
                <a:solidFill>
                  <a:srgbClr val="0000FF"/>
                </a:solidFill>
                <a:latin typeface="Arial"/>
                <a:ea typeface="ＭＳ Ｐゴシック"/>
              </a:rPr>
              <a:t>e</a:t>
            </a:r>
            <a:r>
              <a:rPr lang="en-GB" sz="1600" dirty="0" err="1">
                <a:solidFill>
                  <a:srgbClr val="000000"/>
                </a:solidFill>
                <a:latin typeface="Arial"/>
                <a:ea typeface="ＭＳ Ｐゴシック"/>
              </a:rPr>
              <a:t>+</a:t>
            </a:r>
            <a:r>
              <a:rPr lang="en-GB" sz="1600" dirty="0" err="1">
                <a:solidFill>
                  <a:srgbClr val="FF0000"/>
                </a:solidFill>
                <a:latin typeface="Arial"/>
                <a:ea typeface="ＭＳ Ｐゴシック"/>
              </a:rPr>
              <a:t>p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383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551756" y="-1"/>
            <a:ext cx="9071610" cy="1511935"/>
          </a:xfrm>
        </p:spPr>
        <p:txBody>
          <a:bodyPr/>
          <a:lstStyle/>
          <a:p>
            <a:pPr algn="ctr" eaLnBrk="1" hangingPunct="1"/>
            <a:r>
              <a:rPr lang="en-GB" dirty="0">
                <a:solidFill>
                  <a:srgbClr val="0033CC"/>
                </a:solidFill>
              </a:rPr>
              <a:t>Polarization electric field E</a:t>
            </a:r>
            <a:r>
              <a:rPr lang="en-GB" baseline="-25000" dirty="0">
                <a:solidFill>
                  <a:srgbClr val="0033CC"/>
                </a:solidFill>
              </a:rPr>
              <a:t>x</a:t>
            </a:r>
            <a:r>
              <a:rPr lang="en-GB" dirty="0">
                <a:solidFill>
                  <a:srgbClr val="0033CC"/>
                </a:solidFill>
              </a:rPr>
              <a:t>–across a current sheet</a:t>
            </a:r>
          </a:p>
        </p:txBody>
      </p:sp>
      <p:pic>
        <p:nvPicPr>
          <p:cNvPr id="98307" name="Picture 2" descr="Ex_x_5plots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5488" y="1679928"/>
            <a:ext cx="8740875" cy="55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2070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764" y="684221"/>
            <a:ext cx="9605337" cy="477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7659950" y="2906626"/>
            <a:ext cx="713969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84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</a:t>
            </a:r>
            <a:endParaRPr lang="ru-RU" sz="1984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8611910" y="3463102"/>
            <a:ext cx="953708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84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HCS</a:t>
            </a:r>
            <a:endParaRPr lang="ru-RU" sz="1984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6548747" y="2351899"/>
            <a:ext cx="953710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84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HCS</a:t>
            </a:r>
            <a:endParaRPr lang="ru-RU" sz="1984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2" name="Text Box 22"/>
          <p:cNvSpPr txBox="1">
            <a:spLocks noChangeArrowheads="1"/>
          </p:cNvSpPr>
          <p:nvPr/>
        </p:nvSpPr>
        <p:spPr bwMode="auto">
          <a:xfrm>
            <a:off x="436260" y="5795751"/>
            <a:ext cx="9643835" cy="2038046"/>
          </a:xfrm>
          <a:prstGeom prst="rect">
            <a:avLst/>
          </a:prstGeom>
          <a:solidFill>
            <a:schemeClr val="bg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ru-RU" sz="2646" b="1" dirty="0">
                <a:latin typeface="Berlin Sans FB" pitchFamily="34" charset="0"/>
              </a:rPr>
              <a:t> </a:t>
            </a:r>
            <a:r>
              <a:rPr lang="en-GB" sz="2646" b="1" dirty="0">
                <a:latin typeface="Berlin Sans FB" pitchFamily="34" charset="0"/>
              </a:rPr>
              <a:t>Using </a:t>
            </a:r>
            <a:r>
              <a:rPr lang="en-US" sz="2646" b="1" dirty="0">
                <a:sym typeface="Symbol" charset="2"/>
              </a:rPr>
              <a:t></a:t>
            </a:r>
            <a:r>
              <a:rPr lang="en-US" sz="2646" b="1" baseline="-25000" dirty="0"/>
              <a:t>B</a:t>
            </a:r>
            <a:r>
              <a:rPr lang="ru-RU" sz="2646" b="1" baseline="-25000" dirty="0"/>
              <a:t>   </a:t>
            </a:r>
            <a:r>
              <a:rPr lang="ru-RU" sz="2646" b="1" dirty="0">
                <a:latin typeface="Berlin Sans FB" pitchFamily="34" charset="0"/>
              </a:rPr>
              <a:t>(</a:t>
            </a:r>
            <a:r>
              <a:rPr lang="en-GB" sz="2646" b="1" dirty="0">
                <a:latin typeface="Berlin Sans FB" pitchFamily="34" charset="0"/>
              </a:rPr>
              <a:t>if crosses </a:t>
            </a:r>
            <a:r>
              <a:rPr lang="en-US" sz="2646" b="1" dirty="0">
                <a:latin typeface="Berlin Sans FB" pitchFamily="34" charset="0"/>
              </a:rPr>
              <a:t>45</a:t>
            </a:r>
            <a:r>
              <a:rPr lang="en-US" sz="2646" b="1" dirty="0">
                <a:latin typeface="Berlin Sans FB" pitchFamily="34" charset="0"/>
                <a:sym typeface="Symbol" charset="2"/>
              </a:rPr>
              <a:t></a:t>
            </a:r>
            <a:r>
              <a:rPr lang="en-US" sz="2646" b="1" dirty="0">
                <a:latin typeface="Berlin Sans FB" pitchFamily="34" charset="0"/>
              </a:rPr>
              <a:t> </a:t>
            </a:r>
            <a:r>
              <a:rPr lang="en-GB" sz="2646" b="1" dirty="0">
                <a:latin typeface="Berlin Sans FB" pitchFamily="34" charset="0"/>
              </a:rPr>
              <a:t>or</a:t>
            </a:r>
            <a:r>
              <a:rPr lang="en-US" sz="2646" b="1" dirty="0">
                <a:latin typeface="Berlin Sans FB" pitchFamily="34" charset="0"/>
              </a:rPr>
              <a:t> 225</a:t>
            </a:r>
            <a:r>
              <a:rPr lang="en-US" sz="2646" b="1" dirty="0">
                <a:latin typeface="Berlin Sans FB" pitchFamily="34" charset="0"/>
                <a:sym typeface="Symbol" charset="2"/>
              </a:rPr>
              <a:t></a:t>
            </a:r>
            <a:r>
              <a:rPr lang="en-US" sz="2646" b="1" dirty="0">
                <a:latin typeface="Berlin Sans FB" pitchFamily="34" charset="0"/>
              </a:rPr>
              <a:t> </a:t>
            </a:r>
            <a:r>
              <a:rPr lang="ru-RU" sz="2646" b="1" dirty="0">
                <a:latin typeface="Berlin Sans FB" pitchFamily="34" charset="0"/>
              </a:rPr>
              <a:t>- </a:t>
            </a:r>
            <a:r>
              <a:rPr lang="en-GB" sz="2646" b="1" dirty="0">
                <a:latin typeface="Berlin Sans FB" pitchFamily="34" charset="0"/>
              </a:rPr>
              <a:t>change of IMP</a:t>
            </a:r>
            <a:r>
              <a:rPr lang="ru-RU" sz="2646" b="1" dirty="0">
                <a:latin typeface="Berlin Sans FB" pitchFamily="34" charset="0"/>
              </a:rPr>
              <a:t> </a:t>
            </a:r>
            <a:r>
              <a:rPr lang="en-GB" sz="2646" b="1" dirty="0">
                <a:latin typeface="Berlin Sans FB" pitchFamily="34" charset="0"/>
              </a:rPr>
              <a:t>from or to the Sun</a:t>
            </a:r>
            <a:r>
              <a:rPr lang="ru-RU" sz="2646" b="1" dirty="0">
                <a:latin typeface="Berlin Sans FB" pitchFamily="34" charset="0"/>
              </a:rPr>
              <a:t>).</a:t>
            </a:r>
          </a:p>
          <a:p>
            <a:pPr>
              <a:buFontTx/>
              <a:buChar char="•"/>
            </a:pPr>
            <a:r>
              <a:rPr lang="ru-RU" sz="2425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GB" sz="2425" dirty="0">
                <a:solidFill>
                  <a:srgbClr val="0000FF"/>
                </a:solidFill>
                <a:latin typeface="Berlin Sans FB" pitchFamily="34" charset="0"/>
              </a:rPr>
              <a:t>Using components of IMP </a:t>
            </a:r>
            <a:endParaRPr lang="ru-RU" sz="2425" dirty="0">
              <a:solidFill>
                <a:srgbClr val="0000FF"/>
              </a:solidFill>
              <a:latin typeface="Berlin Sans FB" pitchFamily="34" charset="0"/>
            </a:endParaRPr>
          </a:p>
          <a:p>
            <a:pPr>
              <a:buFontTx/>
              <a:buChar char="•"/>
            </a:pPr>
            <a:r>
              <a:rPr lang="ru-RU" sz="2425" dirty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en-GB" sz="2425" dirty="0">
                <a:solidFill>
                  <a:srgbClr val="0000FF"/>
                </a:solidFill>
                <a:latin typeface="Berlin Sans FB" pitchFamily="34" charset="0"/>
              </a:rPr>
              <a:t>Using change of direction of electron propagation</a:t>
            </a:r>
            <a:endParaRPr lang="ru-RU" sz="2425" dirty="0">
              <a:solidFill>
                <a:srgbClr val="0000FF"/>
              </a:solidFill>
              <a:latin typeface="Berlin Sans FB" pitchFamily="34" charset="0"/>
            </a:endParaRPr>
          </a:p>
          <a:p>
            <a:endParaRPr lang="en-US" sz="2425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sp>
        <p:nvSpPr>
          <p:cNvPr id="14343" name="Text Box 23"/>
          <p:cNvSpPr txBox="1">
            <a:spLocks noChangeArrowheads="1"/>
          </p:cNvSpPr>
          <p:nvPr/>
        </p:nvSpPr>
        <p:spPr bwMode="auto">
          <a:xfrm>
            <a:off x="5992271" y="524977"/>
            <a:ext cx="3928582" cy="714864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r>
              <a:rPr lang="en-GB" sz="1984">
                <a:solidFill>
                  <a:srgbClr val="0000FF"/>
                </a:solidFill>
              </a:rPr>
              <a:t>Azimuthal angle</a:t>
            </a:r>
            <a:r>
              <a:rPr lang="ru-RU" sz="1984">
                <a:solidFill>
                  <a:srgbClr val="0000FF"/>
                </a:solidFill>
              </a:rPr>
              <a:t> </a:t>
            </a:r>
            <a:r>
              <a:rPr lang="en-GB" sz="1984">
                <a:solidFill>
                  <a:srgbClr val="0000FF"/>
                </a:solidFill>
              </a:rPr>
              <a:t>of magnetic field at</a:t>
            </a:r>
            <a:r>
              <a:rPr lang="ru-RU" sz="1984">
                <a:solidFill>
                  <a:srgbClr val="0000FF"/>
                </a:solidFill>
              </a:rPr>
              <a:t> 1 а.е.</a:t>
            </a:r>
            <a:r>
              <a:rPr lang="en-US" sz="1984">
                <a:solidFill>
                  <a:srgbClr val="0000FF"/>
                </a:solidFill>
              </a:rPr>
              <a:t> </a:t>
            </a:r>
            <a:r>
              <a:rPr lang="ru-RU" sz="1984">
                <a:solidFill>
                  <a:srgbClr val="0000FF"/>
                </a:solidFill>
              </a:rPr>
              <a:t>- </a:t>
            </a:r>
            <a:r>
              <a:rPr lang="en-US" sz="1984">
                <a:solidFill>
                  <a:srgbClr val="0000FF"/>
                </a:solidFill>
                <a:sym typeface="Symbol" charset="2"/>
              </a:rPr>
              <a:t></a:t>
            </a:r>
            <a:r>
              <a:rPr lang="en-US" sz="1984" baseline="-25000">
                <a:solidFill>
                  <a:srgbClr val="0000FF"/>
                </a:solidFill>
              </a:rPr>
              <a:t>B</a:t>
            </a:r>
            <a:endParaRPr lang="en-US" sz="1984">
              <a:solidFill>
                <a:srgbClr val="0000FF"/>
              </a:solidFill>
            </a:endParaRPr>
          </a:p>
        </p:txBody>
      </p:sp>
      <p:sp>
        <p:nvSpPr>
          <p:cNvPr id="14344" name="WordArt 24"/>
          <p:cNvSpPr>
            <a:spLocks noChangeArrowheads="1" noChangeShapeType="1" noTextEdit="1"/>
          </p:cNvSpPr>
          <p:nvPr/>
        </p:nvSpPr>
        <p:spPr bwMode="auto">
          <a:xfrm>
            <a:off x="782902" y="-404892"/>
            <a:ext cx="8819621" cy="5039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968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Problems in identification of sector boundaries</a:t>
            </a:r>
          </a:p>
        </p:txBody>
      </p:sp>
      <p:sp>
        <p:nvSpPr>
          <p:cNvPr id="14345" name="Text Box 25"/>
          <p:cNvSpPr txBox="1">
            <a:spLocks noChangeArrowheads="1"/>
          </p:cNvSpPr>
          <p:nvPr/>
        </p:nvSpPr>
        <p:spPr bwMode="auto">
          <a:xfrm>
            <a:off x="4788323" y="4812293"/>
            <a:ext cx="5055533" cy="714864"/>
          </a:xfrm>
          <a:prstGeom prst="rect">
            <a:avLst/>
          </a:prstGeom>
          <a:solidFill>
            <a:schemeClr val="bg1">
              <a:alpha val="9803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9208" tIns="51588" rIns="99208" bIns="51588">
            <a:prstTxWarp prst="textNoShape">
              <a:avLst/>
            </a:prstTxWarp>
            <a:spAutoFit/>
          </a:bodyPr>
          <a:lstStyle/>
          <a:p>
            <a:r>
              <a:rPr lang="en-US" sz="1984" dirty="0">
                <a:solidFill>
                  <a:srgbClr val="0000FF"/>
                </a:solidFill>
              </a:rPr>
              <a:t>315</a:t>
            </a:r>
            <a:r>
              <a:rPr lang="en-US" sz="1984" dirty="0">
                <a:solidFill>
                  <a:srgbClr val="0000FF"/>
                </a:solidFill>
                <a:sym typeface="Symbol" charset="2"/>
              </a:rPr>
              <a:t> sector – toward the Sun</a:t>
            </a:r>
          </a:p>
          <a:p>
            <a:r>
              <a:rPr lang="en-US" sz="1984" dirty="0">
                <a:solidFill>
                  <a:srgbClr val="0000FF"/>
                </a:solidFill>
                <a:sym typeface="Symbol" charset="2"/>
              </a:rPr>
              <a:t>135 sector – outward the Sun</a:t>
            </a:r>
            <a:r>
              <a:rPr lang="en-US" sz="1984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94586" name="Text Box 26"/>
          <p:cNvSpPr txBox="1">
            <a:spLocks noChangeArrowheads="1"/>
          </p:cNvSpPr>
          <p:nvPr/>
        </p:nvSpPr>
        <p:spPr bwMode="auto">
          <a:xfrm>
            <a:off x="4564333" y="4415061"/>
            <a:ext cx="1191009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208" tIns="51588" rIns="99208" bIns="51588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984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(HCS)</a:t>
            </a:r>
            <a:endParaRPr lang="ru-RU" sz="1984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7" name="Rectangle 27"/>
          <p:cNvSpPr>
            <a:spLocks noChangeArrowheads="1"/>
          </p:cNvSpPr>
          <p:nvPr/>
        </p:nvSpPr>
        <p:spPr bwMode="auto">
          <a:xfrm>
            <a:off x="198271" y="5836853"/>
            <a:ext cx="200418" cy="409524"/>
          </a:xfrm>
          <a:prstGeom prst="rect">
            <a:avLst/>
          </a:prstGeom>
          <a:noFill/>
          <a:ln w="44450">
            <a:solidFill>
              <a:schemeClr val="hlink"/>
            </a:solidFill>
            <a:miter lim="800000"/>
            <a:headEnd/>
            <a:tailEnd/>
          </a:ln>
        </p:spPr>
        <p:txBody>
          <a:bodyPr wrap="none" lIns="99208" tIns="51588" rIns="99208" bIns="51588" anchor="ctr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9C0C167-283C-532B-315B-71F12C4674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87913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5378BCF0-EA18-0B22-AFD4-A7B61C45B0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40313" y="3779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97F75FD7-B4CC-D8F1-FFF4-6759BD414D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2713" y="39322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8C5AE288-BE4A-5978-0DAB-7C10EA6942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40311" y="3779836"/>
            <a:ext cx="609602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802E9E-F44E-5955-B55B-29FCE4CA8994}"/>
              </a:ext>
            </a:extLst>
          </p:cNvPr>
          <p:cNvSpPr/>
          <p:nvPr/>
        </p:nvSpPr>
        <p:spPr>
          <a:xfrm>
            <a:off x="-530" y="135378"/>
            <a:ext cx="10080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C00000"/>
                </a:solidFill>
              </a:rPr>
              <a:t>Zharkova&amp;Khabarova</a:t>
            </a:r>
            <a:r>
              <a:rPr lang="en-US" sz="2800" baseline="30000" dirty="0">
                <a:solidFill>
                  <a:srgbClr val="C00000"/>
                </a:solidFill>
              </a:rPr>
              <a:t>, 2012 </a:t>
            </a:r>
            <a:r>
              <a:rPr lang="en-US" sz="2800" baseline="30000" dirty="0">
                <a:solidFill>
                  <a:srgbClr val="C00000"/>
                </a:solidFill>
                <a:hlinkClick r:id="rId3"/>
              </a:rPr>
              <a:t>https://iopscience.iop.org/article/10.1088/0004-637X/752/1/35/pdf</a:t>
            </a:r>
            <a:r>
              <a:rPr lang="en-US" sz="2800" baseline="300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4766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6424" y="755967"/>
            <a:ext cx="4992536" cy="655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1566" y="4177070"/>
            <a:ext cx="2078911" cy="35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4333" y="605474"/>
            <a:ext cx="2404397" cy="32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6" name="Text Box 10"/>
          <p:cNvSpPr txBox="1">
            <a:spLocks noChangeArrowheads="1"/>
          </p:cNvSpPr>
          <p:nvPr/>
        </p:nvSpPr>
        <p:spPr bwMode="auto">
          <a:xfrm>
            <a:off x="5992271" y="1000957"/>
            <a:ext cx="1665928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84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secondary</a:t>
            </a:r>
            <a:endParaRPr lang="ru-RU" sz="1984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134644" y="762967"/>
            <a:ext cx="1111202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84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main</a:t>
            </a:r>
            <a:endParaRPr lang="ru-RU" sz="1984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439" name="Line 12"/>
          <p:cNvSpPr>
            <a:spLocks noChangeShapeType="1"/>
          </p:cNvSpPr>
          <p:nvPr/>
        </p:nvSpPr>
        <p:spPr bwMode="auto">
          <a:xfrm>
            <a:off x="3612374" y="1160200"/>
            <a:ext cx="1111203" cy="39723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sp>
        <p:nvSpPr>
          <p:cNvPr id="18440" name="Line 13"/>
          <p:cNvSpPr>
            <a:spLocks noChangeShapeType="1"/>
          </p:cNvSpPr>
          <p:nvPr/>
        </p:nvSpPr>
        <p:spPr bwMode="auto">
          <a:xfrm flipH="1">
            <a:off x="5199556" y="1478687"/>
            <a:ext cx="1111202" cy="13491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sp>
        <p:nvSpPr>
          <p:cNvPr id="18441" name="Line 14"/>
          <p:cNvSpPr>
            <a:spLocks noChangeShapeType="1"/>
          </p:cNvSpPr>
          <p:nvPr/>
        </p:nvSpPr>
        <p:spPr bwMode="auto">
          <a:xfrm flipH="1">
            <a:off x="4723577" y="1398191"/>
            <a:ext cx="1506685" cy="95370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sp>
        <p:nvSpPr>
          <p:cNvPr id="188431" name="Text Box 15"/>
          <p:cNvSpPr txBox="1">
            <a:spLocks noChangeArrowheads="1"/>
          </p:cNvSpPr>
          <p:nvPr/>
        </p:nvSpPr>
        <p:spPr bwMode="auto">
          <a:xfrm>
            <a:off x="1764453" y="0"/>
            <a:ext cx="8063653" cy="782831"/>
          </a:xfrm>
          <a:prstGeom prst="rect">
            <a:avLst/>
          </a:prstGeom>
          <a:solidFill>
            <a:schemeClr val="bg1">
              <a:alpha val="75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5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Secondary density peaks about the sector boundary –                                 acceleration of transit and bounced protons</a:t>
            </a:r>
            <a:endParaRPr lang="ru-RU" sz="2205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8438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20420" y="3863833"/>
            <a:ext cx="4682799" cy="369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A5D906-87B6-6CC9-84E9-02538CD5BE8B}"/>
              </a:ext>
            </a:extLst>
          </p:cNvPr>
          <p:cNvSpPr/>
          <p:nvPr/>
        </p:nvSpPr>
        <p:spPr>
          <a:xfrm>
            <a:off x="0" y="-541598"/>
            <a:ext cx="10080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C00000"/>
                </a:solidFill>
              </a:rPr>
              <a:t>Zharkova&amp;Khabarova</a:t>
            </a:r>
            <a:r>
              <a:rPr lang="en-US" sz="2800" baseline="30000" dirty="0">
                <a:solidFill>
                  <a:srgbClr val="C00000"/>
                </a:solidFill>
              </a:rPr>
              <a:t>, 2012 </a:t>
            </a:r>
            <a:r>
              <a:rPr lang="en-US" sz="2800" baseline="30000" dirty="0">
                <a:solidFill>
                  <a:srgbClr val="C00000"/>
                </a:solidFill>
                <a:hlinkClick r:id="rId6"/>
              </a:rPr>
              <a:t>https://iopscience.iop.org/article/10.1088/0004-637X/752/1/35/pdf</a:t>
            </a:r>
            <a:r>
              <a:rPr lang="en-US" sz="2800" baseline="300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602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546504" y="-92611"/>
            <a:ext cx="9071610" cy="923960"/>
          </a:xfrm>
        </p:spPr>
        <p:txBody>
          <a:bodyPr/>
          <a:lstStyle/>
          <a:p>
            <a:pPr algn="ctr" eaLnBrk="1" hangingPunct="1"/>
            <a:r>
              <a:rPr lang="en-US" sz="4409" dirty="0">
                <a:solidFill>
                  <a:srgbClr val="800000"/>
                </a:solidFill>
              </a:rPr>
              <a:t>Averaged SB observations vs PIC simulations</a:t>
            </a:r>
            <a:br>
              <a:rPr lang="en-US" sz="4409" dirty="0">
                <a:solidFill>
                  <a:srgbClr val="800000"/>
                </a:solidFill>
              </a:rPr>
            </a:br>
            <a:endParaRPr lang="en-US" sz="4409" dirty="0">
              <a:solidFill>
                <a:srgbClr val="800000"/>
              </a:solidFill>
            </a:endParaRPr>
          </a:p>
        </p:txBody>
      </p:sp>
      <p:pic>
        <p:nvPicPr>
          <p:cNvPr id="111619" name="Picture 3" descr="7- SBC daily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500" y="1343942"/>
            <a:ext cx="8819621" cy="581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Ex_x_5plots-new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493" y="1931917"/>
            <a:ext cx="4787794" cy="508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triped Right Arrow 4"/>
          <p:cNvSpPr/>
          <p:nvPr/>
        </p:nvSpPr>
        <p:spPr>
          <a:xfrm>
            <a:off x="5292301" y="4787793"/>
            <a:ext cx="1343942" cy="755968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/>
          </a:p>
        </p:txBody>
      </p:sp>
      <p:pic>
        <p:nvPicPr>
          <p:cNvPr id="6" name="Picture 5" descr="lown05c_rho-new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6496" y="1595931"/>
            <a:ext cx="5795751" cy="424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5964272" y="3107866"/>
            <a:ext cx="671971" cy="587975"/>
          </a:xfrm>
          <a:prstGeom prst="rightArrow">
            <a:avLst>
              <a:gd name="adj1" fmla="val 50000"/>
              <a:gd name="adj2" fmla="val 717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/>
          </a:p>
        </p:txBody>
      </p:sp>
      <p:pic>
        <p:nvPicPr>
          <p:cNvPr id="8" name="Picture 7" descr="2-plasma 24-26june04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2283" y="1679927"/>
            <a:ext cx="3800837" cy="410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D3570D-7AB1-024A-946B-6CA6F7F06EE7}"/>
              </a:ext>
            </a:extLst>
          </p:cNvPr>
          <p:cNvSpPr/>
          <p:nvPr/>
        </p:nvSpPr>
        <p:spPr>
          <a:xfrm>
            <a:off x="41997" y="788345"/>
            <a:ext cx="10080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C00000"/>
                </a:solidFill>
              </a:rPr>
              <a:t>Zharkova&amp;Khabarova</a:t>
            </a:r>
            <a:r>
              <a:rPr lang="en-US" sz="2800" baseline="30000" dirty="0">
                <a:solidFill>
                  <a:srgbClr val="C00000"/>
                </a:solidFill>
              </a:rPr>
              <a:t>, 2012 </a:t>
            </a:r>
            <a:r>
              <a:rPr lang="en-US" sz="2800" baseline="30000" dirty="0">
                <a:solidFill>
                  <a:srgbClr val="C00000"/>
                </a:solidFill>
                <a:hlinkClick r:id="rId6"/>
              </a:rPr>
              <a:t>https://iopscience.iop.org/article/10.1088/0004-637X/752/1/35/pdf</a:t>
            </a:r>
            <a:r>
              <a:rPr lang="en-US" sz="2800" baseline="300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84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77017" y="433981"/>
            <a:ext cx="9920325" cy="6891204"/>
            <a:chOff x="158" y="248"/>
            <a:chExt cx="5669" cy="3938"/>
          </a:xfrm>
        </p:grpSpPr>
        <p:pic>
          <p:nvPicPr>
            <p:cNvPr id="1639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8" y="346"/>
              <a:ext cx="3856" cy="3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Text Box 3"/>
            <p:cNvSpPr txBox="1">
              <a:spLocks noChangeArrowheads="1"/>
            </p:cNvSpPr>
            <p:nvPr/>
          </p:nvSpPr>
          <p:spPr bwMode="auto">
            <a:xfrm>
              <a:off x="3774" y="248"/>
              <a:ext cx="2053" cy="3938"/>
            </a:xfrm>
            <a:prstGeom prst="rect">
              <a:avLst/>
            </a:prstGeom>
            <a:solidFill>
              <a:schemeClr val="bg1">
                <a:alpha val="4705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9208" tIns="51588" rIns="99208" bIns="51588">
              <a:prstTxWarp prst="textNoShape">
                <a:avLst/>
              </a:prstTxWarp>
              <a:spAutoFit/>
            </a:bodyPr>
            <a:lstStyle/>
            <a:p>
              <a:r>
                <a:rPr lang="en-GB" sz="2205" dirty="0">
                  <a:solidFill>
                    <a:srgbClr val="0000FF"/>
                  </a:solidFill>
                </a:rPr>
                <a:t>Crossing of a thin SB</a:t>
              </a:r>
              <a:r>
                <a:rPr lang="en-US" sz="2205" dirty="0">
                  <a:solidFill>
                    <a:srgbClr val="0000FF"/>
                  </a:solidFill>
                </a:rPr>
                <a:t>:</a:t>
              </a:r>
            </a:p>
            <a:p>
              <a:r>
                <a:rPr lang="en-US" sz="2205" dirty="0"/>
                <a:t>a) </a:t>
              </a:r>
              <a:r>
                <a:rPr lang="en-GB" sz="2205" dirty="0"/>
                <a:t>IMP magnitude</a:t>
              </a:r>
              <a:r>
                <a:rPr lang="en-US" sz="2205" dirty="0"/>
                <a:t>; </a:t>
              </a:r>
            </a:p>
            <a:p>
              <a:r>
                <a:rPr lang="en-US" sz="2205" dirty="0" err="1"/>
                <a:t>b</a:t>
              </a:r>
              <a:r>
                <a:rPr lang="en-US" sz="2205" dirty="0"/>
                <a:t>) </a:t>
              </a:r>
              <a:r>
                <a:rPr lang="en-GB" sz="2205" dirty="0"/>
                <a:t>IMP horizontal component </a:t>
              </a:r>
              <a:r>
                <a:rPr lang="en-US" sz="2205" dirty="0"/>
                <a:t>(Bx, GSE);</a:t>
              </a:r>
            </a:p>
            <a:p>
              <a:endParaRPr lang="en-US" sz="2205" dirty="0"/>
            </a:p>
            <a:p>
              <a:r>
                <a:rPr lang="en-US" sz="2205" dirty="0"/>
                <a:t> </a:t>
              </a:r>
              <a:r>
                <a:rPr lang="en-US" sz="2205" dirty="0">
                  <a:solidFill>
                    <a:srgbClr val="C00000"/>
                  </a:solidFill>
                </a:rPr>
                <a:t>Sector boundary of HCS </a:t>
              </a:r>
            </a:p>
            <a:p>
              <a:endParaRPr lang="en-US" sz="2205" dirty="0">
                <a:solidFill>
                  <a:srgbClr val="C00000"/>
                </a:solidFill>
              </a:endParaRPr>
            </a:p>
            <a:p>
              <a:r>
                <a:rPr lang="en-US" sz="2205" dirty="0"/>
                <a:t> </a:t>
              </a:r>
              <a:r>
                <a:rPr lang="en-US" sz="2205" dirty="0" err="1"/>
                <a:t>c</a:t>
              </a:r>
              <a:r>
                <a:rPr lang="en-US" sz="2205" dirty="0"/>
                <a:t>) </a:t>
              </a:r>
              <a:r>
                <a:rPr lang="en-GB" sz="2205" dirty="0"/>
                <a:t>IMP azimuthal angle </a:t>
              </a:r>
              <a:r>
                <a:rPr lang="en-US" sz="2205" dirty="0"/>
                <a:t>(</a:t>
              </a:r>
              <a:r>
                <a:rPr lang="en-US" sz="2205" i="1" dirty="0"/>
                <a:t>φ</a:t>
              </a:r>
              <a:r>
                <a:rPr lang="en-US" sz="2205" i="1" baseline="-25000" dirty="0"/>
                <a:t>B</a:t>
              </a:r>
              <a:r>
                <a:rPr lang="en-US" sz="2205" dirty="0"/>
                <a:t>); </a:t>
              </a:r>
            </a:p>
            <a:p>
              <a:endParaRPr lang="en-US" sz="2205" dirty="0"/>
            </a:p>
            <a:p>
              <a:r>
                <a:rPr lang="en-US" sz="2205" dirty="0" err="1"/>
                <a:t>d-f</a:t>
              </a:r>
              <a:r>
                <a:rPr lang="en-US" sz="2205" dirty="0"/>
                <a:t>) </a:t>
              </a:r>
              <a:r>
                <a:rPr lang="en-GB" sz="2205" dirty="0">
                  <a:solidFill>
                    <a:srgbClr val="000090"/>
                  </a:solidFill>
                </a:rPr>
                <a:t>Spectrograms of electron distribution in pitch angles (turn by 180</a:t>
              </a:r>
              <a:r>
                <a:rPr lang="en-GB" sz="2205" baseline="30000" dirty="0">
                  <a:solidFill>
                    <a:srgbClr val="000090"/>
                  </a:solidFill>
                </a:rPr>
                <a:t>o</a:t>
              </a:r>
              <a:r>
                <a:rPr lang="en-GB" sz="2205" dirty="0">
                  <a:solidFill>
                    <a:srgbClr val="000090"/>
                  </a:solidFill>
                </a:rPr>
                <a:t>)</a:t>
              </a:r>
            </a:p>
            <a:p>
              <a:endParaRPr lang="en-US" sz="2205" dirty="0">
                <a:solidFill>
                  <a:srgbClr val="000090"/>
                </a:solidFill>
              </a:endParaRPr>
            </a:p>
            <a:p>
              <a:r>
                <a:rPr lang="ru-RU" sz="2205" dirty="0"/>
                <a:t>(</a:t>
              </a:r>
              <a:r>
                <a:rPr lang="en-GB" sz="2205" dirty="0"/>
                <a:t>in 3 energy channels</a:t>
              </a:r>
              <a:r>
                <a:rPr lang="ru-RU" sz="2205" dirty="0"/>
                <a:t>)</a:t>
              </a:r>
              <a:endParaRPr lang="en-GB" sz="2205" dirty="0"/>
            </a:p>
            <a:p>
              <a:endParaRPr lang="en-GB" sz="2205" dirty="0"/>
            </a:p>
            <a:p>
              <a:r>
                <a:rPr lang="en-GB" sz="2205" dirty="0">
                  <a:solidFill>
                    <a:srgbClr val="0033CC"/>
                  </a:solidFill>
                </a:rPr>
                <a:t>where is SB -  where electrons turn ()</a:t>
              </a:r>
              <a:r>
                <a:rPr lang="en-GB" sz="2205" dirty="0" err="1">
                  <a:solidFill>
                    <a:srgbClr val="0033CC"/>
                  </a:solidFill>
                </a:rPr>
                <a:t>Crucker</a:t>
              </a:r>
              <a:r>
                <a:rPr lang="en-GB" sz="2205" dirty="0">
                  <a:solidFill>
                    <a:srgbClr val="0033CC"/>
                  </a:solidFill>
                </a:rPr>
                <a:t> et al 2004 or where is</a:t>
              </a:r>
            </a:p>
            <a:p>
              <a:r>
                <a:rPr lang="en-GB" sz="2205" dirty="0">
                  <a:solidFill>
                    <a:srgbClr val="0033CC"/>
                  </a:solidFill>
                </a:rPr>
                <a:t>or IMF measured</a:t>
              </a:r>
              <a:endParaRPr lang="en-US" sz="2205" dirty="0">
                <a:solidFill>
                  <a:srgbClr val="0033CC"/>
                </a:solidFill>
              </a:endParaRPr>
            </a:p>
          </p:txBody>
        </p:sp>
      </p:grpSp>
      <p:sp>
        <p:nvSpPr>
          <p:cNvPr id="16387" name="WordArt 4"/>
          <p:cNvSpPr>
            <a:spLocks noChangeArrowheads="1" noChangeShapeType="1" noTextEdit="1"/>
          </p:cNvSpPr>
          <p:nvPr/>
        </p:nvSpPr>
        <p:spPr bwMode="auto">
          <a:xfrm>
            <a:off x="425365" y="-579197"/>
            <a:ext cx="8651628" cy="6182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968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Problems in identification of sector boundaries</a:t>
            </a:r>
          </a:p>
        </p:txBody>
      </p:sp>
      <p:sp>
        <p:nvSpPr>
          <p:cNvPr id="183304" name="Rectangle 8"/>
          <p:cNvSpPr>
            <a:spLocks noChangeArrowheads="1"/>
          </p:cNvSpPr>
          <p:nvPr/>
        </p:nvSpPr>
        <p:spPr bwMode="auto">
          <a:xfrm>
            <a:off x="3611553" y="3535045"/>
            <a:ext cx="78747" cy="409524"/>
          </a:xfrm>
          <a:prstGeom prst="rect">
            <a:avLst/>
          </a:prstGeom>
          <a:solidFill>
            <a:srgbClr val="FF0000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 lIns="99208" tIns="51588" rIns="99208" bIns="51588" anchor="ctr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sp>
        <p:nvSpPr>
          <p:cNvPr id="183305" name="Text Box 9"/>
          <p:cNvSpPr txBox="1">
            <a:spLocks noChangeArrowheads="1"/>
          </p:cNvSpPr>
          <p:nvPr/>
        </p:nvSpPr>
        <p:spPr bwMode="auto">
          <a:xfrm>
            <a:off x="1388220" y="3701092"/>
            <a:ext cx="1429688" cy="37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764" b="1">
                <a:effectLst>
                  <a:outerShdw blurRad="38100" dist="38100" dir="2700000" algn="tl">
                    <a:srgbClr val="000000"/>
                  </a:outerShdw>
                </a:effectLst>
              </a:rPr>
              <a:t>340 eV</a:t>
            </a:r>
            <a:endParaRPr lang="ru-RU" sz="1764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3306" name="Text Box 10"/>
          <p:cNvSpPr txBox="1">
            <a:spLocks noChangeArrowheads="1"/>
          </p:cNvSpPr>
          <p:nvPr/>
        </p:nvSpPr>
        <p:spPr bwMode="auto">
          <a:xfrm>
            <a:off x="1388220" y="5050283"/>
            <a:ext cx="1429688" cy="37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764" b="1">
                <a:effectLst>
                  <a:outerShdw blurRad="38100" dist="38100" dir="2700000" algn="tl">
                    <a:srgbClr val="000000"/>
                  </a:outerShdw>
                </a:effectLst>
              </a:rPr>
              <a:t>84 eV</a:t>
            </a:r>
            <a:endParaRPr lang="ru-RU" sz="1764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1388220" y="6240232"/>
            <a:ext cx="1429688" cy="37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764" b="1">
                <a:effectLst>
                  <a:outerShdw blurRad="38100" dist="38100" dir="2700000" algn="tl">
                    <a:srgbClr val="000000"/>
                  </a:outerShdw>
                </a:effectLst>
              </a:rPr>
              <a:t>27 eV</a:t>
            </a:r>
            <a:endParaRPr lang="ru-RU" sz="1764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3B6026-61B7-4636-950F-3BA0B2C03277}"/>
              </a:ext>
            </a:extLst>
          </p:cNvPr>
          <p:cNvCxnSpPr/>
          <p:nvPr/>
        </p:nvCxnSpPr>
        <p:spPr>
          <a:xfrm flipH="1" flipV="1">
            <a:off x="3690300" y="1260389"/>
            <a:ext cx="2609959" cy="1136822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B3F0B8-9307-26F8-6E94-A96C7CB6551A}"/>
              </a:ext>
            </a:extLst>
          </p:cNvPr>
          <p:cNvCxnSpPr>
            <a:cxnSpLocks/>
          </p:cNvCxnSpPr>
          <p:nvPr/>
        </p:nvCxnSpPr>
        <p:spPr>
          <a:xfrm flipH="1">
            <a:off x="3690300" y="2421924"/>
            <a:ext cx="2609959" cy="3818308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B58B16-4AA6-DBA6-909E-3711F5BED3AB}"/>
              </a:ext>
            </a:extLst>
          </p:cNvPr>
          <p:cNvCxnSpPr>
            <a:cxnSpLocks/>
          </p:cNvCxnSpPr>
          <p:nvPr/>
        </p:nvCxnSpPr>
        <p:spPr>
          <a:xfrm flipH="1">
            <a:off x="4868562" y="4806778"/>
            <a:ext cx="2933105" cy="1087395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83A64AC-818E-D5E0-3A81-973AB519B561}"/>
              </a:ext>
            </a:extLst>
          </p:cNvPr>
          <p:cNvSpPr/>
          <p:nvPr/>
        </p:nvSpPr>
        <p:spPr>
          <a:xfrm>
            <a:off x="0" y="78151"/>
            <a:ext cx="10080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C00000"/>
                </a:solidFill>
              </a:rPr>
              <a:t>Zharkova&amp;Khabarova</a:t>
            </a:r>
            <a:r>
              <a:rPr lang="en-US" sz="2800" baseline="30000" dirty="0">
                <a:solidFill>
                  <a:srgbClr val="C00000"/>
                </a:solidFill>
              </a:rPr>
              <a:t>, 2012 </a:t>
            </a:r>
            <a:r>
              <a:rPr lang="en-US" sz="2800" baseline="30000" dirty="0">
                <a:solidFill>
                  <a:srgbClr val="C00000"/>
                </a:solidFill>
                <a:hlinkClick r:id="rId3"/>
              </a:rPr>
              <a:t>https://iopscience.iop.org/article/10.1088/0004-637X/752/1/35/pdf</a:t>
            </a:r>
            <a:r>
              <a:rPr lang="en-US" sz="2800" baseline="300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306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" y="762967"/>
            <a:ext cx="10079567" cy="490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WordArt 6"/>
          <p:cNvSpPr>
            <a:spLocks noChangeArrowheads="1" noChangeShapeType="1" noTextEdit="1"/>
          </p:cNvSpPr>
          <p:nvPr/>
        </p:nvSpPr>
        <p:spPr bwMode="auto">
          <a:xfrm>
            <a:off x="364699" y="-87682"/>
            <a:ext cx="9605338" cy="406168"/>
          </a:xfrm>
          <a:prstGeom prst="rect">
            <a:avLst/>
          </a:prstGeom>
          <a:solidFill>
            <a:srgbClr val="00B0F0"/>
          </a:solidFill>
        </p:spPr>
        <p:txBody>
          <a:bodyPr wrap="none" fromWordArt="1">
            <a:prstTxWarp prst="textPlain">
              <a:avLst>
                <a:gd name="adj" fmla="val 50522"/>
              </a:avLst>
            </a:prstTxWarp>
          </a:bodyPr>
          <a:lstStyle/>
          <a:p>
            <a:pPr algn="ctr"/>
            <a:r>
              <a:rPr lang="en-US" sz="3968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ICME current sheets</a:t>
            </a:r>
          </a:p>
        </p:txBody>
      </p:sp>
      <p:sp>
        <p:nvSpPr>
          <p:cNvPr id="317447" name="Text Box 7"/>
          <p:cNvSpPr txBox="1">
            <a:spLocks noChangeArrowheads="1"/>
          </p:cNvSpPr>
          <p:nvPr/>
        </p:nvSpPr>
        <p:spPr bwMode="auto">
          <a:xfrm>
            <a:off x="528" y="5685506"/>
            <a:ext cx="9444345" cy="867534"/>
          </a:xfrm>
          <a:prstGeom prst="rect">
            <a:avLst/>
          </a:prstGeom>
          <a:solidFill>
            <a:schemeClr val="bg1">
              <a:alpha val="57001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9208" tIns="51588" rIns="99208" bIns="5158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84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		Magnetic reconnection</a:t>
            </a:r>
          </a:p>
          <a:p>
            <a:pPr>
              <a:spcBef>
                <a:spcPct val="50000"/>
              </a:spcBef>
              <a:defRPr/>
            </a:pPr>
            <a:r>
              <a:rPr lang="en-US" sz="1984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a) at the leading edge of an ICME;			b) behind the ICME</a:t>
            </a:r>
            <a:endParaRPr lang="ru-RU" sz="1984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6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220" y="556476"/>
            <a:ext cx="7382932" cy="700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6" name="Text Box 8"/>
          <p:cNvSpPr txBox="1">
            <a:spLocks noChangeArrowheads="1"/>
          </p:cNvSpPr>
          <p:nvPr/>
        </p:nvSpPr>
        <p:spPr bwMode="auto">
          <a:xfrm>
            <a:off x="436261" y="0"/>
            <a:ext cx="8970114" cy="714864"/>
          </a:xfrm>
          <a:prstGeom prst="rect">
            <a:avLst/>
          </a:prstGeom>
          <a:solidFill>
            <a:schemeClr val="bg1">
              <a:alpha val="75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984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Disagreement of the HCS SB (</a:t>
            </a:r>
            <a:r>
              <a:rPr lang="en-GB" sz="1984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midplane</a:t>
            </a:r>
            <a:r>
              <a:rPr lang="en-GB" sz="1984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and electron turn by 180</a:t>
            </a:r>
            <a:r>
              <a:rPr lang="en-GB" sz="1984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</a:t>
            </a:r>
            <a:r>
              <a:rPr lang="en-GB" sz="1984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	     (electron cloud) depends on magnitude of guiding field </a:t>
            </a:r>
            <a:endParaRPr lang="ru-RU" sz="1984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637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758" y="684221"/>
            <a:ext cx="9047111" cy="337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F73E6A-1D33-6B2D-A4D9-F3A2CDF01282}"/>
              </a:ext>
            </a:extLst>
          </p:cNvPr>
          <p:cNvSpPr/>
          <p:nvPr/>
        </p:nvSpPr>
        <p:spPr>
          <a:xfrm>
            <a:off x="-1" y="-587092"/>
            <a:ext cx="10080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C00000"/>
                </a:solidFill>
              </a:rPr>
              <a:t>Zharkova&amp;Khabarova</a:t>
            </a:r>
            <a:r>
              <a:rPr lang="en-US" sz="2800" baseline="30000" dirty="0">
                <a:solidFill>
                  <a:srgbClr val="C00000"/>
                </a:solidFill>
              </a:rPr>
              <a:t>, 2012 </a:t>
            </a:r>
            <a:r>
              <a:rPr lang="en-US" sz="2800" baseline="30000" dirty="0">
                <a:solidFill>
                  <a:srgbClr val="C00000"/>
                </a:solidFill>
                <a:hlinkClick r:id="rId4"/>
              </a:rPr>
              <a:t>https://iopscience.iop.org/article/10.1088/0004-637X/752/1/35/pdf</a:t>
            </a:r>
            <a:r>
              <a:rPr lang="en-US" sz="2800" baseline="300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303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0" y="-610283"/>
            <a:ext cx="10081847" cy="1744236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0033CC"/>
                </a:solidFill>
              </a:rPr>
              <a:t>PIC - Application to the HCS</a:t>
            </a:r>
            <a:r>
              <a:rPr lang="en-US" dirty="0"/>
              <a:t>:  </a:t>
            </a:r>
            <a:br>
              <a:rPr lang="en-US" dirty="0"/>
            </a:br>
            <a:r>
              <a:rPr lang="en-US" sz="3600" dirty="0"/>
              <a:t>plasma density</a:t>
            </a:r>
            <a:r>
              <a:rPr lang="en-US" dirty="0"/>
              <a:t> n=</a:t>
            </a:r>
            <a:r>
              <a:rPr lang="en-US" sz="3527" dirty="0"/>
              <a:t>10-100 cm</a:t>
            </a:r>
            <a:r>
              <a:rPr lang="en-US" sz="3527" baseline="30000" dirty="0"/>
              <a:t>-3</a:t>
            </a:r>
            <a:br>
              <a:rPr lang="en-US" sz="3527" baseline="30000" dirty="0"/>
            </a:br>
            <a:endParaRPr lang="en-US" sz="3527" dirty="0">
              <a:solidFill>
                <a:srgbClr val="C00000"/>
              </a:solidFill>
            </a:endParaRPr>
          </a:p>
        </p:txBody>
      </p:sp>
      <p:sp>
        <p:nvSpPr>
          <p:cNvPr id="109571" name="Rectangle 7"/>
          <p:cNvSpPr>
            <a:spLocks noChangeArrowheads="1"/>
          </p:cNvSpPr>
          <p:nvPr/>
        </p:nvSpPr>
        <p:spPr bwMode="auto">
          <a:xfrm>
            <a:off x="5964273" y="4367812"/>
            <a:ext cx="1237839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800000"/>
                </a:solidFill>
              </a:rPr>
              <a:t>100 cm</a:t>
            </a:r>
            <a:r>
              <a:rPr lang="en-US" sz="1984" baseline="30000">
                <a:solidFill>
                  <a:srgbClr val="800000"/>
                </a:solidFill>
              </a:rPr>
              <a:t>-3</a:t>
            </a:r>
            <a:r>
              <a:rPr lang="en-US" sz="1984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109572" name="Rectangle 8"/>
          <p:cNvSpPr>
            <a:spLocks noChangeArrowheads="1"/>
          </p:cNvSpPr>
          <p:nvPr/>
        </p:nvSpPr>
        <p:spPr bwMode="auto">
          <a:xfrm>
            <a:off x="6468251" y="4955787"/>
            <a:ext cx="1096775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800000"/>
                </a:solidFill>
              </a:rPr>
              <a:t>10 cm</a:t>
            </a:r>
            <a:r>
              <a:rPr lang="en-US" sz="1984" baseline="30000">
                <a:solidFill>
                  <a:srgbClr val="800000"/>
                </a:solidFill>
              </a:rPr>
              <a:t>-3</a:t>
            </a:r>
            <a:r>
              <a:rPr lang="en-US" sz="1984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109573" name="Rectangle 9"/>
          <p:cNvSpPr>
            <a:spLocks noChangeArrowheads="1"/>
          </p:cNvSpPr>
          <p:nvPr/>
        </p:nvSpPr>
        <p:spPr bwMode="auto">
          <a:xfrm>
            <a:off x="5964273" y="4283816"/>
            <a:ext cx="1096775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800000"/>
                </a:solidFill>
              </a:rPr>
              <a:t>10 cm</a:t>
            </a:r>
            <a:r>
              <a:rPr lang="en-US" sz="1984" baseline="30000">
                <a:solidFill>
                  <a:srgbClr val="800000"/>
                </a:solidFill>
              </a:rPr>
              <a:t>-3</a:t>
            </a:r>
            <a:r>
              <a:rPr lang="en-US" sz="1984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109574" name="Rectangle 10"/>
          <p:cNvSpPr>
            <a:spLocks noChangeArrowheads="1"/>
          </p:cNvSpPr>
          <p:nvPr/>
        </p:nvSpPr>
        <p:spPr bwMode="auto">
          <a:xfrm>
            <a:off x="4704327" y="4451809"/>
            <a:ext cx="1237839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800000"/>
                </a:solidFill>
              </a:rPr>
              <a:t>100 cm</a:t>
            </a:r>
            <a:r>
              <a:rPr lang="en-US" sz="1984" baseline="30000">
                <a:solidFill>
                  <a:srgbClr val="800000"/>
                </a:solidFill>
              </a:rPr>
              <a:t>-3</a:t>
            </a:r>
            <a:r>
              <a:rPr lang="en-US" sz="1984">
                <a:solidFill>
                  <a:srgbClr val="800000"/>
                </a:solidFill>
              </a:rPr>
              <a:t> </a:t>
            </a:r>
          </a:p>
        </p:txBody>
      </p:sp>
      <p:pic>
        <p:nvPicPr>
          <p:cNvPr id="109575" name="Picture 11" descr="12d with D-1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2319" y="4031826"/>
            <a:ext cx="5207776" cy="302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6" name="Rectangle 10"/>
          <p:cNvSpPr>
            <a:spLocks noChangeArrowheads="1"/>
          </p:cNvSpPr>
          <p:nvPr/>
        </p:nvSpPr>
        <p:spPr bwMode="auto">
          <a:xfrm>
            <a:off x="6132266" y="1007957"/>
            <a:ext cx="1096775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800000"/>
                </a:solidFill>
              </a:rPr>
              <a:t>10 cm</a:t>
            </a:r>
            <a:r>
              <a:rPr lang="en-US" sz="1984" baseline="30000">
                <a:solidFill>
                  <a:srgbClr val="800000"/>
                </a:solidFill>
              </a:rPr>
              <a:t>-3</a:t>
            </a:r>
            <a:r>
              <a:rPr lang="en-US" sz="1984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109577" name="TextBox 12"/>
          <p:cNvSpPr txBox="1">
            <a:spLocks noChangeArrowheads="1"/>
          </p:cNvSpPr>
          <p:nvPr/>
        </p:nvSpPr>
        <p:spPr bwMode="auto">
          <a:xfrm>
            <a:off x="4788323" y="6383726"/>
            <a:ext cx="1763924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FF0000"/>
                </a:solidFill>
              </a:rPr>
              <a:t>By=10</a:t>
            </a:r>
            <a:r>
              <a:rPr lang="en-US" sz="1984" baseline="30000">
                <a:solidFill>
                  <a:srgbClr val="FF0000"/>
                </a:solidFill>
              </a:rPr>
              <a:t>-1</a:t>
            </a:r>
            <a:r>
              <a:rPr lang="en-US" sz="1984">
                <a:solidFill>
                  <a:srgbClr val="FF0000"/>
                </a:solidFill>
              </a:rPr>
              <a:t>B</a:t>
            </a:r>
            <a:r>
              <a:rPr lang="en-US" sz="1984" baseline="-25000">
                <a:solidFill>
                  <a:srgbClr val="FF0000"/>
                </a:solidFill>
              </a:rPr>
              <a:t>z0</a:t>
            </a:r>
          </a:p>
        </p:txBody>
      </p:sp>
      <p:pic>
        <p:nvPicPr>
          <p:cNvPr id="109578" name="Picture 13" descr="rec_lown12_vzx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2319" y="923960"/>
            <a:ext cx="5207776" cy="319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9" name="Picture 14" descr="rec_lown11_vzx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" y="923960"/>
            <a:ext cx="4912039" cy="323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0" name="Picture 15" descr="rec_lown13_vzx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30" y="3970140"/>
            <a:ext cx="4871791" cy="302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81" name="TextBox 16"/>
          <p:cNvSpPr txBox="1">
            <a:spLocks noChangeArrowheads="1"/>
          </p:cNvSpPr>
          <p:nvPr/>
        </p:nvSpPr>
        <p:spPr bwMode="auto">
          <a:xfrm>
            <a:off x="4788323" y="3191863"/>
            <a:ext cx="1763924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FF0000"/>
                </a:solidFill>
              </a:rPr>
              <a:t>By=10</a:t>
            </a:r>
            <a:r>
              <a:rPr lang="en-US" sz="1984" baseline="30000">
                <a:solidFill>
                  <a:srgbClr val="FF0000"/>
                </a:solidFill>
              </a:rPr>
              <a:t>-2</a:t>
            </a:r>
            <a:r>
              <a:rPr lang="en-US" sz="1984">
                <a:solidFill>
                  <a:srgbClr val="FF0000"/>
                </a:solidFill>
              </a:rPr>
              <a:t>B</a:t>
            </a:r>
            <a:r>
              <a:rPr lang="en-US" sz="1984" baseline="-25000">
                <a:solidFill>
                  <a:srgbClr val="FF0000"/>
                </a:solidFill>
              </a:rPr>
              <a:t>z0</a:t>
            </a:r>
          </a:p>
        </p:txBody>
      </p:sp>
      <p:sp>
        <p:nvSpPr>
          <p:cNvPr id="109582" name="TextBox 17"/>
          <p:cNvSpPr txBox="1">
            <a:spLocks noChangeArrowheads="1"/>
          </p:cNvSpPr>
          <p:nvPr/>
        </p:nvSpPr>
        <p:spPr bwMode="auto">
          <a:xfrm>
            <a:off x="5964272" y="1091953"/>
            <a:ext cx="1763924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FF0000"/>
                </a:solidFill>
              </a:rPr>
              <a:t>100 cm</a:t>
            </a:r>
            <a:r>
              <a:rPr lang="en-US" sz="1984" baseline="30000">
                <a:solidFill>
                  <a:srgbClr val="FF0000"/>
                </a:solidFill>
              </a:rPr>
              <a:t>-3</a:t>
            </a:r>
          </a:p>
        </p:txBody>
      </p:sp>
      <p:sp>
        <p:nvSpPr>
          <p:cNvPr id="109583" name="TextBox 18"/>
          <p:cNvSpPr txBox="1">
            <a:spLocks noChangeArrowheads="1"/>
          </p:cNvSpPr>
          <p:nvPr/>
        </p:nvSpPr>
        <p:spPr bwMode="auto">
          <a:xfrm>
            <a:off x="5880276" y="4199819"/>
            <a:ext cx="1763924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FF0000"/>
                </a:solidFill>
              </a:rPr>
              <a:t>10 cm</a:t>
            </a:r>
            <a:r>
              <a:rPr lang="en-US" sz="1984" baseline="30000">
                <a:solidFill>
                  <a:srgbClr val="FF0000"/>
                </a:solidFill>
              </a:rPr>
              <a:t>-3</a:t>
            </a:r>
          </a:p>
        </p:txBody>
      </p:sp>
      <p:sp>
        <p:nvSpPr>
          <p:cNvPr id="109584" name="TextBox 19"/>
          <p:cNvSpPr txBox="1">
            <a:spLocks noChangeArrowheads="1"/>
          </p:cNvSpPr>
          <p:nvPr/>
        </p:nvSpPr>
        <p:spPr bwMode="auto">
          <a:xfrm>
            <a:off x="1008485" y="1007957"/>
            <a:ext cx="1763924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FF0000"/>
                </a:solidFill>
              </a:rPr>
              <a:t>10 cm</a:t>
            </a:r>
            <a:r>
              <a:rPr lang="en-US" sz="1984" baseline="30000">
                <a:solidFill>
                  <a:srgbClr val="FF0000"/>
                </a:solidFill>
              </a:rPr>
              <a:t>-3</a:t>
            </a:r>
          </a:p>
        </p:txBody>
      </p:sp>
      <p:sp>
        <p:nvSpPr>
          <p:cNvPr id="109585" name="TextBox 20"/>
          <p:cNvSpPr txBox="1">
            <a:spLocks noChangeArrowheads="1"/>
          </p:cNvSpPr>
          <p:nvPr/>
        </p:nvSpPr>
        <p:spPr bwMode="auto">
          <a:xfrm>
            <a:off x="924489" y="4115823"/>
            <a:ext cx="1763924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FF0000"/>
                </a:solidFill>
              </a:rPr>
              <a:t>100 cm</a:t>
            </a:r>
            <a:r>
              <a:rPr lang="en-US" sz="1984" baseline="30000">
                <a:solidFill>
                  <a:srgbClr val="FF0000"/>
                </a:solidFill>
              </a:rPr>
              <a:t>-3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274F1-7A8B-D447-A169-C26A0B0A78F1}"/>
              </a:ext>
            </a:extLst>
          </p:cNvPr>
          <p:cNvSpPr/>
          <p:nvPr/>
        </p:nvSpPr>
        <p:spPr>
          <a:xfrm>
            <a:off x="3841907" y="3595172"/>
            <a:ext cx="239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C00000"/>
                </a:solidFill>
              </a:rPr>
              <a:t>Zharkova and </a:t>
            </a:r>
            <a:r>
              <a:rPr lang="en-US" baseline="30000" dirty="0" err="1">
                <a:solidFill>
                  <a:srgbClr val="C00000"/>
                </a:solidFill>
              </a:rPr>
              <a:t>Khabarova</a:t>
            </a:r>
            <a:r>
              <a:rPr lang="en-US" baseline="30000" dirty="0">
                <a:solidFill>
                  <a:srgbClr val="C00000"/>
                </a:solidFill>
              </a:rPr>
              <a:t>, 2012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E77DB9-B627-094A-9083-BF540CB3A046}"/>
              </a:ext>
            </a:extLst>
          </p:cNvPr>
          <p:cNvSpPr/>
          <p:nvPr/>
        </p:nvSpPr>
        <p:spPr>
          <a:xfrm>
            <a:off x="-14113" y="457662"/>
            <a:ext cx="10080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C00000"/>
                </a:solidFill>
              </a:rPr>
              <a:t>Zharkova&amp;Khabarova</a:t>
            </a:r>
            <a:r>
              <a:rPr lang="en-US" sz="2800" baseline="30000" dirty="0">
                <a:solidFill>
                  <a:srgbClr val="C00000"/>
                </a:solidFill>
              </a:rPr>
              <a:t>, 2012 </a:t>
            </a:r>
            <a:r>
              <a:rPr lang="en-US" sz="2800" baseline="30000" dirty="0">
                <a:solidFill>
                  <a:srgbClr val="C00000"/>
                </a:solidFill>
                <a:hlinkClick r:id="rId6"/>
              </a:rPr>
              <a:t>https://iopscience.iop.org/article/10.1088/0004-637X/752/1/35/pdf</a:t>
            </a:r>
            <a:r>
              <a:rPr lang="en-US" sz="2800" baseline="300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6DA80-903F-97B2-6BB2-625F09BBE3CF}"/>
              </a:ext>
            </a:extLst>
          </p:cNvPr>
          <p:cNvSpPr txBox="1"/>
          <p:nvPr/>
        </p:nvSpPr>
        <p:spPr>
          <a:xfrm>
            <a:off x="1" y="7106346"/>
            <a:ext cx="1008062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Blue - -protons</a:t>
            </a:r>
            <a:r>
              <a:rPr lang="en-US" dirty="0"/>
              <a:t>, black </a:t>
            </a:r>
            <a:r>
              <a:rPr lang="en-US" dirty="0">
                <a:solidFill>
                  <a:srgbClr val="0033CC"/>
                </a:solidFill>
              </a:rPr>
              <a:t>–electrons: h/shoe like –bounced lower energy e  top – transit high energy 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3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17"/>
          <p:cNvSpPr>
            <a:spLocks noChangeArrowheads="1" noChangeShapeType="1" noTextEdit="1"/>
          </p:cNvSpPr>
          <p:nvPr/>
        </p:nvSpPr>
        <p:spPr bwMode="auto">
          <a:xfrm>
            <a:off x="357514" y="-372519"/>
            <a:ext cx="9605338" cy="7629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205" b="1" i="1" kern="10" spc="441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blurRad="63500" dist="46662" dir="3284183" algn="ctr" rotWithShape="0">
                    <a:srgbClr val="4D4D4D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Electron PADs and ion velocities </a:t>
            </a:r>
          </a:p>
          <a:p>
            <a:pPr algn="ctr"/>
            <a:r>
              <a:rPr lang="en-US" sz="2205" b="1" i="1" kern="10" spc="441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blurRad="63500" dist="46662" dir="3284183" algn="ctr" rotWithShape="0">
                    <a:srgbClr val="4D4D4D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Heliospheric</a:t>
            </a:r>
            <a:r>
              <a:rPr lang="en-US" sz="2205" b="1" i="1" kern="10" spc="441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blurRad="63500" dist="46662" dir="3284183" algn="ctr" rotWithShape="0">
                    <a:srgbClr val="4D4D4D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 current sheet</a:t>
            </a:r>
          </a:p>
        </p:txBody>
      </p:sp>
      <p:sp>
        <p:nvSpPr>
          <p:cNvPr id="19459" name="Text Box 26"/>
          <p:cNvSpPr txBox="1">
            <a:spLocks noChangeArrowheads="1"/>
          </p:cNvSpPr>
          <p:nvPr/>
        </p:nvSpPr>
        <p:spPr bwMode="auto">
          <a:xfrm>
            <a:off x="198272" y="5764252"/>
            <a:ext cx="5398518" cy="17889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5" dirty="0"/>
              <a:t>T. </a:t>
            </a:r>
            <a:r>
              <a:rPr lang="en-US" sz="2205" dirty="0" err="1"/>
              <a:t>Siversky</a:t>
            </a:r>
            <a:r>
              <a:rPr lang="en-US" sz="2205" dirty="0"/>
              <a:t>, </a:t>
            </a:r>
            <a:r>
              <a:rPr lang="en-US" sz="2205" dirty="0" err="1"/>
              <a:t>V.Zharkova</a:t>
            </a:r>
            <a:r>
              <a:rPr lang="en-US" sz="2205" dirty="0"/>
              <a:t>, 2009, JPP, 75, 5</a:t>
            </a:r>
          </a:p>
          <a:p>
            <a:pPr>
              <a:spcBef>
                <a:spcPct val="50000"/>
              </a:spcBef>
            </a:pPr>
            <a:r>
              <a:rPr lang="en-US" sz="2205" dirty="0"/>
              <a:t>V. </a:t>
            </a:r>
            <a:r>
              <a:rPr lang="en-US" sz="2205" dirty="0" err="1"/>
              <a:t>Zharkova</a:t>
            </a:r>
            <a:r>
              <a:rPr lang="en-US" sz="2205" dirty="0"/>
              <a:t> et al, 2011, </a:t>
            </a:r>
            <a:r>
              <a:rPr lang="en-US" sz="2205" dirty="0" err="1"/>
              <a:t>SSRv</a:t>
            </a:r>
            <a:r>
              <a:rPr lang="en-US" sz="2205" dirty="0"/>
              <a:t>, 157, 359</a:t>
            </a:r>
          </a:p>
          <a:p>
            <a:pPr>
              <a:spcBef>
                <a:spcPct val="50000"/>
              </a:spcBef>
            </a:pPr>
            <a:r>
              <a:rPr lang="en-US" sz="2205" dirty="0" err="1"/>
              <a:t>V.Zharkova</a:t>
            </a:r>
            <a:r>
              <a:rPr lang="en-US" sz="2205" dirty="0"/>
              <a:t>, O. Khabarova,2012,  </a:t>
            </a:r>
            <a:r>
              <a:rPr lang="en-US" sz="2205" dirty="0" err="1"/>
              <a:t>ApJ</a:t>
            </a:r>
            <a:r>
              <a:rPr lang="en-US" sz="2205" dirty="0"/>
              <a:t>, 752, 35</a:t>
            </a:r>
            <a:endParaRPr lang="ru-RU" sz="2205" dirty="0"/>
          </a:p>
        </p:txBody>
      </p:sp>
      <p:pic>
        <p:nvPicPr>
          <p:cNvPr id="15365" name="Picture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514" y="762967"/>
            <a:ext cx="5239275" cy="496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33"/>
          <p:cNvSpPr txBox="1">
            <a:spLocks noChangeArrowheads="1"/>
          </p:cNvSpPr>
          <p:nvPr/>
        </p:nvSpPr>
        <p:spPr bwMode="auto">
          <a:xfrm>
            <a:off x="6048269" y="4891040"/>
            <a:ext cx="4031827" cy="25523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984" dirty="0">
                <a:solidFill>
                  <a:srgbClr val="0000FF"/>
                </a:solidFill>
              </a:rPr>
              <a:t>Quasi-continuous reconnection in the HCS </a:t>
            </a:r>
            <a:r>
              <a:rPr lang="en-GB" sz="2205" dirty="0">
                <a:solidFill>
                  <a:srgbClr val="0000FF"/>
                </a:solidFill>
              </a:rPr>
              <a:t>can explain a few KEY puzzles in the observations of the dynamics of  ions and electrons in the solar wind (see UKSP nugget 29)</a:t>
            </a:r>
            <a:r>
              <a:rPr lang="en-US" sz="2205" dirty="0">
                <a:solidFill>
                  <a:srgbClr val="0000FF"/>
                </a:solidFill>
              </a:rPr>
              <a:t>  </a:t>
            </a:r>
            <a:endParaRPr lang="en-GB" sz="2205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1984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2283" y="4199819"/>
            <a:ext cx="4031827" cy="301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9307" y="923961"/>
            <a:ext cx="4920788" cy="347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BD5A7F-D1DF-5325-5E77-213A50B81E94}"/>
              </a:ext>
            </a:extLst>
          </p:cNvPr>
          <p:cNvSpPr/>
          <p:nvPr/>
        </p:nvSpPr>
        <p:spPr>
          <a:xfrm>
            <a:off x="-14113" y="457662"/>
            <a:ext cx="10080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C00000"/>
                </a:solidFill>
              </a:rPr>
              <a:t>Zharkova&amp;Khabarova</a:t>
            </a:r>
            <a:r>
              <a:rPr lang="en-US" sz="2800" baseline="30000" dirty="0">
                <a:solidFill>
                  <a:srgbClr val="C00000"/>
                </a:solidFill>
              </a:rPr>
              <a:t>, 2012 </a:t>
            </a:r>
            <a:r>
              <a:rPr lang="en-US" sz="2800" baseline="30000" dirty="0">
                <a:solidFill>
                  <a:srgbClr val="C00000"/>
                </a:solidFill>
                <a:hlinkClick r:id="rId5"/>
              </a:rPr>
              <a:t>https://iopscience.iop.org/article/10.1088/0004-637X/752/1/35/pdf</a:t>
            </a:r>
            <a:r>
              <a:rPr lang="en-US" sz="2800" baseline="300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662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64477" y="-35169"/>
            <a:ext cx="9951670" cy="7394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GB" sz="2800" dirty="0">
                <a:solidFill>
                  <a:srgbClr val="0033CC"/>
                </a:solidFill>
                <a:latin typeface="Arial"/>
                <a:ea typeface="DejaVu Sans"/>
              </a:rPr>
              <a:t>Magnetic topology effects </a:t>
            </a:r>
          </a:p>
          <a:p>
            <a:pPr algn="ctr"/>
            <a:r>
              <a:rPr lang="en-GB" sz="2800" dirty="0">
                <a:solidFill>
                  <a:srgbClr val="0033CC"/>
                </a:solidFill>
                <a:latin typeface="Arial"/>
                <a:ea typeface="DejaVu Sans"/>
              </a:rPr>
              <a:t>on particle energy and pitch angle distributions (XZ2020) </a:t>
            </a:r>
            <a:endParaRPr sz="2800" dirty="0">
              <a:solidFill>
                <a:srgbClr val="0033CC"/>
              </a:solidFill>
            </a:endParaRPr>
          </a:p>
        </p:txBody>
      </p:sp>
      <p:sp>
        <p:nvSpPr>
          <p:cNvPr id="396" name="CustomShape 2"/>
          <p:cNvSpPr/>
          <p:nvPr/>
        </p:nvSpPr>
        <p:spPr>
          <a:xfrm>
            <a:off x="80365" y="5667015"/>
            <a:ext cx="9951670" cy="17231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6800" rIns="90000" bIns="46800"/>
          <a:lstStyle/>
          <a:p>
            <a:r>
              <a:rPr lang="en-GB" dirty="0"/>
              <a:t>By/B0 = 0 (a-first row), 0.1(b-second row), 1.0 (c-third row), and 1.0 with d = 10 m (d-fourth row) </a:t>
            </a:r>
          </a:p>
          <a:p>
            <a:pPr>
              <a:lnSpc>
                <a:spcPct val="100000"/>
              </a:lnSpc>
            </a:pPr>
            <a:endParaRPr lang="en-GB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000000"/>
                </a:solidFill>
                <a:latin typeface="Arial"/>
                <a:ea typeface="DejaVu Sans"/>
              </a:rPr>
              <a:t>1. </a:t>
            </a:r>
            <a:r>
              <a:rPr lang="en-GB" dirty="0">
                <a:solidFill>
                  <a:srgbClr val="C00000"/>
                </a:solidFill>
                <a:latin typeface="Arial"/>
                <a:ea typeface="DejaVu Sans"/>
              </a:rPr>
              <a:t>Asymmetric ejection </a:t>
            </a:r>
            <a:r>
              <a:rPr lang="en-GB" dirty="0">
                <a:solidFill>
                  <a:srgbClr val="000000"/>
                </a:solidFill>
                <a:latin typeface="Arial"/>
                <a:ea typeface="DejaVu Sans"/>
              </a:rPr>
              <a:t>with respect to the current sheet midplane in a strong guiding field– </a:t>
            </a:r>
            <a:r>
              <a:rPr lang="en-GB" dirty="0">
                <a:solidFill>
                  <a:schemeClr val="accent2"/>
                </a:solidFill>
                <a:latin typeface="Arial"/>
                <a:ea typeface="DejaVu Sans"/>
              </a:rPr>
              <a:t>separation of electrons from protons</a:t>
            </a:r>
          </a:p>
          <a:p>
            <a:pPr>
              <a:lnSpc>
                <a:spcPct val="100000"/>
              </a:lnSpc>
            </a:pPr>
            <a:r>
              <a:rPr lang="en-GB" dirty="0"/>
              <a:t>2. Particle of the same charge – </a:t>
            </a:r>
            <a:r>
              <a:rPr lang="en-GB" dirty="0">
                <a:solidFill>
                  <a:srgbClr val="C00000"/>
                </a:solidFill>
              </a:rPr>
              <a:t>transit and bounced particles </a:t>
            </a:r>
            <a:r>
              <a:rPr lang="en-GB" dirty="0"/>
              <a:t>- with different energies and pitch-angle distributions</a:t>
            </a:r>
            <a:endParaRPr dirty="0"/>
          </a:p>
        </p:txBody>
      </p:sp>
      <p:pic>
        <p:nvPicPr>
          <p:cNvPr id="397" name="Picture 396"/>
          <p:cNvPicPr/>
          <p:nvPr/>
        </p:nvPicPr>
        <p:blipFill>
          <a:blip r:embed="rId3"/>
          <a:stretch>
            <a:fillRect/>
          </a:stretch>
        </p:blipFill>
        <p:spPr>
          <a:xfrm>
            <a:off x="80365" y="910493"/>
            <a:ext cx="10080000" cy="460764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C9F57A-5130-6E47-8374-0686A8B3EFA1}"/>
              </a:ext>
            </a:extLst>
          </p:cNvPr>
          <p:cNvSpPr/>
          <p:nvPr/>
        </p:nvSpPr>
        <p:spPr>
          <a:xfrm>
            <a:off x="128955" y="5964780"/>
            <a:ext cx="235763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dirty="0">
                <a:latin typeface="CMMI9"/>
              </a:rPr>
              <a:t>B</a:t>
            </a:r>
            <a:r>
              <a:rPr lang="en-GB" sz="800" dirty="0">
                <a:latin typeface="CMR6"/>
              </a:rPr>
              <a:t>0 </a:t>
            </a:r>
            <a:r>
              <a:rPr lang="en-GB" dirty="0">
                <a:latin typeface="CMR9"/>
              </a:rPr>
              <a:t>= 10</a:t>
            </a:r>
            <a:r>
              <a:rPr lang="en-GB" sz="800" dirty="0">
                <a:latin typeface="CMSY6"/>
              </a:rPr>
              <a:t>−</a:t>
            </a:r>
            <a:r>
              <a:rPr lang="en-GB" sz="800" dirty="0">
                <a:latin typeface="CMR6"/>
              </a:rPr>
              <a:t>3 </a:t>
            </a:r>
            <a:r>
              <a:rPr lang="en-GB" dirty="0">
                <a:latin typeface="CMMI9"/>
              </a:rPr>
              <a:t>T</a:t>
            </a:r>
            <a:r>
              <a:rPr lang="en-GB" dirty="0">
                <a:latin typeface="CMR9"/>
              </a:rPr>
              <a:t>, </a:t>
            </a:r>
            <a:r>
              <a:rPr lang="en-GB" dirty="0">
                <a:latin typeface="CMMI9"/>
              </a:rPr>
              <a:t>E</a:t>
            </a:r>
            <a:r>
              <a:rPr lang="en-GB" sz="800" dirty="0">
                <a:latin typeface="CMMI6"/>
              </a:rPr>
              <a:t>y,</a:t>
            </a:r>
            <a:r>
              <a:rPr lang="en-GB" sz="800" dirty="0">
                <a:latin typeface="CMR6"/>
              </a:rPr>
              <a:t>0 </a:t>
            </a:r>
            <a:r>
              <a:rPr lang="en-GB" dirty="0">
                <a:latin typeface="CMR9"/>
              </a:rPr>
              <a:t>= 250 </a:t>
            </a:r>
            <a:r>
              <a:rPr lang="en-GB" dirty="0">
                <a:latin typeface="CMMI9"/>
              </a:rPr>
              <a:t>V/m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98810D-62AB-A543-9F76-4F65B386A3EB}"/>
              </a:ext>
            </a:extLst>
          </p:cNvPr>
          <p:cNvSpPr/>
          <p:nvPr/>
        </p:nvSpPr>
        <p:spPr>
          <a:xfrm>
            <a:off x="4100043" y="809035"/>
            <a:ext cx="496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electrons                                              protons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230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2"/>
          <p:cNvSpPr/>
          <p:nvPr/>
        </p:nvSpPr>
        <p:spPr>
          <a:xfrm>
            <a:off x="738554" y="-116339"/>
            <a:ext cx="8207640" cy="8736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2800" dirty="0">
                <a:solidFill>
                  <a:srgbClr val="C00000"/>
                </a:solidFill>
                <a:latin typeface="Arial"/>
                <a:ea typeface="DejaVu Sans"/>
              </a:rPr>
              <a:t>Asymmetric pitch-angle distributions of accelerated particles near X-</a:t>
            </a:r>
            <a:r>
              <a:rPr lang="en-GB" sz="2800" dirty="0" err="1">
                <a:solidFill>
                  <a:srgbClr val="C00000"/>
                </a:solidFill>
                <a:latin typeface="Arial"/>
                <a:ea typeface="DejaVu Sans"/>
              </a:rPr>
              <a:t>nullpoint</a:t>
            </a:r>
            <a:endParaRPr sz="28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400" name="Picture 399"/>
          <p:cNvPicPr/>
          <p:nvPr/>
        </p:nvPicPr>
        <p:blipFill>
          <a:blip r:embed="rId3"/>
          <a:stretch>
            <a:fillRect/>
          </a:stretch>
        </p:blipFill>
        <p:spPr>
          <a:xfrm>
            <a:off x="450457" y="794800"/>
            <a:ext cx="4859640" cy="5863302"/>
          </a:xfrm>
          <a:prstGeom prst="rect">
            <a:avLst/>
          </a:prstGeom>
          <a:ln>
            <a:noFill/>
          </a:ln>
        </p:spPr>
      </p:pic>
      <p:sp>
        <p:nvSpPr>
          <p:cNvPr id="402" name="CustomShape 3"/>
          <p:cNvSpPr/>
          <p:nvPr/>
        </p:nvSpPr>
        <p:spPr>
          <a:xfrm>
            <a:off x="738554" y="6695639"/>
            <a:ext cx="9143086" cy="736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dirty="0" err="1">
                <a:solidFill>
                  <a:schemeClr val="accent1"/>
                </a:solidFill>
                <a:latin typeface="Arial"/>
                <a:ea typeface="ＭＳ Ｐゴシック"/>
              </a:rPr>
              <a:t>Khabarova</a:t>
            </a:r>
            <a:r>
              <a:rPr lang="en-GB" sz="2400" dirty="0">
                <a:solidFill>
                  <a:schemeClr val="accent1"/>
                </a:solidFill>
                <a:latin typeface="Arial"/>
                <a:ea typeface="ＭＳ Ｐゴシック"/>
              </a:rPr>
              <a:t> et al, 2020, Zharkova and Xia, 2021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34725E0-63A7-1546-8E2A-34211634201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77938" y="2555076"/>
            <a:ext cx="4103640" cy="3998123"/>
          </a:xfrm>
          <a:prstGeom prst="rect">
            <a:avLst/>
          </a:prstGeom>
          <a:ln w="936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4DA41E-8E37-7D4D-8024-A66E0823A53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77938" y="899076"/>
            <a:ext cx="4121640" cy="35277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5519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F631F-B3A0-0246-A7AF-1A6325FF0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68" y="-301353"/>
            <a:ext cx="9072000" cy="1443348"/>
          </a:xfrm>
        </p:spPr>
        <p:txBody>
          <a:bodyPr/>
          <a:lstStyle/>
          <a:p>
            <a:pPr algn="ctr"/>
            <a:r>
              <a:rPr lang="en-US" sz="3200" dirty="0"/>
              <a:t>3D PIC simulation of RCS with MIs (VPIC)</a:t>
            </a:r>
            <a:br>
              <a:rPr lang="en-US" sz="3200" dirty="0"/>
            </a:br>
            <a:r>
              <a:rPr lang="en-US" sz="2400" dirty="0">
                <a:solidFill>
                  <a:srgbClr val="C00000"/>
                </a:solidFill>
              </a:rPr>
              <a:t>Zharkova and Xia,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3E9FD3-2447-ED46-8FA5-96D5E6862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0" y="841805"/>
            <a:ext cx="9447479" cy="629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7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/>
          <p:nvPr/>
        </p:nvPicPr>
        <p:blipFill>
          <a:blip r:embed="rId2"/>
          <a:stretch>
            <a:fillRect/>
          </a:stretch>
        </p:blipFill>
        <p:spPr>
          <a:xfrm>
            <a:off x="14639" y="530305"/>
            <a:ext cx="5432888" cy="2619391"/>
          </a:xfrm>
          <a:prstGeom prst="rect">
            <a:avLst/>
          </a:prstGeom>
          <a:ln>
            <a:noFill/>
          </a:ln>
        </p:spPr>
      </p:pic>
      <p:pic>
        <p:nvPicPr>
          <p:cNvPr id="80" name="Picture 79"/>
          <p:cNvPicPr/>
          <p:nvPr/>
        </p:nvPicPr>
        <p:blipFill>
          <a:blip r:embed="rId3"/>
          <a:stretch>
            <a:fillRect/>
          </a:stretch>
        </p:blipFill>
        <p:spPr>
          <a:xfrm>
            <a:off x="530" y="4176714"/>
            <a:ext cx="5992289" cy="2778142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522513" y="58371"/>
            <a:ext cx="4375026" cy="650447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defRPr sz="1600"/>
            </a:pPr>
            <a:endParaRPr lang="en-US" sz="1984" dirty="0">
              <a:solidFill>
                <a:srgbClr val="FF0000"/>
              </a:solidFill>
            </a:endParaRPr>
          </a:p>
          <a:p>
            <a:pPr algn="ctr">
              <a:defRPr sz="1600"/>
            </a:pPr>
            <a:r>
              <a:rPr lang="en-US" sz="1984" dirty="0">
                <a:solidFill>
                  <a:srgbClr val="FF0000"/>
                </a:solidFill>
              </a:rPr>
              <a:t>Xia and Zharkova, 2018, A&amp;A</a:t>
            </a:r>
            <a:endParaRPr lang="en-US" sz="1984" dirty="0">
              <a:solidFill>
                <a:srgbClr val="0070C0"/>
              </a:solidFill>
            </a:endParaRPr>
          </a:p>
          <a:p>
            <a:pPr marL="377979" indent="-377979" algn="ctr">
              <a:buAutoNum type="alphaLcParenR"/>
              <a:defRPr sz="1600"/>
            </a:pPr>
            <a:r>
              <a:rPr lang="en-US" sz="1984" dirty="0">
                <a:solidFill>
                  <a:srgbClr val="0070C0"/>
                </a:solidFill>
              </a:rPr>
              <a:t>The plasma inflow (green arrows) and outflow (black arrows) directions in a coalescent magnetic island chain. </a:t>
            </a:r>
          </a:p>
          <a:p>
            <a:pPr algn="ctr">
              <a:defRPr sz="1600"/>
            </a:pPr>
            <a:r>
              <a:rPr lang="en-US" sz="1984" dirty="0">
                <a:solidFill>
                  <a:srgbClr val="0070C0"/>
                </a:solidFill>
              </a:rPr>
              <a:t>The solid orange lines show the magnetic field in the X−Z plane [</a:t>
            </a:r>
            <a:r>
              <a:rPr lang="en-US" sz="1984" dirty="0" err="1">
                <a:solidFill>
                  <a:srgbClr val="0070C0"/>
                </a:solidFill>
              </a:rPr>
              <a:t>Fadeev</a:t>
            </a:r>
            <a:r>
              <a:rPr lang="en-US" sz="1984" dirty="0">
                <a:solidFill>
                  <a:srgbClr val="0070C0"/>
                </a:solidFill>
              </a:rPr>
              <a:t> et al. 1965</a:t>
            </a:r>
            <a:r>
              <a:rPr lang="en-US" sz="1984" dirty="0">
                <a:solidFill>
                  <a:srgbClr val="0000FF"/>
                </a:solidFill>
              </a:rPr>
              <a:t>].</a:t>
            </a:r>
          </a:p>
          <a:p>
            <a:pPr marL="377979" indent="-377979" algn="ctr">
              <a:buAutoNum type="alphaLcParenR"/>
              <a:defRPr sz="1600"/>
            </a:pPr>
            <a:endParaRPr lang="en-US" sz="1984" dirty="0">
              <a:solidFill>
                <a:srgbClr val="0000FF"/>
              </a:solidFill>
            </a:endParaRPr>
          </a:p>
          <a:p>
            <a:pPr marL="377979" indent="-377979" algn="ctr">
              <a:buAutoNum type="alphaLcParenR"/>
              <a:defRPr sz="1600"/>
            </a:pPr>
            <a:endParaRPr lang="en-US" sz="1984" dirty="0">
              <a:solidFill>
                <a:srgbClr val="0000FF"/>
              </a:solidFill>
            </a:endParaRPr>
          </a:p>
          <a:p>
            <a:pPr marL="377979" indent="-377979" algn="ctr">
              <a:buAutoNum type="alphaLcParenR"/>
              <a:defRPr sz="1600"/>
            </a:pPr>
            <a:endParaRPr lang="en-US" sz="1984" dirty="0">
              <a:solidFill>
                <a:srgbClr val="0000FF"/>
              </a:solidFill>
            </a:endParaRPr>
          </a:p>
          <a:p>
            <a:pPr marL="377979" indent="-377979" algn="ctr">
              <a:buAutoNum type="alphaLcParenR"/>
              <a:defRPr sz="1600"/>
            </a:pPr>
            <a:endParaRPr lang="en-US" sz="1984" dirty="0">
              <a:solidFill>
                <a:srgbClr val="0000FF"/>
              </a:solidFill>
            </a:endParaRPr>
          </a:p>
          <a:p>
            <a:pPr marL="377979" indent="-377979" algn="ctr">
              <a:buFont typeface="+mj-lt"/>
              <a:buAutoNum type="alphaLcParenR" startAt="2"/>
              <a:defRPr sz="1600"/>
            </a:pPr>
            <a:endParaRPr lang="en-US" sz="1984" dirty="0">
              <a:solidFill>
                <a:srgbClr val="0000FF"/>
              </a:solidFill>
            </a:endParaRPr>
          </a:p>
          <a:p>
            <a:pPr marL="377979" indent="-377979" algn="ctr">
              <a:buFont typeface="+mj-lt"/>
              <a:buAutoNum type="alphaLcParenR" startAt="2"/>
              <a:defRPr sz="1600"/>
            </a:pPr>
            <a:r>
              <a:rPr lang="en-US" sz="1984" dirty="0">
                <a:solidFill>
                  <a:srgbClr val="0000FF"/>
                </a:solidFill>
              </a:rPr>
              <a:t>The blue dash line and </a:t>
            </a:r>
            <a:r>
              <a:rPr lang="en-US" sz="1984" dirty="0">
                <a:solidFill>
                  <a:srgbClr val="FF0000"/>
                </a:solidFill>
              </a:rPr>
              <a:t>red</a:t>
            </a:r>
            <a:r>
              <a:rPr lang="en-US" sz="1984" dirty="0">
                <a:solidFill>
                  <a:srgbClr val="0000FF"/>
                </a:solidFill>
              </a:rPr>
              <a:t> dash-dot line show the </a:t>
            </a:r>
            <a:r>
              <a:rPr lang="en-US" sz="1984" dirty="0" err="1">
                <a:solidFill>
                  <a:srgbClr val="0000FF"/>
                </a:solidFill>
              </a:rPr>
              <a:t>E</a:t>
            </a:r>
            <a:r>
              <a:rPr lang="en-US" sz="1984" baseline="-33000" dirty="0" err="1">
                <a:solidFill>
                  <a:srgbClr val="0000FF"/>
                </a:solidFill>
              </a:rPr>
              <a:t>y</a:t>
            </a:r>
            <a:r>
              <a:rPr lang="en-US" sz="1984" dirty="0">
                <a:solidFill>
                  <a:srgbClr val="0000FF"/>
                </a:solidFill>
              </a:rPr>
              <a:t> from coalescent and squashed islands on the </a:t>
            </a:r>
            <a:r>
              <a:rPr lang="en-US" sz="1984" dirty="0" err="1">
                <a:solidFill>
                  <a:srgbClr val="0000FF"/>
                </a:solidFill>
              </a:rPr>
              <a:t>midplane</a:t>
            </a:r>
            <a:r>
              <a:rPr lang="en-US" sz="1984" dirty="0">
                <a:solidFill>
                  <a:srgbClr val="0000FF"/>
                </a:solidFill>
              </a:rPr>
              <a:t>.</a:t>
            </a:r>
          </a:p>
          <a:p>
            <a:pPr marL="377979" indent="-377979" algn="ctr">
              <a:buAutoNum type="alphaLcParenR" startAt="2"/>
              <a:defRPr sz="1600"/>
            </a:pPr>
            <a:endParaRPr lang="en-US" sz="1984" dirty="0">
              <a:solidFill>
                <a:srgbClr val="0000FF"/>
              </a:solidFill>
            </a:endParaRPr>
          </a:p>
          <a:p>
            <a:pPr marL="377979" indent="-377979" algn="ctr">
              <a:buAutoNum type="alphaLcParenR" startAt="2"/>
              <a:defRPr sz="1600"/>
            </a:pPr>
            <a:endParaRPr lang="en-US" sz="1984" dirty="0">
              <a:solidFill>
                <a:srgbClr val="0000FF"/>
              </a:solidFill>
            </a:endParaRPr>
          </a:p>
          <a:p>
            <a:pPr algn="ctr">
              <a:defRPr sz="1600"/>
            </a:pPr>
            <a:endParaRPr lang="en-US" sz="1984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" y="287316"/>
            <a:ext cx="515381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4" dirty="0">
                <a:solidFill>
                  <a:srgbClr val="0000FF"/>
                </a:solidFill>
              </a:rPr>
              <a:t>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068" y="3779837"/>
            <a:ext cx="515381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4" dirty="0">
                <a:solidFill>
                  <a:srgbClr val="0000FF"/>
                </a:solidFill>
              </a:rPr>
              <a:t>b)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2E5CBDD-9A6E-CD4B-800E-783A643E918E}"/>
              </a:ext>
            </a:extLst>
          </p:cNvPr>
          <p:cNvSpPr txBox="1">
            <a:spLocks/>
          </p:cNvSpPr>
          <p:nvPr/>
        </p:nvSpPr>
        <p:spPr>
          <a:xfrm>
            <a:off x="-9068" y="-405408"/>
            <a:ext cx="10061438" cy="1059655"/>
          </a:xfrm>
          <a:prstGeom prst="rect">
            <a:avLst/>
          </a:prstGeom>
        </p:spPr>
        <p:txBody>
          <a:bodyPr lIns="0" tIns="0" rIns="0" bIns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tx2"/>
                </a:solidFill>
              </a:rPr>
              <a:t>Polarisation</a:t>
            </a:r>
            <a:r>
              <a:rPr lang="en-US" sz="3600" dirty="0">
                <a:solidFill>
                  <a:schemeClr val="tx2"/>
                </a:solidFill>
              </a:rPr>
              <a:t> electric field in Mis</a:t>
            </a:r>
          </a:p>
          <a:p>
            <a:pPr algn="ctr"/>
            <a:r>
              <a:rPr lang="en-US" sz="2200" dirty="0">
                <a:solidFill>
                  <a:srgbClr val="0033CC"/>
                </a:solidFill>
                <a:hlinkClick r:id="rId4"/>
              </a:rPr>
              <a:t>https://solargsm.com/wp-content/uploads/2020/03/xia_zharkova_tp_islands_aa18.pdf</a:t>
            </a:r>
            <a:r>
              <a:rPr lang="en-US" sz="2200" dirty="0">
                <a:solidFill>
                  <a:srgbClr val="0033CC"/>
                </a:solidFill>
              </a:rPr>
              <a:t> </a:t>
            </a:r>
            <a:endParaRPr lang="en-US" sz="3600" dirty="0">
              <a:solidFill>
                <a:schemeClr val="tx2"/>
              </a:solidFill>
            </a:endParaRPr>
          </a:p>
          <a:p>
            <a:pPr algn="ctr"/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5F5B71-AE98-9249-A0E5-6BD11C83B616}"/>
              </a:ext>
            </a:extLst>
          </p:cNvPr>
          <p:cNvSpPr/>
          <p:nvPr/>
        </p:nvSpPr>
        <p:spPr>
          <a:xfrm>
            <a:off x="515910" y="3198294"/>
            <a:ext cx="3856798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/>
              <a:t>in coalescent (merging) and squashed  islands</a:t>
            </a:r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3C909ECF-9EAF-6E40-817C-1C1C705A3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541" y="3065458"/>
            <a:ext cx="4679829" cy="1064024"/>
          </a:xfrm>
          <a:prstGeom prst="rect">
            <a:avLst/>
          </a:prstGeom>
          <a:solidFill>
            <a:srgbClr val="CCFFCC"/>
          </a:solidFill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9C527F70-B9AB-3C46-8C36-69EC6A151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927" y="5669431"/>
            <a:ext cx="3992198" cy="614557"/>
          </a:xfrm>
          <a:prstGeom prst="rect">
            <a:avLst/>
          </a:prstGeom>
          <a:solidFill>
            <a:srgbClr val="CCFFCC"/>
          </a:solidFill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880732B9-1E80-1A43-9C26-98B6376B8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0713" y="6381184"/>
            <a:ext cx="4801657" cy="363320"/>
          </a:xfrm>
          <a:prstGeom prst="rect">
            <a:avLst/>
          </a:prstGeom>
          <a:solidFill>
            <a:srgbClr val="CCFFCC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622408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13.tif" descr="image13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32" y="378624"/>
            <a:ext cx="9842560" cy="610962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extShape 1"/>
          <p:cNvSpPr txBox="1"/>
          <p:nvPr/>
        </p:nvSpPr>
        <p:spPr>
          <a:xfrm>
            <a:off x="338985" y="6752406"/>
            <a:ext cx="4277990" cy="678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>
              <a:defRPr sz="1600"/>
            </a:lvl1pPr>
          </a:lstStyle>
          <a:p>
            <a:r>
              <a:rPr lang="en-GB" sz="2205" dirty="0">
                <a:solidFill>
                  <a:srgbClr val="FF0000"/>
                </a:solidFill>
              </a:rPr>
              <a:t>Left panels</a:t>
            </a:r>
            <a:r>
              <a:rPr lang="en-GB" sz="2205" dirty="0"/>
              <a:t>: </a:t>
            </a:r>
          </a:p>
          <a:p>
            <a:r>
              <a:rPr sz="2205" dirty="0"/>
              <a:t>test particle orbits </a:t>
            </a:r>
            <a:r>
              <a:rPr lang="en-GB" sz="2205" dirty="0"/>
              <a:t>(in blue lines);</a:t>
            </a:r>
            <a:endParaRPr sz="2205" dirty="0"/>
          </a:p>
        </p:txBody>
      </p:sp>
      <p:sp>
        <p:nvSpPr>
          <p:cNvPr id="2" name="Rectangle 1"/>
          <p:cNvSpPr/>
          <p:nvPr/>
        </p:nvSpPr>
        <p:spPr>
          <a:xfrm>
            <a:off x="0" y="-576429"/>
            <a:ext cx="9842560" cy="1151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/>
            </a:pPr>
            <a:r>
              <a:rPr lang="en-US" sz="2800" b="1" dirty="0">
                <a:solidFill>
                  <a:srgbClr val="0000FF"/>
                </a:solidFill>
              </a:rPr>
              <a:t>Guiding field increase </a:t>
            </a:r>
            <a:r>
              <a:rPr lang="en-US" sz="2800" b="1" dirty="0">
                <a:solidFill>
                  <a:srgbClr val="0000FF"/>
                </a:solidFill>
                <a:sym typeface="Wingdings" pitchFamily="2" charset="2"/>
              </a:rPr>
              <a:t> </a:t>
            </a:r>
            <a:r>
              <a:rPr lang="en-US" sz="3086" b="1" dirty="0">
                <a:solidFill>
                  <a:srgbClr val="0000FF"/>
                </a:solidFill>
              </a:rPr>
              <a:t>large  energy gains</a:t>
            </a:r>
          </a:p>
          <a:p>
            <a:pPr algn="ctr">
              <a:defRPr sz="1600"/>
            </a:pPr>
            <a:r>
              <a:rPr lang="en-US" sz="2000" dirty="0">
                <a:solidFill>
                  <a:srgbClr val="FF0000"/>
                </a:solidFill>
              </a:rPr>
              <a:t>Xia and Zharkova, 2018, A&amp;A</a:t>
            </a:r>
          </a:p>
          <a:p>
            <a:pPr algn="ctr">
              <a:defRPr sz="1600"/>
            </a:pPr>
            <a:r>
              <a:rPr lang="en-US" sz="1800" dirty="0">
                <a:solidFill>
                  <a:srgbClr val="0033CC"/>
                </a:solidFill>
                <a:hlinkClick r:id="rId3"/>
              </a:rPr>
              <a:t>https://solargsm.com/wp-content/uploads/2020/03/xia_zharkova_tp_islands_aa18.pdf</a:t>
            </a:r>
            <a:r>
              <a:rPr lang="en-US" sz="1800" dirty="0">
                <a:solidFill>
                  <a:srgbClr val="0033CC"/>
                </a:solidFill>
              </a:rPr>
              <a:t> </a:t>
            </a: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FD60C1C5-257A-B942-9842-F8958C3DC052}"/>
              </a:ext>
            </a:extLst>
          </p:cNvPr>
          <p:cNvSpPr txBox="1"/>
          <p:nvPr/>
        </p:nvSpPr>
        <p:spPr>
          <a:xfrm>
            <a:off x="4775727" y="6752405"/>
            <a:ext cx="5238782" cy="678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>
              <a:defRPr sz="1600"/>
            </a:lvl1pPr>
          </a:lstStyle>
          <a:p>
            <a:r>
              <a:rPr lang="en-GB" sz="2205" dirty="0">
                <a:solidFill>
                  <a:srgbClr val="FF0000"/>
                </a:solidFill>
              </a:rPr>
              <a:t>right panels</a:t>
            </a:r>
            <a:r>
              <a:rPr lang="en-GB" sz="2205" dirty="0"/>
              <a:t>:</a:t>
            </a:r>
          </a:p>
          <a:p>
            <a:r>
              <a:rPr sz="2205" dirty="0"/>
              <a:t>corresponding energy gains </a:t>
            </a:r>
            <a:r>
              <a:rPr lang="en-US" sz="2205" dirty="0"/>
              <a:t>vs. </a:t>
            </a:r>
            <a:r>
              <a:rPr lang="en-US" sz="2205" i="1" dirty="0"/>
              <a:t>z</a:t>
            </a:r>
            <a:endParaRPr sz="2205" i="1" dirty="0"/>
          </a:p>
        </p:txBody>
      </p:sp>
    </p:spTree>
    <p:extLst>
      <p:ext uri="{BB962C8B-B14F-4D97-AF65-F5344CB8AC3E}">
        <p14:creationId xmlns:p14="http://schemas.microsoft.com/office/powerpoint/2010/main" val="26064400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795" y="-614492"/>
            <a:ext cx="9773898" cy="154119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defRPr sz="1600"/>
            </a:pPr>
            <a:r>
              <a:rPr lang="en-US" sz="2800" dirty="0">
                <a:solidFill>
                  <a:srgbClr val="0000FF"/>
                </a:solidFill>
              </a:rPr>
              <a:t>Acceleration in squashed magnetic islands with large By</a:t>
            </a:r>
          </a:p>
          <a:p>
            <a:pPr algn="ctr">
              <a:defRPr sz="1600"/>
            </a:pPr>
            <a:r>
              <a:rPr lang="en-US" sz="2205" dirty="0">
                <a:solidFill>
                  <a:srgbClr val="0033CC"/>
                </a:solidFill>
              </a:rPr>
              <a:t>Xia and Zharkova, 2018</a:t>
            </a:r>
          </a:p>
          <a:p>
            <a:pPr algn="ctr">
              <a:defRPr sz="1600"/>
            </a:pPr>
            <a:r>
              <a:rPr lang="en-US" sz="2205" dirty="0">
                <a:solidFill>
                  <a:srgbClr val="0033CC"/>
                </a:solidFill>
                <a:hlinkClick r:id="rId2"/>
              </a:rPr>
              <a:t>https://solargsm.com/wp-content/uploads/2020/03/xia_zharkova_tp_islands_aa18.pdf</a:t>
            </a:r>
            <a:r>
              <a:rPr lang="en-US" sz="2205" dirty="0">
                <a:solidFill>
                  <a:srgbClr val="0033CC"/>
                </a:solidFill>
              </a:rPr>
              <a:t> </a:t>
            </a:r>
          </a:p>
        </p:txBody>
      </p:sp>
      <p:pic>
        <p:nvPicPr>
          <p:cNvPr id="6" name="image15.tif" descr="image15.tif">
            <a:extLst>
              <a:ext uri="{FF2B5EF4-FFF2-40B4-BE49-F238E27FC236}">
                <a16:creationId xmlns:a16="http://schemas.microsoft.com/office/drawing/2014/main" id="{691B2B10-3222-3547-AB3C-FEA8F6E14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4" y="1239822"/>
            <a:ext cx="9936235" cy="36512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1BD0E7-838B-7049-90E9-246FB7EFB640}"/>
              </a:ext>
            </a:extLst>
          </p:cNvPr>
          <p:cNvSpPr txBox="1"/>
          <p:nvPr/>
        </p:nvSpPr>
        <p:spPr>
          <a:xfrm flipH="1">
            <a:off x="411445" y="5204217"/>
            <a:ext cx="9286932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Electrons can be accelerated in a single squashed island to relativistic energy. They circle about the O-point and are ejected from X-</a:t>
            </a:r>
            <a:r>
              <a:rPr lang="en-US" sz="2400" dirty="0" err="1">
                <a:solidFill>
                  <a:srgbClr val="0070C0"/>
                </a:solidFill>
              </a:rPr>
              <a:t>nullpoint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280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0" name="CustomShape 2"/>
          <p:cNvSpPr/>
          <p:nvPr/>
        </p:nvSpPr>
        <p:spPr>
          <a:xfrm>
            <a:off x="504000" y="1768680"/>
            <a:ext cx="9070560" cy="4383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1" name="CustomShape 3"/>
          <p:cNvSpPr/>
          <p:nvPr/>
        </p:nvSpPr>
        <p:spPr>
          <a:xfrm>
            <a:off x="281928" y="-131400"/>
            <a:ext cx="9514703" cy="9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GB" sz="4000" dirty="0">
                <a:solidFill>
                  <a:schemeClr val="tx2"/>
                </a:solidFill>
                <a:latin typeface="Arial"/>
                <a:ea typeface="DejaVu Sans"/>
              </a:rPr>
              <a:t>Coalescent Mis: density, energy, PADs</a:t>
            </a:r>
          </a:p>
          <a:p>
            <a:pPr algn="ctr"/>
            <a:r>
              <a:rPr lang="en-GB" sz="2400" dirty="0">
                <a:solidFill>
                  <a:schemeClr val="tx2"/>
                </a:solidFill>
                <a:latin typeface="Arial"/>
                <a:ea typeface="DejaVu Sans"/>
              </a:rPr>
              <a:t>Xia and Zharkova, 2020a</a:t>
            </a:r>
          </a:p>
          <a:p>
            <a:pPr algn="ctr"/>
            <a:r>
              <a:rPr lang="en-GB" dirty="0">
                <a:solidFill>
                  <a:schemeClr val="tx2"/>
                </a:solidFill>
                <a:hlinkClick r:id="rId2"/>
              </a:rPr>
              <a:t>https://solargsm.com/wp-content/uploads/2020/03/AA_islands_PIC_2col_accept2020.pdf</a:t>
            </a:r>
            <a:r>
              <a:rPr lang="en-GB" dirty="0">
                <a:solidFill>
                  <a:schemeClr val="tx2"/>
                </a:solidFill>
              </a:rPr>
              <a:t> </a:t>
            </a:r>
          </a:p>
          <a:p>
            <a:pPr algn="ctr"/>
            <a:endParaRPr dirty="0">
              <a:solidFill>
                <a:schemeClr val="tx2"/>
              </a:solidFill>
            </a:endParaRPr>
          </a:p>
        </p:txBody>
      </p:sp>
      <p:pic>
        <p:nvPicPr>
          <p:cNvPr id="412" name="Picture 411"/>
          <p:cNvPicPr/>
          <p:nvPr/>
        </p:nvPicPr>
        <p:blipFill>
          <a:blip r:embed="rId3"/>
          <a:stretch>
            <a:fillRect/>
          </a:stretch>
        </p:blipFill>
        <p:spPr>
          <a:xfrm>
            <a:off x="360" y="1272600"/>
            <a:ext cx="10080000" cy="2687040"/>
          </a:xfrm>
          <a:prstGeom prst="rect">
            <a:avLst/>
          </a:prstGeom>
          <a:ln>
            <a:noFill/>
          </a:ln>
        </p:spPr>
      </p:pic>
      <p:pic>
        <p:nvPicPr>
          <p:cNvPr id="413" name="Picture 412"/>
          <p:cNvPicPr/>
          <p:nvPr/>
        </p:nvPicPr>
        <p:blipFill>
          <a:blip r:embed="rId4"/>
          <a:stretch>
            <a:fillRect/>
          </a:stretch>
        </p:blipFill>
        <p:spPr>
          <a:xfrm>
            <a:off x="625" y="4930920"/>
            <a:ext cx="10080000" cy="1470600"/>
          </a:xfrm>
          <a:prstGeom prst="rect">
            <a:avLst/>
          </a:prstGeom>
          <a:ln>
            <a:noFill/>
          </a:ln>
        </p:spPr>
      </p:pic>
      <p:sp>
        <p:nvSpPr>
          <p:cNvPr id="2" name="Frame 1"/>
          <p:cNvSpPr/>
          <p:nvPr/>
        </p:nvSpPr>
        <p:spPr>
          <a:xfrm>
            <a:off x="3606800" y="2641600"/>
            <a:ext cx="482600" cy="1318040"/>
          </a:xfrm>
          <a:prstGeom prst="frame">
            <a:avLst>
              <a:gd name="adj1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771900" y="3959640"/>
            <a:ext cx="152400" cy="75206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1A67F42D-9126-6143-8E73-52DCC6D3E9AD}"/>
              </a:ext>
            </a:extLst>
          </p:cNvPr>
          <p:cNvSpPr/>
          <p:nvPr/>
        </p:nvSpPr>
        <p:spPr>
          <a:xfrm>
            <a:off x="4709520" y="2304000"/>
            <a:ext cx="546120" cy="658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000" dirty="0">
                <a:solidFill>
                  <a:srgbClr val="FF3333"/>
                </a:solidFill>
                <a:latin typeface="Arial"/>
                <a:ea typeface="DejaVu Sans"/>
              </a:rPr>
              <a:t>C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6BE094-A4FE-C448-B380-12A9FF4962F1}"/>
              </a:ext>
            </a:extLst>
          </p:cNvPr>
          <p:cNvSpPr txBox="1"/>
          <p:nvPr/>
        </p:nvSpPr>
        <p:spPr>
          <a:xfrm>
            <a:off x="137677" y="6620740"/>
            <a:ext cx="395172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</a:rPr>
              <a:t>Polarization electric field Ex</a:t>
            </a:r>
          </a:p>
        </p:txBody>
      </p:sp>
      <p:pic>
        <p:nvPicPr>
          <p:cNvPr id="8193" name="Picture 1" descr="page10image9244592">
            <a:extLst>
              <a:ext uri="{FF2B5EF4-FFF2-40B4-BE49-F238E27FC236}">
                <a16:creationId xmlns:a16="http://schemas.microsoft.com/office/drawing/2014/main" id="{FFC776A0-C409-284D-9B4C-7E13CCC70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855" y="1170744"/>
            <a:ext cx="576580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58F552-4BB5-AF4B-9ABF-CE50F0CB553D}"/>
              </a:ext>
            </a:extLst>
          </p:cNvPr>
          <p:cNvSpPr txBox="1"/>
          <p:nvPr/>
        </p:nvSpPr>
        <p:spPr>
          <a:xfrm>
            <a:off x="4537955" y="6456527"/>
            <a:ext cx="549586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</a:rPr>
              <a:t>PADs of transit and bounced electrons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Fig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1" y="762966"/>
            <a:ext cx="9624586" cy="434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WordArt 32"/>
          <p:cNvSpPr>
            <a:spLocks noChangeArrowheads="1" noChangeShapeType="1" noTextEdit="1"/>
          </p:cNvSpPr>
          <p:nvPr/>
        </p:nvSpPr>
        <p:spPr bwMode="auto">
          <a:xfrm>
            <a:off x="1398719" y="55427"/>
            <a:ext cx="7223689" cy="707539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984" b="1" i="1" kern="10" spc="441" dirty="0">
                <a:solidFill>
                  <a:srgbClr val="FF0000"/>
                </a:solidFill>
                <a:effectLst>
                  <a:outerShdw blurRad="63500" dist="46662" dir="3284183" algn="ctr" rotWithShape="0">
                    <a:srgbClr val="4D4D4D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Solar wind particles passing ICME</a:t>
            </a:r>
          </a:p>
        </p:txBody>
      </p:sp>
      <p:sp>
        <p:nvSpPr>
          <p:cNvPr id="4" name="Rectangle 3"/>
          <p:cNvSpPr/>
          <p:nvPr/>
        </p:nvSpPr>
        <p:spPr>
          <a:xfrm>
            <a:off x="529" y="5129221"/>
            <a:ext cx="9960572" cy="28403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984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Problems with particles in the interplanetary magnetic field</a:t>
            </a:r>
          </a:p>
          <a:p>
            <a:pPr>
              <a:spcBef>
                <a:spcPct val="50000"/>
              </a:spcBef>
              <a:defRPr/>
            </a:pPr>
            <a:r>
              <a:rPr lang="en-GB" sz="1984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Problem 1</a:t>
            </a:r>
            <a:r>
              <a:rPr lang="ru-RU" sz="1984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</a:t>
            </a:r>
            <a:r>
              <a:rPr lang="en-GB" sz="1984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</a:t>
            </a:r>
            <a:r>
              <a:rPr lang="en-GB" sz="1984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What makes particles to move perpendicular to the IMF in a vicinity of ICME</a:t>
            </a:r>
          </a:p>
          <a:p>
            <a:pPr>
              <a:spcBef>
                <a:spcPct val="50000"/>
              </a:spcBef>
              <a:defRPr/>
            </a:pPr>
            <a:r>
              <a:rPr lang="en-GB" sz="1984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Problem 2 </a:t>
            </a:r>
            <a:r>
              <a:rPr lang="ru-RU" sz="1984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</a:t>
            </a:r>
            <a:r>
              <a:rPr lang="en-GB" sz="1984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GB" sz="1984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Why there is asymmetry in motion of ion and electron flux about ICMEs? Why high energy </a:t>
            </a:r>
            <a:r>
              <a:rPr lang="en-GB" sz="1984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strahls</a:t>
            </a:r>
            <a:r>
              <a:rPr lang="en-GB" sz="1984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of electrons are often observed in anti-parallel direction?</a:t>
            </a:r>
          </a:p>
          <a:p>
            <a:pPr algn="ctr">
              <a:spcBef>
                <a:spcPct val="50000"/>
              </a:spcBef>
              <a:defRPr/>
            </a:pPr>
            <a:endParaRPr lang="en-GB" sz="1984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GB" sz="1984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90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5" name="CustomShape 2"/>
          <p:cNvSpPr/>
          <p:nvPr/>
        </p:nvSpPr>
        <p:spPr>
          <a:xfrm>
            <a:off x="504000" y="1768680"/>
            <a:ext cx="4425840" cy="4383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6" name="CustomShape 3"/>
          <p:cNvSpPr/>
          <p:nvPr/>
        </p:nvSpPr>
        <p:spPr>
          <a:xfrm>
            <a:off x="5152680" y="1768680"/>
            <a:ext cx="4425840" cy="4383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17" name="Picture 41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296000"/>
            <a:ext cx="10080000" cy="2687040"/>
          </a:xfrm>
          <a:prstGeom prst="rect">
            <a:avLst/>
          </a:prstGeom>
          <a:ln>
            <a:noFill/>
          </a:ln>
        </p:spPr>
      </p:pic>
      <p:sp>
        <p:nvSpPr>
          <p:cNvPr id="418" name="CustomShape 4"/>
          <p:cNvSpPr/>
          <p:nvPr/>
        </p:nvSpPr>
        <p:spPr>
          <a:xfrm>
            <a:off x="203620" y="-525420"/>
            <a:ext cx="9070560" cy="658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000" dirty="0">
                <a:solidFill>
                  <a:srgbClr val="C00000"/>
                </a:solidFill>
                <a:latin typeface="Arial"/>
                <a:ea typeface="DejaVu Sans"/>
              </a:rPr>
              <a:t>O-nulls: Coalescent vs Squashed</a:t>
            </a:r>
          </a:p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0033CC"/>
                </a:solidFill>
                <a:latin typeface="Arial"/>
                <a:ea typeface="DejaVu Sans"/>
                <a:hlinkClick r:id="rId3"/>
              </a:rPr>
              <a:t>https://solargsm.com/wp-content/uploads/2020/03/AA_islands_PIC_2col_accept2020.pdf</a:t>
            </a:r>
            <a:r>
              <a:rPr lang="en-GB" sz="2800" dirty="0">
                <a:solidFill>
                  <a:srgbClr val="0033CC"/>
                </a:solidFill>
                <a:latin typeface="Arial"/>
                <a:ea typeface="DejaVu Sans"/>
              </a:rPr>
              <a:t> </a:t>
            </a:r>
          </a:p>
          <a:p>
            <a:pPr>
              <a:lnSpc>
                <a:spcPct val="100000"/>
              </a:lnSpc>
            </a:pPr>
            <a:endParaRPr dirty="0">
              <a:solidFill>
                <a:srgbClr val="0033CC"/>
              </a:solidFill>
            </a:endParaRPr>
          </a:p>
        </p:txBody>
      </p:sp>
      <p:pic>
        <p:nvPicPr>
          <p:cNvPr id="419" name="Picture 418"/>
          <p:cNvPicPr/>
          <p:nvPr/>
        </p:nvPicPr>
        <p:blipFill>
          <a:blip r:embed="rId4"/>
          <a:stretch>
            <a:fillRect/>
          </a:stretch>
        </p:blipFill>
        <p:spPr>
          <a:xfrm>
            <a:off x="360" y="4320000"/>
            <a:ext cx="10080000" cy="2687040"/>
          </a:xfrm>
          <a:prstGeom prst="rect">
            <a:avLst/>
          </a:prstGeom>
          <a:ln>
            <a:noFill/>
          </a:ln>
        </p:spPr>
      </p:pic>
      <p:sp>
        <p:nvSpPr>
          <p:cNvPr id="420" name="CustomShape 5"/>
          <p:cNvSpPr/>
          <p:nvPr/>
        </p:nvSpPr>
        <p:spPr>
          <a:xfrm>
            <a:off x="4709520" y="2304000"/>
            <a:ext cx="546120" cy="658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000" dirty="0">
                <a:solidFill>
                  <a:srgbClr val="FF3333"/>
                </a:solidFill>
                <a:latin typeface="Arial"/>
                <a:ea typeface="DejaVu Sans"/>
              </a:rPr>
              <a:t>C</a:t>
            </a:r>
            <a:endParaRPr dirty="0"/>
          </a:p>
        </p:txBody>
      </p:sp>
      <p:sp>
        <p:nvSpPr>
          <p:cNvPr id="421" name="CustomShape 6"/>
          <p:cNvSpPr/>
          <p:nvPr/>
        </p:nvSpPr>
        <p:spPr>
          <a:xfrm>
            <a:off x="4743000" y="5310000"/>
            <a:ext cx="518760" cy="658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000">
                <a:solidFill>
                  <a:srgbClr val="FF3333"/>
                </a:solidFill>
                <a:latin typeface="Arial"/>
                <a:ea typeface="DejaVu Sans"/>
              </a:rPr>
              <a:t>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ustomShape 1"/>
          <p:cNvSpPr/>
          <p:nvPr/>
        </p:nvSpPr>
        <p:spPr>
          <a:xfrm>
            <a:off x="1496952" y="188638"/>
            <a:ext cx="8444216" cy="13920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ctr"/>
          <a:lstStyle/>
          <a:p>
            <a:r>
              <a:rPr lang="en-GB" sz="4000" dirty="0">
                <a:solidFill>
                  <a:srgbClr val="0033CC"/>
                </a:solidFill>
                <a:latin typeface="Arial"/>
                <a:ea typeface="DejaVu Sans"/>
              </a:rPr>
              <a:t>Electron spectra in MIs –power-laws</a:t>
            </a:r>
          </a:p>
          <a:p>
            <a:pPr algn="ctr"/>
            <a:r>
              <a:rPr lang="en-GB" sz="2800" dirty="0">
                <a:solidFill>
                  <a:srgbClr val="0033CC"/>
                </a:solidFill>
                <a:latin typeface="Arial"/>
                <a:ea typeface="DejaVu Sans"/>
              </a:rPr>
              <a:t>Zharkova &amp; </a:t>
            </a:r>
            <a:r>
              <a:rPr lang="en-GB" sz="2800" dirty="0" err="1">
                <a:solidFill>
                  <a:srgbClr val="0033CC"/>
                </a:solidFill>
                <a:latin typeface="Arial"/>
                <a:ea typeface="DejaVu Sans"/>
              </a:rPr>
              <a:t>Gordovskyy</a:t>
            </a:r>
            <a:r>
              <a:rPr lang="en-GB" sz="2800" dirty="0">
                <a:solidFill>
                  <a:srgbClr val="0033CC"/>
                </a:solidFill>
                <a:latin typeface="Arial"/>
                <a:ea typeface="DejaVu Sans"/>
              </a:rPr>
              <a:t>, 2005a.b</a:t>
            </a:r>
          </a:p>
          <a:p>
            <a:pPr algn="ctr"/>
            <a:r>
              <a:rPr lang="en-GB" sz="2800" dirty="0">
                <a:solidFill>
                  <a:srgbClr val="0033CC"/>
                </a:solidFill>
                <a:latin typeface="Arial"/>
                <a:ea typeface="DejaVu Sans"/>
              </a:rPr>
              <a:t>Xia and Zharkova, 2018, 2020 </a:t>
            </a:r>
            <a:endParaRPr sz="2800" dirty="0">
              <a:solidFill>
                <a:srgbClr val="0033CC"/>
              </a:solidFill>
            </a:endParaRPr>
          </a:p>
        </p:txBody>
      </p:sp>
      <p:pic>
        <p:nvPicPr>
          <p:cNvPr id="430" name="Picture 429"/>
          <p:cNvPicPr/>
          <p:nvPr/>
        </p:nvPicPr>
        <p:blipFill>
          <a:blip r:embed="rId2"/>
          <a:stretch>
            <a:fillRect/>
          </a:stretch>
        </p:blipFill>
        <p:spPr>
          <a:xfrm>
            <a:off x="683232" y="1580676"/>
            <a:ext cx="4357080" cy="5183640"/>
          </a:xfrm>
          <a:prstGeom prst="rect">
            <a:avLst/>
          </a:prstGeom>
          <a:ln>
            <a:noFill/>
          </a:ln>
        </p:spPr>
      </p:pic>
      <p:sp>
        <p:nvSpPr>
          <p:cNvPr id="431" name="CustomShape 2"/>
          <p:cNvSpPr/>
          <p:nvPr/>
        </p:nvSpPr>
        <p:spPr>
          <a:xfrm>
            <a:off x="5911200" y="2322720"/>
            <a:ext cx="3808440" cy="3076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6666FF"/>
                </a:solidFill>
                <a:latin typeface="Arial"/>
                <a:ea typeface="ＭＳ Ｐゴシック"/>
              </a:rPr>
              <a:t>The more important factors: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The dimension of magnetic islands (k2)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The guiding field (By)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Coalescent → Squashed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chemeClr val="tx2"/>
                </a:solidFill>
                <a:latin typeface="Arial"/>
                <a:ea typeface="ＭＳ Ｐゴシック"/>
              </a:rPr>
              <a:t>Minor:</a:t>
            </a:r>
            <a:endParaRPr dirty="0">
              <a:solidFill>
                <a:schemeClr val="tx2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Proton-to-electron mass ratio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ABBCE-465C-D84D-BF67-439C80D6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805"/>
            <a:ext cx="10080625" cy="126216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Simulated Pitch Angle Distributions: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effect of a guiding field</a:t>
            </a:r>
            <a:r>
              <a:rPr lang="en-US" dirty="0">
                <a:solidFill>
                  <a:srgbClr val="0033CC"/>
                </a:solidFill>
              </a:rPr>
              <a:t> </a:t>
            </a:r>
            <a:br>
              <a:rPr lang="en-US" dirty="0">
                <a:solidFill>
                  <a:srgbClr val="0033CC"/>
                </a:solidFill>
              </a:rPr>
            </a:br>
            <a:r>
              <a:rPr lang="en-US" sz="3200" dirty="0">
                <a:solidFill>
                  <a:srgbClr val="0033CC"/>
                </a:solidFill>
                <a:hlinkClick r:id="rId2"/>
              </a:rPr>
              <a:t>https://solargsm.com/wp-content/uploads/2021/02/zharkova_xia_PADs_aa21.pdf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5F0028-9441-634D-8C76-9A073887B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6" y="1686660"/>
            <a:ext cx="6858000" cy="5081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D307F6-2B24-2248-AFDD-C00573CA4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02" y="2592878"/>
            <a:ext cx="6858000" cy="4762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AD603E-B42F-2848-8859-FCFBACB8A5D5}"/>
              </a:ext>
            </a:extLst>
          </p:cNvPr>
          <p:cNvSpPr/>
          <p:nvPr/>
        </p:nvSpPr>
        <p:spPr>
          <a:xfrm>
            <a:off x="8252229" y="2592878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By=1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66F393-B337-A441-B3D3-AF4CB123EA3C}"/>
              </a:ext>
            </a:extLst>
          </p:cNvPr>
          <p:cNvSpPr/>
          <p:nvPr/>
        </p:nvSpPr>
        <p:spPr>
          <a:xfrm>
            <a:off x="5531479" y="1634464"/>
            <a:ext cx="103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By=0.01</a:t>
            </a:r>
          </a:p>
        </p:txBody>
      </p:sp>
    </p:spTree>
    <p:extLst>
      <p:ext uri="{BB962C8B-B14F-4D97-AF65-F5344CB8AC3E}">
        <p14:creationId xmlns:p14="http://schemas.microsoft.com/office/powerpoint/2010/main" val="82401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E5887-33A2-8849-919D-98B5C3AC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345989"/>
            <a:ext cx="9947188" cy="1768356"/>
          </a:xfr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Electron PADs observed by WIND (left)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and simulated by PIC (right)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0033CC"/>
                </a:solidFill>
                <a:hlinkClick r:id="rId2"/>
              </a:rPr>
              <a:t>https://solargsm.com/wp-content/uploads/2020/04/Khabarova_PAD_features_apjl20.pdf</a:t>
            </a:r>
            <a:r>
              <a:rPr lang="en-US" sz="2800" dirty="0">
                <a:solidFill>
                  <a:srgbClr val="0033CC"/>
                </a:solidFill>
              </a:rPr>
              <a:t> </a:t>
            </a:r>
            <a:br>
              <a:rPr lang="en-US" sz="2800" dirty="0">
                <a:solidFill>
                  <a:srgbClr val="0033CC"/>
                </a:solidFill>
              </a:rPr>
            </a:b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4099" name="Picture 3" descr="page7image7168608">
            <a:extLst>
              <a:ext uri="{FF2B5EF4-FFF2-40B4-BE49-F238E27FC236}">
                <a16:creationId xmlns:a16="http://schemas.microsoft.com/office/drawing/2014/main" id="{1F7A5702-D207-0945-A0B4-DDAFDA62A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" y="1528311"/>
            <a:ext cx="4659130" cy="566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71812B-7008-9F4F-8880-7C7EDA7D40B1}"/>
              </a:ext>
            </a:extLst>
          </p:cNvPr>
          <p:cNvSpPr/>
          <p:nvPr/>
        </p:nvSpPr>
        <p:spPr>
          <a:xfrm>
            <a:off x="48175" y="6101898"/>
            <a:ext cx="45117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IDFont+F3"/>
              </a:rPr>
              <a:t>Electrons of different energies, the IMF, and the density in the region filled with MIs as observed by the WIND spacecraft on 2007, May, 29. </a:t>
            </a:r>
            <a:endParaRPr lang="en-GB" dirty="0"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A2FDC4-DDD2-1E46-96B6-2366E708B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23" y="1528310"/>
            <a:ext cx="4946162" cy="566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443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D4DCF-8181-8A45-8093-939036109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125" y="134334"/>
            <a:ext cx="10004220" cy="1262160"/>
          </a:xfrm>
        </p:spPr>
        <p:txBody>
          <a:bodyPr/>
          <a:lstStyle/>
          <a:p>
            <a:pPr algn="ctr"/>
            <a:r>
              <a:rPr lang="en-GB" sz="3200" dirty="0">
                <a:solidFill>
                  <a:srgbClr val="C00000"/>
                </a:solidFill>
              </a:rPr>
              <a:t>PAD three top panels (right column):</a:t>
            </a:r>
            <a:br>
              <a:rPr lang="en-GB" sz="3200" dirty="0">
                <a:solidFill>
                  <a:srgbClr val="C00000"/>
                </a:solidFill>
              </a:rPr>
            </a:br>
            <a:r>
              <a:rPr lang="en-GB" sz="3200" dirty="0">
                <a:solidFill>
                  <a:srgbClr val="C00000"/>
                </a:solidFill>
              </a:rPr>
              <a:t> 650.7, 246.6, and 73-194 eV energy channels </a:t>
            </a:r>
            <a:br>
              <a:rPr lang="en-GB" sz="3200" dirty="0">
                <a:solidFill>
                  <a:srgbClr val="C00000"/>
                </a:solidFill>
              </a:rPr>
            </a:br>
            <a:r>
              <a:rPr lang="en-GB" sz="3200" dirty="0">
                <a:solidFill>
                  <a:srgbClr val="C00000"/>
                </a:solidFill>
              </a:rPr>
              <a:t>from STEREO A (a) and STEREO B (b)</a:t>
            </a:r>
            <a:br>
              <a:rPr lang="en-GB" sz="3200" dirty="0">
                <a:solidFill>
                  <a:srgbClr val="C00000"/>
                </a:solidFill>
              </a:rPr>
            </a:br>
            <a:r>
              <a:rPr lang="en-GB" sz="2800" dirty="0">
                <a:solidFill>
                  <a:srgbClr val="0033CC"/>
                </a:solidFill>
                <a:hlinkClick r:id="rId2"/>
              </a:rPr>
              <a:t>https://solargsm.com/wp-content/uploads/2020/04/Khabarova_PAD_features_apjl20.pdf</a:t>
            </a:r>
            <a:r>
              <a:rPr lang="en-GB" sz="2800" dirty="0">
                <a:solidFill>
                  <a:srgbClr val="0033CC"/>
                </a:solidFill>
              </a:rPr>
              <a:t> </a:t>
            </a:r>
            <a:br>
              <a:rPr lang="en-GB" sz="2800" dirty="0">
                <a:solidFill>
                  <a:srgbClr val="0033CC"/>
                </a:solidFill>
              </a:rPr>
            </a:b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" name="Picture 1" descr="page9image11311392">
            <a:extLst>
              <a:ext uri="{FF2B5EF4-FFF2-40B4-BE49-F238E27FC236}">
                <a16:creationId xmlns:a16="http://schemas.microsoft.com/office/drawing/2014/main" id="{EFD7E855-35B3-2B42-A2B6-D919CB8E1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46" y="1754116"/>
            <a:ext cx="5322277" cy="559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4image5083664">
            <a:extLst>
              <a:ext uri="{FF2B5EF4-FFF2-40B4-BE49-F238E27FC236}">
                <a16:creationId xmlns:a16="http://schemas.microsoft.com/office/drawing/2014/main" id="{2146F3B7-AD64-BE4F-AA30-B87050AA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2" y="1754116"/>
            <a:ext cx="4303590" cy="559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7F34AB-A46C-6949-9122-4125B3F95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2" y="1754116"/>
            <a:ext cx="4642246" cy="55480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EEBA97-889C-A74D-8496-7726FB389146}"/>
              </a:ext>
            </a:extLst>
          </p:cNvPr>
          <p:cNvSpPr/>
          <p:nvPr/>
        </p:nvSpPr>
        <p:spPr>
          <a:xfrm>
            <a:off x="304800" y="6779010"/>
            <a:ext cx="930637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CIDFont+F3"/>
              </a:rPr>
              <a:t>The highest-energy 650.7 eV STEREO PAD is completely different from the other PADs. It shows signatures of intermittent bi- directionality, following the location of MIs and CSs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05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A62FB-111F-AD4F-AC2C-119268BF6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605AB-679B-D94C-8A59-3D28B1559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57" y="391173"/>
            <a:ext cx="6858000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D5444E-B593-8B49-A45D-D97B69BC7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01" y="1985512"/>
            <a:ext cx="68580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C3C1ED-9DF8-2745-364B-A7AF46005B8A}"/>
              </a:ext>
            </a:extLst>
          </p:cNvPr>
          <p:cNvSpPr txBox="1"/>
          <p:nvPr/>
        </p:nvSpPr>
        <p:spPr>
          <a:xfrm>
            <a:off x="-36657" y="-582377"/>
            <a:ext cx="107151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Simulated Pitch Angle Distributions: </a:t>
            </a:r>
            <a:br>
              <a:rPr lang="en-US" sz="3600" dirty="0">
                <a:solidFill>
                  <a:srgbClr val="0033CC"/>
                </a:solidFill>
              </a:rPr>
            </a:br>
            <a:r>
              <a:rPr lang="en-US" sz="1800" dirty="0">
                <a:solidFill>
                  <a:srgbClr val="0033CC"/>
                </a:solidFill>
                <a:hlinkClick r:id="rId4"/>
              </a:rPr>
              <a:t>https://solargsm.com/wp-content/uploads/2021/02/zharkova_xia_PADs_aa21.pdf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14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771C3-DCF7-8940-9924-F852523C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46" y="-378619"/>
            <a:ext cx="9072000" cy="12621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C71DB5-9ED4-934D-84AA-C065E719B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8" y="-90256"/>
            <a:ext cx="9144000" cy="3212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1BA8C3-0CC6-FA4D-95C6-9BBB48F92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6" y="4043975"/>
            <a:ext cx="9548683" cy="3212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1DF72F-643F-3549-9DA6-154101B8CC05}"/>
              </a:ext>
            </a:extLst>
          </p:cNvPr>
          <p:cNvSpPr/>
          <p:nvPr/>
        </p:nvSpPr>
        <p:spPr>
          <a:xfrm>
            <a:off x="3674243" y="4043973"/>
            <a:ext cx="1911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Simulated PADs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26BC51-5048-7745-9FCF-EFE8DC025B7F}"/>
              </a:ext>
            </a:extLst>
          </p:cNvPr>
          <p:cNvSpPr/>
          <p:nvPr/>
        </p:nvSpPr>
        <p:spPr>
          <a:xfrm>
            <a:off x="5073043" y="-116871"/>
            <a:ext cx="3061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Parker’s probe observations</a:t>
            </a:r>
          </a:p>
        </p:txBody>
      </p:sp>
      <p:pic>
        <p:nvPicPr>
          <p:cNvPr id="3074" name="Picture 2" descr="page9image1825792">
            <a:extLst>
              <a:ext uri="{FF2B5EF4-FFF2-40B4-BE49-F238E27FC236}">
                <a16:creationId xmlns:a16="http://schemas.microsoft.com/office/drawing/2014/main" id="{C58266AC-348C-D742-8C8A-89C7A7335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27" y="3093928"/>
            <a:ext cx="8510009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1266D4-FF0D-6644-8AD9-164325C8E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6" y="-378619"/>
            <a:ext cx="9144000" cy="3556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3B0E9-69C5-ADD4-093C-43542268C784}"/>
              </a:ext>
            </a:extLst>
          </p:cNvPr>
          <p:cNvSpPr txBox="1"/>
          <p:nvPr/>
        </p:nvSpPr>
        <p:spPr>
          <a:xfrm>
            <a:off x="117665" y="7190343"/>
            <a:ext cx="95486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33CC"/>
                </a:solidFill>
                <a:hlinkClick r:id="rId6"/>
              </a:rPr>
              <a:t>https://solargsm.com/wp-content/uploads/2021/02/zharkova_xia_PADs_aa21.pdf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4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557317" y="204960"/>
            <a:ext cx="9323599" cy="1175949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GB" sz="3600" dirty="0">
                <a:solidFill>
                  <a:srgbClr val="C00000"/>
                </a:solidFill>
              </a:rPr>
              <a:t>Kinetic turbulence generation in RCSs</a:t>
            </a:r>
            <a:r>
              <a:rPr lang="en-GB" sz="3600" dirty="0">
                <a:solidFill>
                  <a:srgbClr val="0033CC"/>
                </a:solidFill>
              </a:rPr>
              <a:t>:</a:t>
            </a:r>
            <a:br>
              <a:rPr lang="en-US" sz="3527" dirty="0">
                <a:solidFill>
                  <a:srgbClr val="0000FF"/>
                </a:solidFill>
              </a:rPr>
            </a:br>
            <a:r>
              <a:rPr lang="en-US" sz="3527" dirty="0">
                <a:solidFill>
                  <a:srgbClr val="0000FF"/>
                </a:solidFill>
              </a:rPr>
              <a:t>two-beam instabilities</a:t>
            </a:r>
          </a:p>
        </p:txBody>
      </p:sp>
      <p:pic>
        <p:nvPicPr>
          <p:cNvPr id="95235" name="Picture 2" descr="fvz_side_e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518" y="1427938"/>
            <a:ext cx="9477593" cy="506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own Arrow 1"/>
          <p:cNvSpPr/>
          <p:nvPr/>
        </p:nvSpPr>
        <p:spPr bwMode="auto">
          <a:xfrm rot="10800000">
            <a:off x="3849680" y="4815000"/>
            <a:ext cx="317502" cy="47625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46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6389695" y="3958698"/>
            <a:ext cx="317502" cy="47625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46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4364" y="5291254"/>
            <a:ext cx="1825636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4" dirty="0"/>
              <a:t>Bounced 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5004" y="3662414"/>
            <a:ext cx="1666885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4" dirty="0"/>
              <a:t>Transit 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89711B-C09E-7C4F-8627-2D558FBF936E}"/>
              </a:ext>
            </a:extLst>
          </p:cNvPr>
          <p:cNvSpPr txBox="1"/>
          <p:nvPr/>
        </p:nvSpPr>
        <p:spPr>
          <a:xfrm>
            <a:off x="1311460" y="6785743"/>
            <a:ext cx="7359707" cy="43165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205" dirty="0">
                <a:solidFill>
                  <a:srgbClr val="0000FF"/>
                </a:solidFill>
              </a:rPr>
              <a:t> PIC: electron distribution in RCS with a single X-</a:t>
            </a:r>
            <a:r>
              <a:rPr lang="en-US" sz="2205" dirty="0" err="1">
                <a:solidFill>
                  <a:srgbClr val="0000FF"/>
                </a:solidFill>
              </a:rPr>
              <a:t>nullpoint</a:t>
            </a:r>
            <a:endParaRPr lang="en-US" sz="2205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252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557D6-6D94-C646-9A93-9E908FA38EF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Turbulent electric and magnetic fields induced by accelerated particles 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dirty="0" err="1">
                <a:solidFill>
                  <a:schemeClr val="tx2"/>
                </a:solidFill>
              </a:rPr>
              <a:t>Siversky</a:t>
            </a:r>
            <a:r>
              <a:rPr lang="en-US" sz="2400" dirty="0">
                <a:solidFill>
                  <a:schemeClr val="tx2"/>
                </a:solidFill>
              </a:rPr>
              <a:t>&amp; Zharkova, 2009, JPP; Xia and Zharkova, 2020, A&amp;A)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21316-59A4-9F42-A9AB-9687AAED7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0" y="1778248"/>
            <a:ext cx="9525000" cy="508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8D7C56-D1F7-5A4F-A13E-8862F4E3A203}"/>
              </a:ext>
            </a:extLst>
          </p:cNvPr>
          <p:cNvSpPr/>
          <p:nvPr/>
        </p:nvSpPr>
        <p:spPr>
          <a:xfrm>
            <a:off x="2614724" y="1778248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C6389E-80DF-8842-875D-27AF6234D0FD}"/>
              </a:ext>
            </a:extLst>
          </p:cNvPr>
          <p:cNvSpPr/>
          <p:nvPr/>
        </p:nvSpPr>
        <p:spPr>
          <a:xfrm>
            <a:off x="6567228" y="1793609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36041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F631F-B3A0-0246-A7AF-1A6325FF0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68" y="-219291"/>
            <a:ext cx="9957057" cy="1443348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3D PIC simulation of reconnection with MIs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GB" sz="3200" dirty="0">
                <a:solidFill>
                  <a:srgbClr val="C00000"/>
                </a:solidFill>
              </a:rPr>
              <a:t>d = 0.5 r</a:t>
            </a:r>
            <a:r>
              <a:rPr lang="en-GB" sz="3200" baseline="-25000" dirty="0">
                <a:solidFill>
                  <a:srgbClr val="C00000"/>
                </a:solidFill>
              </a:rPr>
              <a:t>i</a:t>
            </a:r>
            <a:r>
              <a:rPr lang="en-GB" sz="3200" dirty="0">
                <a:solidFill>
                  <a:srgbClr val="C00000"/>
                </a:solidFill>
              </a:rPr>
              <a:t>; n</a:t>
            </a:r>
            <a:r>
              <a:rPr lang="en-GB" sz="3200" baseline="-25000" dirty="0">
                <a:solidFill>
                  <a:srgbClr val="C00000"/>
                </a:solidFill>
              </a:rPr>
              <a:t>b</a:t>
            </a:r>
            <a:r>
              <a:rPr lang="en-GB" sz="3200" dirty="0">
                <a:solidFill>
                  <a:srgbClr val="C00000"/>
                </a:solidFill>
              </a:rPr>
              <a:t>/n</a:t>
            </a:r>
            <a:r>
              <a:rPr lang="en-GB" sz="3200" baseline="-25000" dirty="0">
                <a:solidFill>
                  <a:srgbClr val="C00000"/>
                </a:solidFill>
              </a:rPr>
              <a:t>0</a:t>
            </a:r>
            <a:r>
              <a:rPr lang="en-GB" sz="3200" dirty="0">
                <a:solidFill>
                  <a:srgbClr val="C00000"/>
                </a:solidFill>
              </a:rPr>
              <a:t>=0.01</a:t>
            </a:r>
            <a:r>
              <a:rPr lang="en-GB" sz="3200" dirty="0"/>
              <a:t>, </a:t>
            </a:r>
            <a:r>
              <a:rPr lang="en-GB" sz="2400" dirty="0"/>
              <a:t>Zharkova and Xia, 2021 </a:t>
            </a:r>
            <a:r>
              <a:rPr lang="en-GB" sz="2400" dirty="0">
                <a:hlinkClick r:id="rId2"/>
              </a:rPr>
              <a:t>https://solargsm.com/wp-content/uploads/2021/10/frontiers_cs_turb.pdf</a:t>
            </a:r>
            <a:r>
              <a:rPr lang="en-GB" sz="2400" dirty="0"/>
              <a:t>.   </a:t>
            </a:r>
            <a:endParaRPr lang="en-US" sz="2400" baseline="-25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3E9FD3-2447-ED46-8FA5-96D5E6862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2" y="1224057"/>
            <a:ext cx="9447479" cy="61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4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764" y="684221"/>
            <a:ext cx="9605337" cy="477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7659950" y="2906626"/>
            <a:ext cx="713969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84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</a:t>
            </a:r>
            <a:endParaRPr lang="ru-RU" sz="1984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8611910" y="3463102"/>
            <a:ext cx="953708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84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HCS</a:t>
            </a:r>
            <a:endParaRPr lang="ru-RU" sz="1984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6548747" y="2351899"/>
            <a:ext cx="953710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84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HCS</a:t>
            </a:r>
            <a:endParaRPr lang="ru-RU" sz="1984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2" name="Text Box 22"/>
          <p:cNvSpPr txBox="1">
            <a:spLocks noChangeArrowheads="1"/>
          </p:cNvSpPr>
          <p:nvPr/>
        </p:nvSpPr>
        <p:spPr bwMode="auto">
          <a:xfrm>
            <a:off x="436260" y="5795751"/>
            <a:ext cx="9643835" cy="2038046"/>
          </a:xfrm>
          <a:prstGeom prst="rect">
            <a:avLst/>
          </a:prstGeom>
          <a:solidFill>
            <a:schemeClr val="bg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ru-RU" sz="2646" b="1" dirty="0">
                <a:latin typeface="Berlin Sans FB" pitchFamily="34" charset="0"/>
              </a:rPr>
              <a:t> </a:t>
            </a:r>
            <a:r>
              <a:rPr lang="en-GB" sz="2646" b="1" dirty="0">
                <a:latin typeface="Berlin Sans FB" pitchFamily="34" charset="0"/>
              </a:rPr>
              <a:t>Using </a:t>
            </a:r>
            <a:r>
              <a:rPr lang="en-US" sz="2646" b="1" dirty="0">
                <a:sym typeface="Symbol" charset="2"/>
              </a:rPr>
              <a:t></a:t>
            </a:r>
            <a:r>
              <a:rPr lang="en-US" sz="2646" b="1" baseline="-25000" dirty="0"/>
              <a:t>B</a:t>
            </a:r>
            <a:r>
              <a:rPr lang="ru-RU" sz="2646" b="1" baseline="-25000" dirty="0"/>
              <a:t>   </a:t>
            </a:r>
            <a:r>
              <a:rPr lang="ru-RU" sz="2646" b="1" dirty="0">
                <a:latin typeface="Berlin Sans FB" pitchFamily="34" charset="0"/>
              </a:rPr>
              <a:t>(</a:t>
            </a:r>
            <a:r>
              <a:rPr lang="en-GB" sz="2646" b="1" dirty="0">
                <a:latin typeface="Berlin Sans FB" pitchFamily="34" charset="0"/>
              </a:rPr>
              <a:t>if crosses </a:t>
            </a:r>
            <a:r>
              <a:rPr lang="en-US" sz="2646" b="1" dirty="0">
                <a:latin typeface="Berlin Sans FB" pitchFamily="34" charset="0"/>
              </a:rPr>
              <a:t>45</a:t>
            </a:r>
            <a:r>
              <a:rPr lang="en-US" sz="2646" b="1" dirty="0">
                <a:latin typeface="Berlin Sans FB" pitchFamily="34" charset="0"/>
                <a:sym typeface="Symbol" charset="2"/>
              </a:rPr>
              <a:t></a:t>
            </a:r>
            <a:r>
              <a:rPr lang="en-US" sz="2646" b="1" dirty="0">
                <a:latin typeface="Berlin Sans FB" pitchFamily="34" charset="0"/>
              </a:rPr>
              <a:t> </a:t>
            </a:r>
            <a:r>
              <a:rPr lang="en-GB" sz="2646" b="1" dirty="0">
                <a:latin typeface="Berlin Sans FB" pitchFamily="34" charset="0"/>
              </a:rPr>
              <a:t>or</a:t>
            </a:r>
            <a:r>
              <a:rPr lang="en-US" sz="2646" b="1" dirty="0">
                <a:latin typeface="Berlin Sans FB" pitchFamily="34" charset="0"/>
              </a:rPr>
              <a:t> 225</a:t>
            </a:r>
            <a:r>
              <a:rPr lang="en-US" sz="2646" b="1" dirty="0">
                <a:latin typeface="Berlin Sans FB" pitchFamily="34" charset="0"/>
                <a:sym typeface="Symbol" charset="2"/>
              </a:rPr>
              <a:t></a:t>
            </a:r>
            <a:r>
              <a:rPr lang="en-US" sz="2646" b="1" dirty="0">
                <a:latin typeface="Berlin Sans FB" pitchFamily="34" charset="0"/>
              </a:rPr>
              <a:t> </a:t>
            </a:r>
            <a:r>
              <a:rPr lang="ru-RU" sz="2646" b="1" dirty="0">
                <a:latin typeface="Berlin Sans FB" pitchFamily="34" charset="0"/>
              </a:rPr>
              <a:t>- </a:t>
            </a:r>
            <a:r>
              <a:rPr lang="en-GB" sz="2646" b="1" dirty="0">
                <a:latin typeface="Berlin Sans FB" pitchFamily="34" charset="0"/>
              </a:rPr>
              <a:t>change of IMP</a:t>
            </a:r>
            <a:r>
              <a:rPr lang="ru-RU" sz="2646" b="1" dirty="0">
                <a:latin typeface="Berlin Sans FB" pitchFamily="34" charset="0"/>
              </a:rPr>
              <a:t> </a:t>
            </a:r>
            <a:r>
              <a:rPr lang="en-GB" sz="2646" b="1" dirty="0">
                <a:latin typeface="Berlin Sans FB" pitchFamily="34" charset="0"/>
              </a:rPr>
              <a:t>from or to the Sun</a:t>
            </a:r>
            <a:r>
              <a:rPr lang="ru-RU" sz="2646" b="1" dirty="0">
                <a:latin typeface="Berlin Sans FB" pitchFamily="34" charset="0"/>
              </a:rPr>
              <a:t>).</a:t>
            </a:r>
          </a:p>
          <a:p>
            <a:pPr>
              <a:buFontTx/>
              <a:buChar char="•"/>
            </a:pPr>
            <a:r>
              <a:rPr lang="ru-RU" sz="2425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GB" sz="2425" dirty="0">
                <a:solidFill>
                  <a:srgbClr val="0000FF"/>
                </a:solidFill>
                <a:latin typeface="Berlin Sans FB" pitchFamily="34" charset="0"/>
              </a:rPr>
              <a:t>Using components of IMP </a:t>
            </a:r>
            <a:endParaRPr lang="ru-RU" sz="2425" dirty="0">
              <a:solidFill>
                <a:srgbClr val="0000FF"/>
              </a:solidFill>
              <a:latin typeface="Berlin Sans FB" pitchFamily="34" charset="0"/>
            </a:endParaRPr>
          </a:p>
          <a:p>
            <a:pPr>
              <a:buFontTx/>
              <a:buChar char="•"/>
            </a:pPr>
            <a:r>
              <a:rPr lang="ru-RU" sz="2425" dirty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en-GB" sz="2425" dirty="0">
                <a:solidFill>
                  <a:srgbClr val="0000FF"/>
                </a:solidFill>
                <a:latin typeface="Berlin Sans FB" pitchFamily="34" charset="0"/>
              </a:rPr>
              <a:t>Using change of direction of electron propagation</a:t>
            </a:r>
            <a:endParaRPr lang="ru-RU" sz="2425" dirty="0">
              <a:solidFill>
                <a:srgbClr val="0000FF"/>
              </a:solidFill>
              <a:latin typeface="Berlin Sans FB" pitchFamily="34" charset="0"/>
            </a:endParaRPr>
          </a:p>
          <a:p>
            <a:endParaRPr lang="en-US" sz="2425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sp>
        <p:nvSpPr>
          <p:cNvPr id="14343" name="Text Box 23"/>
          <p:cNvSpPr txBox="1">
            <a:spLocks noChangeArrowheads="1"/>
          </p:cNvSpPr>
          <p:nvPr/>
        </p:nvSpPr>
        <p:spPr bwMode="auto">
          <a:xfrm>
            <a:off x="5992271" y="524977"/>
            <a:ext cx="3928582" cy="714864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r>
              <a:rPr lang="en-GB" sz="1984">
                <a:solidFill>
                  <a:srgbClr val="0000FF"/>
                </a:solidFill>
              </a:rPr>
              <a:t>Azimuthal angle</a:t>
            </a:r>
            <a:r>
              <a:rPr lang="ru-RU" sz="1984">
                <a:solidFill>
                  <a:srgbClr val="0000FF"/>
                </a:solidFill>
              </a:rPr>
              <a:t> </a:t>
            </a:r>
            <a:r>
              <a:rPr lang="en-GB" sz="1984">
                <a:solidFill>
                  <a:srgbClr val="0000FF"/>
                </a:solidFill>
              </a:rPr>
              <a:t>of magnetic field at</a:t>
            </a:r>
            <a:r>
              <a:rPr lang="ru-RU" sz="1984">
                <a:solidFill>
                  <a:srgbClr val="0000FF"/>
                </a:solidFill>
              </a:rPr>
              <a:t> 1 а.е.</a:t>
            </a:r>
            <a:r>
              <a:rPr lang="en-US" sz="1984">
                <a:solidFill>
                  <a:srgbClr val="0000FF"/>
                </a:solidFill>
              </a:rPr>
              <a:t> </a:t>
            </a:r>
            <a:r>
              <a:rPr lang="ru-RU" sz="1984">
                <a:solidFill>
                  <a:srgbClr val="0000FF"/>
                </a:solidFill>
              </a:rPr>
              <a:t>- </a:t>
            </a:r>
            <a:r>
              <a:rPr lang="en-US" sz="1984">
                <a:solidFill>
                  <a:srgbClr val="0000FF"/>
                </a:solidFill>
                <a:sym typeface="Symbol" charset="2"/>
              </a:rPr>
              <a:t></a:t>
            </a:r>
            <a:r>
              <a:rPr lang="en-US" sz="1984" baseline="-25000">
                <a:solidFill>
                  <a:srgbClr val="0000FF"/>
                </a:solidFill>
              </a:rPr>
              <a:t>B</a:t>
            </a:r>
            <a:endParaRPr lang="en-US" sz="1984">
              <a:solidFill>
                <a:srgbClr val="0000FF"/>
              </a:solidFill>
            </a:endParaRPr>
          </a:p>
        </p:txBody>
      </p:sp>
      <p:sp>
        <p:nvSpPr>
          <p:cNvPr id="14344" name="WordArt 24" descr="Heliospheric current sheet "/>
          <p:cNvSpPr>
            <a:spLocks noChangeArrowheads="1" noChangeShapeType="1" noTextEdit="1"/>
          </p:cNvSpPr>
          <p:nvPr/>
        </p:nvSpPr>
        <p:spPr bwMode="auto">
          <a:xfrm>
            <a:off x="596910" y="-167214"/>
            <a:ext cx="8819621" cy="5039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968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Problems in identification of sector boundaries</a:t>
            </a:r>
          </a:p>
        </p:txBody>
      </p:sp>
      <p:sp>
        <p:nvSpPr>
          <p:cNvPr id="14345" name="Text Box 25"/>
          <p:cNvSpPr txBox="1">
            <a:spLocks noChangeArrowheads="1"/>
          </p:cNvSpPr>
          <p:nvPr/>
        </p:nvSpPr>
        <p:spPr bwMode="auto">
          <a:xfrm>
            <a:off x="4788323" y="4812293"/>
            <a:ext cx="5055533" cy="714864"/>
          </a:xfrm>
          <a:prstGeom prst="rect">
            <a:avLst/>
          </a:prstGeom>
          <a:solidFill>
            <a:schemeClr val="bg1">
              <a:alpha val="9803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9208" tIns="51588" rIns="99208" bIns="51588">
            <a:prstTxWarp prst="textNoShape">
              <a:avLst/>
            </a:prstTxWarp>
            <a:spAutoFit/>
          </a:bodyPr>
          <a:lstStyle/>
          <a:p>
            <a:r>
              <a:rPr lang="en-US" sz="1984" dirty="0">
                <a:solidFill>
                  <a:srgbClr val="0000FF"/>
                </a:solidFill>
              </a:rPr>
              <a:t>315</a:t>
            </a:r>
            <a:r>
              <a:rPr lang="en-US" sz="1984" dirty="0">
                <a:solidFill>
                  <a:srgbClr val="0000FF"/>
                </a:solidFill>
                <a:sym typeface="Symbol" charset="2"/>
              </a:rPr>
              <a:t> sector – toward the Sun</a:t>
            </a:r>
          </a:p>
          <a:p>
            <a:r>
              <a:rPr lang="en-US" sz="1984" dirty="0">
                <a:solidFill>
                  <a:srgbClr val="0000FF"/>
                </a:solidFill>
                <a:sym typeface="Symbol" charset="2"/>
              </a:rPr>
              <a:t>135 sector – outward the Sun</a:t>
            </a:r>
            <a:r>
              <a:rPr lang="en-US" sz="1984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94586" name="Text Box 26"/>
          <p:cNvSpPr txBox="1">
            <a:spLocks noChangeArrowheads="1"/>
          </p:cNvSpPr>
          <p:nvPr/>
        </p:nvSpPr>
        <p:spPr bwMode="auto">
          <a:xfrm>
            <a:off x="4564333" y="4415061"/>
            <a:ext cx="1191009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208" tIns="51588" rIns="99208" bIns="51588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984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(HCS)</a:t>
            </a:r>
            <a:endParaRPr lang="ru-RU" sz="1984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7" name="Rectangle 27"/>
          <p:cNvSpPr>
            <a:spLocks noChangeArrowheads="1"/>
          </p:cNvSpPr>
          <p:nvPr/>
        </p:nvSpPr>
        <p:spPr bwMode="auto">
          <a:xfrm>
            <a:off x="198271" y="5836853"/>
            <a:ext cx="200418" cy="409524"/>
          </a:xfrm>
          <a:prstGeom prst="rect">
            <a:avLst/>
          </a:prstGeom>
          <a:noFill/>
          <a:ln w="44450">
            <a:solidFill>
              <a:schemeClr val="hlink"/>
            </a:solidFill>
            <a:miter lim="800000"/>
            <a:headEnd/>
            <a:tailEnd/>
          </a:ln>
        </p:spPr>
        <p:txBody>
          <a:bodyPr wrap="none" lIns="99208" tIns="51588" rIns="99208" bIns="51588" anchor="ctr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pic>
        <p:nvPicPr>
          <p:cNvPr id="3" name="Picture 2" descr="A colorful spiral with a black arrow&#10;&#10;Description automatically generated with medium confidence">
            <a:extLst>
              <a:ext uri="{FF2B5EF4-FFF2-40B4-BE49-F238E27FC236}">
                <a16:creationId xmlns:a16="http://schemas.microsoft.com/office/drawing/2014/main" id="{91C2CAE4-7956-AB9F-F1A6-37D28C104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0" y="1006243"/>
            <a:ext cx="4801793" cy="4175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F4D21-56EA-4E8A-9193-3CAF5C88C1B8}"/>
              </a:ext>
            </a:extLst>
          </p:cNvPr>
          <p:cNvSpPr txBox="1"/>
          <p:nvPr/>
        </p:nvSpPr>
        <p:spPr>
          <a:xfrm>
            <a:off x="355764" y="353641"/>
            <a:ext cx="50724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33CC"/>
                </a:solidFill>
              </a:rPr>
              <a:t>Heliospheric</a:t>
            </a:r>
            <a:r>
              <a:rPr lang="en-US" sz="2400" b="1" dirty="0">
                <a:solidFill>
                  <a:srgbClr val="0033CC"/>
                </a:solidFill>
              </a:rPr>
              <a:t> current sheet (HCS) </a:t>
            </a:r>
          </a:p>
        </p:txBody>
      </p:sp>
    </p:spTree>
    <p:extLst>
      <p:ext uri="{BB962C8B-B14F-4D97-AF65-F5344CB8AC3E}">
        <p14:creationId xmlns:p14="http://schemas.microsoft.com/office/powerpoint/2010/main" val="374153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082E-56DE-F9D4-4C20-F675B552A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12" y="-304161"/>
            <a:ext cx="9072000" cy="126216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Guiding field effects on turbulence</a:t>
            </a:r>
          </a:p>
        </p:txBody>
      </p:sp>
      <p:pic>
        <p:nvPicPr>
          <p:cNvPr id="4" name="Picture 3" descr="Purple particles on a graph&#10;&#10;Description automatically generated">
            <a:extLst>
              <a:ext uri="{FF2B5EF4-FFF2-40B4-BE49-F238E27FC236}">
                <a16:creationId xmlns:a16="http://schemas.microsoft.com/office/drawing/2014/main" id="{12E01BAF-3414-05EC-F84C-1E1E623F1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2" y="936319"/>
            <a:ext cx="8567688" cy="3356002"/>
          </a:xfrm>
          <a:prstGeom prst="rect">
            <a:avLst/>
          </a:prstGeom>
        </p:spPr>
      </p:pic>
      <p:pic>
        <p:nvPicPr>
          <p:cNvPr id="6" name="Picture 5" descr="A purple objects on a graph&#10;&#10;Description automatically generated with medium confidence">
            <a:extLst>
              <a:ext uri="{FF2B5EF4-FFF2-40B4-BE49-F238E27FC236}">
                <a16:creationId xmlns:a16="http://schemas.microsoft.com/office/drawing/2014/main" id="{45073DB9-113C-91D1-767C-9669D02E9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2" y="4529895"/>
            <a:ext cx="8567688" cy="2845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FE0CB1-BD9F-7FA8-EB74-75859F515190}"/>
              </a:ext>
            </a:extLst>
          </p:cNvPr>
          <p:cNvSpPr txBox="1"/>
          <p:nvPr/>
        </p:nvSpPr>
        <p:spPr>
          <a:xfrm>
            <a:off x="2053022" y="1173893"/>
            <a:ext cx="59745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Weak guiding field – strong turbulence along By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7811D4-C080-6D6C-1926-05804AD6C6F2}"/>
              </a:ext>
            </a:extLst>
          </p:cNvPr>
          <p:cNvSpPr txBox="1"/>
          <p:nvPr/>
        </p:nvSpPr>
        <p:spPr>
          <a:xfrm>
            <a:off x="1800866" y="4514506"/>
            <a:ext cx="59745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Strong  guiding field – turbulence is suppressed </a:t>
            </a:r>
          </a:p>
        </p:txBody>
      </p:sp>
    </p:spTree>
    <p:extLst>
      <p:ext uri="{BB962C8B-B14F-4D97-AF65-F5344CB8AC3E}">
        <p14:creationId xmlns:p14="http://schemas.microsoft.com/office/powerpoint/2010/main" val="38769211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D798C-E988-0342-AF88-625DF50B1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65" y="-342451"/>
            <a:ext cx="9470493" cy="126216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Power spectra of turbulent fields 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from the whole region vs </a:t>
            </a:r>
            <a:r>
              <a:rPr lang="en-GB" sz="3200" dirty="0">
                <a:solidFill>
                  <a:schemeClr val="tx2"/>
                </a:solidFill>
              </a:rPr>
              <a:t>Xia &amp; Zharkova, 2020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EB38B5-8203-FD40-A82C-715671E11922}"/>
              </a:ext>
            </a:extLst>
          </p:cNvPr>
          <p:cNvSpPr txBox="1"/>
          <p:nvPr/>
        </p:nvSpPr>
        <p:spPr>
          <a:xfrm>
            <a:off x="233242" y="5582710"/>
            <a:ext cx="9847383" cy="181588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GB" sz="2800" dirty="0"/>
              <a:t>The turbulent electric (normalized by B_0 ^2 V_A^2) and magnetic fields (normalized by B_0 ^2). The wave vector is normalised to </a:t>
            </a:r>
            <a:r>
              <a:rPr lang="en-GB" sz="2800" dirty="0" err="1"/>
              <a:t>d_i</a:t>
            </a:r>
            <a:r>
              <a:rPr lang="en-GB" sz="2800" dirty="0"/>
              <a:t> ^{-1} of n_0. The corresponding k_{</a:t>
            </a:r>
            <a:r>
              <a:rPr lang="en-GB" sz="2800" dirty="0" err="1"/>
              <a:t>d_i</a:t>
            </a:r>
            <a:r>
              <a:rPr lang="en-GB" sz="2800" dirty="0"/>
              <a:t>}(n_0), k_{</a:t>
            </a:r>
            <a:r>
              <a:rPr lang="en-GB" sz="2800" dirty="0" err="1"/>
              <a:t>d_e</a:t>
            </a:r>
            <a:r>
              <a:rPr lang="en-GB" sz="2800" dirty="0"/>
              <a:t>}(n_0) are marked in dash lines.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BFDE7-7C7E-8F42-A321-F6274E7A9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6" y="710305"/>
            <a:ext cx="7620000" cy="47697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23BCA3-44E8-B146-AB73-325067E2255B}"/>
              </a:ext>
            </a:extLst>
          </p:cNvPr>
          <p:cNvSpPr/>
          <p:nvPr/>
        </p:nvSpPr>
        <p:spPr>
          <a:xfrm>
            <a:off x="4959910" y="2422864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-2.7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66866-9754-264C-BED0-ADEC584B20FF}"/>
              </a:ext>
            </a:extLst>
          </p:cNvPr>
          <p:cNvSpPr/>
          <p:nvPr/>
        </p:nvSpPr>
        <p:spPr>
          <a:xfrm>
            <a:off x="6857265" y="786363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Zharkova &amp; Xia, 2021b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901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EE694-8F3C-B447-97CD-9155BCF9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9326"/>
            <a:ext cx="9948575" cy="1262160"/>
          </a:xfrm>
        </p:spPr>
        <p:txBody>
          <a:bodyPr/>
          <a:lstStyle/>
          <a:p>
            <a:pPr algn="ctr"/>
            <a:r>
              <a:rPr lang="en-US" dirty="0"/>
              <a:t>RCS with X and O-</a:t>
            </a:r>
            <a:r>
              <a:rPr lang="en-US" dirty="0" err="1"/>
              <a:t>nullpoints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42528C-CB54-274F-9FB6-F3DF6AB87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0" y="949569"/>
            <a:ext cx="9817153" cy="52841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828EADB-BE25-F943-8E05-E04A959FC685}"/>
                  </a:ext>
                </a:extLst>
              </p:cNvPr>
              <p:cNvSpPr txBox="1"/>
              <p:nvPr/>
            </p:nvSpPr>
            <p:spPr>
              <a:xfrm>
                <a:off x="159283" y="6233734"/>
                <a:ext cx="9789292" cy="1015663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The x-z magnetic field topology (black solid lines) (</a:t>
                </a:r>
                <a:r>
                  <a:rPr lang="en-GB" sz="2000" dirty="0" err="1"/>
                  <a:t>b_g</a:t>
                </a:r>
                <a:r>
                  <a:rPr lang="en-GB" sz="2000" dirty="0"/>
                  <a:t>=1) (a)  with kinetic turbulence recorded in points A, B and C. The phase space structures in proton (b) and (electron c) beams are captured in the vertically elongated boxes with a width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GB" sz="2000" dirty="0"/>
                  <a:t>y=0.2 </a:t>
                </a:r>
                <a:r>
                  <a:rPr lang="en-GB" sz="2000" dirty="0" err="1"/>
                  <a:t>d_i</a:t>
                </a:r>
                <a:r>
                  <a:rPr lang="en-GB" sz="2000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828EADB-BE25-F943-8E05-E04A959FC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83" y="6233734"/>
                <a:ext cx="9789292" cy="1015663"/>
              </a:xfrm>
              <a:prstGeom prst="rect">
                <a:avLst/>
              </a:prstGeom>
              <a:blipFill>
                <a:blip r:embed="rId3"/>
                <a:stretch>
                  <a:fillRect l="-257" r="-386" b="-4598"/>
                </a:stretch>
              </a:blipFill>
              <a:ln w="762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807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87775-FD0E-2340-BAAE-BD480B6FD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38" y="0"/>
            <a:ext cx="8591574" cy="126216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Wavelet power spectrum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AA1DAB-77A0-0046-ABDD-87CFBF5A6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1" y="1704793"/>
            <a:ext cx="5989934" cy="52118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E7DB57-50A8-ED4C-AF8C-A4A4D58D8BD2}"/>
              </a:ext>
            </a:extLst>
          </p:cNvPr>
          <p:cNvSpPr/>
          <p:nvPr/>
        </p:nvSpPr>
        <p:spPr>
          <a:xfrm>
            <a:off x="6260123" y="1894657"/>
            <a:ext cx="3655821" cy="397031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GB" sz="2800" dirty="0"/>
              <a:t>Local wavelet power</a:t>
            </a:r>
          </a:p>
          <a:p>
            <a:r>
              <a:rPr lang="en-GB" sz="2800" dirty="0"/>
              <a:t> spectrum of </a:t>
            </a:r>
            <a:r>
              <a:rPr lang="en-GB" sz="2800" dirty="0" err="1"/>
              <a:t>B_x</a:t>
            </a:r>
            <a:r>
              <a:rPr lang="en-GB" sz="2800" dirty="0"/>
              <a:t> (the </a:t>
            </a:r>
          </a:p>
          <a:p>
            <a:r>
              <a:rPr lang="en-GB" sz="2800" dirty="0"/>
              <a:t>purple point B at z=15, x=0.25). </a:t>
            </a:r>
          </a:p>
          <a:p>
            <a:r>
              <a:rPr lang="en-GB" sz="2800" dirty="0"/>
              <a:t>The  solid dark curve </a:t>
            </a:r>
          </a:p>
          <a:p>
            <a:r>
              <a:rPr lang="en-GB" sz="2800" dirty="0"/>
              <a:t>encloses the regions of   &gt; 95\% confidence</a:t>
            </a:r>
            <a:r>
              <a:rPr lang="en-GB" dirty="0"/>
              <a:t>.</a:t>
            </a:r>
            <a:endParaRPr lang="en-GB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56133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0612-64B4-104C-9F8C-422F48D3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74" y="-191049"/>
            <a:ext cx="9072000" cy="62353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 Frequency analysis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B8DEE-2203-F84D-81EE-628E480C3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6" y="453200"/>
            <a:ext cx="9788552" cy="51254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50FB9B-12E5-3D45-90AA-0839DDA0C536}"/>
              </a:ext>
            </a:extLst>
          </p:cNvPr>
          <p:cNvSpPr/>
          <p:nvPr/>
        </p:nvSpPr>
        <p:spPr>
          <a:xfrm>
            <a:off x="146036" y="5705425"/>
            <a:ext cx="978855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400" dirty="0"/>
              <a:t>The spectra as functions of frequency of the parallel and</a:t>
            </a:r>
          </a:p>
          <a:p>
            <a:r>
              <a:rPr lang="en-GB" sz="2400" dirty="0"/>
              <a:t> perpendicular components  of  kinetic turbulence in the </a:t>
            </a:r>
          </a:p>
          <a:p>
            <a:r>
              <a:rPr lang="en-GB" sz="2400" dirty="0"/>
              <a:t>selected points A,B and C from Fig. 4.</a:t>
            </a:r>
            <a:r>
              <a:rPr lang="en-GB" sz="2400" dirty="0">
                <a:sym typeface="Wingdings" pitchFamily="2" charset="2"/>
              </a:rPr>
              <a:t></a:t>
            </a:r>
            <a:r>
              <a:rPr lang="en-GB" sz="2400" dirty="0"/>
              <a:t> </a:t>
            </a:r>
          </a:p>
          <a:p>
            <a:r>
              <a:rPr lang="en-GB" sz="2400" dirty="0">
                <a:solidFill>
                  <a:srgbClr val="C00000"/>
                </a:solidFill>
                <a:ea typeface="ＭＳ Ｐゴシック"/>
              </a:rPr>
              <a:t>strongest turbulence at lower-hybrid</a:t>
            </a:r>
            <a:r>
              <a:rPr lang="en-GB" sz="2400" dirty="0">
                <a:solidFill>
                  <a:srgbClr val="C00000"/>
                </a:solidFill>
              </a:rPr>
              <a:t> frequency</a:t>
            </a: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 (whistler waves) and e plasma frequency</a:t>
            </a:r>
            <a:r>
              <a:rPr lang="en-GB" sz="2000" dirty="0">
                <a:solidFill>
                  <a:srgbClr val="C00000"/>
                </a:solidFill>
                <a:latin typeface="Arial"/>
                <a:ea typeface="ＭＳ Ｐゴシック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/>
              </a:rPr>
              <a:t>(Langmuir and Bernstein waves)</a:t>
            </a:r>
            <a:endParaRPr lang="en-GB" sz="2400" dirty="0">
              <a:solidFill>
                <a:srgbClr val="C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869608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Shape 1"/>
          <p:cNvSpPr txBox="1"/>
          <p:nvPr/>
        </p:nvSpPr>
        <p:spPr>
          <a:xfrm>
            <a:off x="3240243" y="-238553"/>
            <a:ext cx="3230280" cy="7171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chemeClr val="tx2"/>
                </a:solidFill>
                <a:latin typeface="Arial"/>
                <a:ea typeface="ＭＳ Ｐゴシック"/>
              </a:rPr>
              <a:t>Conclusions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453" name="CustomShape 2"/>
          <p:cNvSpPr/>
          <p:nvPr/>
        </p:nvSpPr>
        <p:spPr>
          <a:xfrm>
            <a:off x="247383" y="478567"/>
            <a:ext cx="9216000" cy="6742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6800" rIns="90000" bIns="46800"/>
          <a:lstStyle/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C00000"/>
                </a:solidFill>
                <a:latin typeface="Arial"/>
                <a:ea typeface="ＭＳ Ｐゴシック"/>
              </a:rPr>
              <a:t>Strong guiding field 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leads to the </a:t>
            </a:r>
            <a:r>
              <a:rPr lang="en-GB" sz="2000" dirty="0">
                <a:solidFill>
                  <a:srgbClr val="C00000"/>
                </a:solidFill>
                <a:latin typeface="Arial"/>
                <a:ea typeface="ＭＳ Ｐゴシック"/>
              </a:rPr>
              <a:t>separation of electrons from protons 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with respect to the </a:t>
            </a:r>
            <a:r>
              <a:rPr lang="en-GB" sz="2000" dirty="0" err="1">
                <a:solidFill>
                  <a:srgbClr val="000000"/>
                </a:solidFill>
                <a:latin typeface="Arial"/>
                <a:ea typeface="ＭＳ Ｐゴシック"/>
              </a:rPr>
              <a:t>midplane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 (corona, or sector boundary – SB in the HCS), which generates a polarization electric field across the current sheet,</a:t>
            </a:r>
            <a:endParaRPr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dirty="0"/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Magnetic field imposes its signatures on pitch-angle and energy distributions on particles entering a current sheet from the opposite (</a:t>
            </a:r>
            <a:r>
              <a:rPr lang="en-GB" sz="2000" dirty="0">
                <a:solidFill>
                  <a:srgbClr val="C00000"/>
                </a:solidFill>
                <a:latin typeface="Arial"/>
                <a:ea typeface="ＭＳ Ｐゴシック"/>
              </a:rPr>
              <a:t>transit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) and the same side (</a:t>
            </a:r>
            <a:r>
              <a:rPr lang="en-GB" sz="2000" dirty="0">
                <a:solidFill>
                  <a:srgbClr val="C00000"/>
                </a:solidFill>
                <a:latin typeface="Arial"/>
                <a:ea typeface="ＭＳ Ｐゴシック"/>
              </a:rPr>
              <a:t>bounced particles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)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dirty="0"/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Particles accelerated </a:t>
            </a:r>
            <a:r>
              <a:rPr lang="en-GB" sz="2000" dirty="0">
                <a:solidFill>
                  <a:srgbClr val="C00000"/>
                </a:solidFill>
                <a:latin typeface="Arial"/>
                <a:ea typeface="ＭＳ Ｐゴシック"/>
              </a:rPr>
              <a:t>in magnetic islands still have the populations of transit and bounced particles 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leading to two beam instabilities often reported in observations and PIC models,</a:t>
            </a:r>
            <a:endParaRPr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dirty="0"/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Electrons can be accelerated to </a:t>
            </a:r>
            <a:r>
              <a:rPr lang="en-GB" sz="2000" dirty="0">
                <a:solidFill>
                  <a:srgbClr val="C00000"/>
                </a:solidFill>
                <a:latin typeface="Arial"/>
                <a:ea typeface="ＭＳ Ｐゴシック"/>
              </a:rPr>
              <a:t>sub-relativistic energies in a single magnetic  island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. They pass through a few islands  while forming clouds about neighbouring X-</a:t>
            </a:r>
            <a:r>
              <a:rPr lang="en-GB" sz="2000" dirty="0" err="1">
                <a:solidFill>
                  <a:srgbClr val="000000"/>
                </a:solidFill>
                <a:latin typeface="Arial"/>
                <a:ea typeface="ＭＳ Ｐゴシック"/>
              </a:rPr>
              <a:t>nullpoints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,</a:t>
            </a:r>
            <a:endParaRPr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dirty="0"/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Particle </a:t>
            </a:r>
            <a:r>
              <a:rPr lang="en-GB" sz="2000" dirty="0">
                <a:solidFill>
                  <a:srgbClr val="C00000"/>
                </a:solidFill>
                <a:latin typeface="Arial"/>
                <a:ea typeface="ＭＳ Ｐゴシック"/>
              </a:rPr>
              <a:t>energy gains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GB" sz="2000" dirty="0">
                <a:solidFill>
                  <a:srgbClr val="C00000"/>
                </a:solidFill>
                <a:latin typeface="Arial"/>
                <a:ea typeface="ＭＳ Ｐゴシック"/>
              </a:rPr>
              <a:t>in coalescent islands are lower than in squashed ones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GB" sz="20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C00000"/>
                </a:solidFill>
                <a:latin typeface="Arial"/>
                <a:ea typeface="ＭＳ Ｐゴシック"/>
              </a:rPr>
              <a:t>PADs of accelerated particles 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are shown to </a:t>
            </a:r>
            <a:r>
              <a:rPr lang="en-GB" sz="2000" dirty="0">
                <a:solidFill>
                  <a:srgbClr val="C00000"/>
                </a:solidFill>
                <a:latin typeface="Arial"/>
                <a:ea typeface="ＭＳ Ｐゴシック"/>
              </a:rPr>
              <a:t>reflect magnetic topology of current sheets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 and can be compared with in-situ observations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GB" sz="20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C00000"/>
                </a:solidFill>
                <a:latin typeface="Arial"/>
                <a:ea typeface="ＭＳ Ｐゴシック"/>
              </a:rPr>
              <a:t>Bump-in-tail velocity distributions 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of transit and bounced particles of the same charge </a:t>
            </a:r>
            <a:r>
              <a:rPr lang="en-GB" sz="2000" dirty="0">
                <a:solidFill>
                  <a:srgbClr val="C00000"/>
                </a:solidFill>
                <a:latin typeface="Arial"/>
                <a:ea typeface="ＭＳ Ｐゴシック"/>
              </a:rPr>
              <a:t>induce turbulence 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in different parts of current sheets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GB" sz="20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C00000"/>
                </a:solidFill>
                <a:latin typeface="Arial"/>
                <a:ea typeface="ＭＳ Ｐゴシック"/>
              </a:rPr>
              <a:t>The turbulence index near ion inertial length is -2.7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, it is </a:t>
            </a:r>
            <a:r>
              <a:rPr lang="en-GB" sz="2000" dirty="0">
                <a:solidFill>
                  <a:srgbClr val="000000"/>
                </a:solidFill>
                <a:ea typeface="ＭＳ Ｐゴシック"/>
              </a:rPr>
              <a:t>strongest in lower-hybrid</a:t>
            </a:r>
            <a:r>
              <a:rPr lang="en-GB" sz="2000" dirty="0"/>
              <a:t> frequency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 (whistler waves), also has a peak at high frequencies near X-</a:t>
            </a:r>
            <a:r>
              <a:rPr lang="en-GB" sz="2000" dirty="0" err="1">
                <a:solidFill>
                  <a:srgbClr val="000000"/>
                </a:solidFill>
                <a:latin typeface="Arial"/>
                <a:ea typeface="ＭＳ Ｐゴシック"/>
              </a:rPr>
              <a:t>nullpoints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/>
              </a:rPr>
              <a:t> (Langmuir and Bernstein waves)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29" y="-1"/>
            <a:ext cx="10034069" cy="7559675"/>
            <a:chOff x="0" y="119"/>
            <a:chExt cx="5734" cy="4201"/>
          </a:xfrm>
        </p:grpSpPr>
        <p:pic>
          <p:nvPicPr>
            <p:cNvPr id="15365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19"/>
              <a:ext cx="3897" cy="4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2517" name="Text Box 5"/>
            <p:cNvSpPr txBox="1">
              <a:spLocks noChangeArrowheads="1"/>
            </p:cNvSpPr>
            <p:nvPr/>
          </p:nvSpPr>
          <p:spPr bwMode="auto">
            <a:xfrm>
              <a:off x="567" y="1570"/>
              <a:ext cx="1542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1984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Azimuthal angle</a:t>
              </a:r>
              <a:endParaRPr lang="ru-RU" sz="1984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18" name="Text Box 6"/>
            <p:cNvSpPr txBox="1">
              <a:spLocks noChangeArrowheads="1"/>
            </p:cNvSpPr>
            <p:nvPr/>
          </p:nvSpPr>
          <p:spPr bwMode="auto">
            <a:xfrm>
              <a:off x="476" y="300"/>
              <a:ext cx="2722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GB" sz="1984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Magnitude of IMP</a:t>
              </a:r>
              <a:endParaRPr lang="en-US" sz="1984" dirty="0">
                <a:solidFill>
                  <a:srgbClr val="0000FF"/>
                </a:solidFill>
              </a:endParaRPr>
            </a:p>
          </p:txBody>
        </p:sp>
        <p:sp>
          <p:nvSpPr>
            <p:cNvPr id="192519" name="Text Box 7"/>
            <p:cNvSpPr txBox="1">
              <a:spLocks noChangeArrowheads="1"/>
            </p:cNvSpPr>
            <p:nvPr/>
          </p:nvSpPr>
          <p:spPr bwMode="auto">
            <a:xfrm>
              <a:off x="385" y="935"/>
              <a:ext cx="952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984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</a:t>
              </a:r>
              <a:r>
                <a:rPr lang="en-US" sz="1984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Bx</a:t>
              </a:r>
              <a:r>
                <a:rPr lang="en-US" sz="1984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=0</a:t>
              </a:r>
            </a:p>
          </p:txBody>
        </p:sp>
        <p:sp>
          <p:nvSpPr>
            <p:cNvPr id="192520" name="Text Box 8"/>
            <p:cNvSpPr txBox="1">
              <a:spLocks noChangeArrowheads="1"/>
            </p:cNvSpPr>
            <p:nvPr/>
          </p:nvSpPr>
          <p:spPr bwMode="auto">
            <a:xfrm>
              <a:off x="567" y="2205"/>
              <a:ext cx="952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GB" sz="1984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Velocity</a:t>
              </a:r>
              <a:endParaRPr lang="en-US" sz="1984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21" name="Text Box 9"/>
            <p:cNvSpPr txBox="1">
              <a:spLocks noChangeArrowheads="1"/>
            </p:cNvSpPr>
            <p:nvPr/>
          </p:nvSpPr>
          <p:spPr bwMode="auto">
            <a:xfrm>
              <a:off x="576" y="2780"/>
              <a:ext cx="1179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1543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Plasma density</a:t>
              </a:r>
              <a:endParaRPr lang="ru-RU" sz="1543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22" name="Text Box 10"/>
            <p:cNvSpPr txBox="1">
              <a:spLocks noChangeArrowheads="1"/>
            </p:cNvSpPr>
            <p:nvPr/>
          </p:nvSpPr>
          <p:spPr bwMode="auto">
            <a:xfrm>
              <a:off x="612" y="3430"/>
              <a:ext cx="816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1984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Beta</a:t>
              </a:r>
              <a:r>
                <a:rPr lang="en-US" sz="1984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endParaRPr lang="ru-RU" sz="1984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5372" name="Line 11"/>
            <p:cNvSpPr>
              <a:spLocks noChangeShapeType="1"/>
            </p:cNvSpPr>
            <p:nvPr/>
          </p:nvSpPr>
          <p:spPr bwMode="auto">
            <a:xfrm>
              <a:off x="1973" y="346"/>
              <a:ext cx="0" cy="18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endParaRPr lang="en-US" sz="1984"/>
            </a:p>
          </p:txBody>
        </p:sp>
        <p:sp>
          <p:nvSpPr>
            <p:cNvPr id="15373" name="Line 12"/>
            <p:cNvSpPr>
              <a:spLocks noChangeShapeType="1"/>
            </p:cNvSpPr>
            <p:nvPr/>
          </p:nvSpPr>
          <p:spPr bwMode="auto">
            <a:xfrm>
              <a:off x="1882" y="1616"/>
              <a:ext cx="0" cy="2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endParaRPr lang="en-US" sz="1984"/>
            </a:p>
          </p:txBody>
        </p:sp>
        <p:sp>
          <p:nvSpPr>
            <p:cNvPr id="15374" name="Line 13"/>
            <p:cNvSpPr>
              <a:spLocks noChangeShapeType="1"/>
            </p:cNvSpPr>
            <p:nvPr/>
          </p:nvSpPr>
          <p:spPr bwMode="auto">
            <a:xfrm flipV="1">
              <a:off x="1837" y="2251"/>
              <a:ext cx="0" cy="22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 type="triangle" w="med" len="med"/>
            </a:ln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endParaRPr lang="en-US" sz="1984"/>
            </a:p>
          </p:txBody>
        </p:sp>
        <p:sp>
          <p:nvSpPr>
            <p:cNvPr id="15375" name="Line 14"/>
            <p:cNvSpPr>
              <a:spLocks noChangeShapeType="1"/>
            </p:cNvSpPr>
            <p:nvPr/>
          </p:nvSpPr>
          <p:spPr bwMode="auto">
            <a:xfrm>
              <a:off x="1247" y="2886"/>
              <a:ext cx="0" cy="18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arrow" w="med" len="med"/>
              <a:tailEnd/>
            </a:ln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endParaRPr lang="en-US" sz="1984"/>
            </a:p>
          </p:txBody>
        </p:sp>
        <p:sp>
          <p:nvSpPr>
            <p:cNvPr id="15376" name="Line 15"/>
            <p:cNvSpPr>
              <a:spLocks noChangeShapeType="1"/>
            </p:cNvSpPr>
            <p:nvPr/>
          </p:nvSpPr>
          <p:spPr bwMode="auto">
            <a:xfrm>
              <a:off x="1247" y="3475"/>
              <a:ext cx="0" cy="18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arrow" w="med" len="med"/>
              <a:tailEnd/>
            </a:ln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endParaRPr lang="en-US" sz="1984"/>
            </a:p>
          </p:txBody>
        </p:sp>
        <p:sp>
          <p:nvSpPr>
            <p:cNvPr id="15377" name="Rectangle 16"/>
            <p:cNvSpPr>
              <a:spLocks noChangeArrowheads="1"/>
            </p:cNvSpPr>
            <p:nvPr/>
          </p:nvSpPr>
          <p:spPr bwMode="auto">
            <a:xfrm>
              <a:off x="3943" y="125"/>
              <a:ext cx="1791" cy="41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endParaRPr lang="ru-RU" sz="1984" dirty="0"/>
            </a:p>
            <a:p>
              <a:r>
                <a:rPr lang="en-GB" sz="1984" dirty="0"/>
                <a:t>IMP magnitude sharply </a:t>
              </a:r>
            </a:p>
            <a:p>
              <a:r>
                <a:rPr lang="en-GB" sz="1984" dirty="0"/>
                <a:t>drops or increases</a:t>
              </a:r>
              <a:endParaRPr lang="en-US" sz="1984" dirty="0"/>
            </a:p>
            <a:p>
              <a:r>
                <a:rPr lang="en-US" sz="1984" dirty="0"/>
                <a:t> </a:t>
              </a:r>
              <a:endParaRPr lang="ru-RU" sz="1984" dirty="0"/>
            </a:p>
            <a:p>
              <a:r>
                <a:rPr lang="en-GB" sz="1984" dirty="0"/>
                <a:t>Horizontal component</a:t>
              </a:r>
              <a:r>
                <a:rPr lang="en-US" sz="1984" dirty="0"/>
                <a:t>(</a:t>
              </a:r>
              <a:r>
                <a:rPr lang="en-US" sz="1984" dirty="0" err="1"/>
                <a:t>Bx</a:t>
              </a:r>
              <a:r>
                <a:rPr lang="en-US" sz="1984" dirty="0"/>
                <a:t>, GSE) = 0 </a:t>
              </a:r>
              <a:r>
                <a:rPr lang="en-US" sz="1984" dirty="0" err="1"/>
                <a:t>nT</a:t>
              </a:r>
              <a:r>
                <a:rPr lang="en-US" sz="1984" dirty="0"/>
                <a:t>;</a:t>
              </a:r>
            </a:p>
            <a:p>
              <a:endParaRPr lang="en-US" sz="1984" dirty="0"/>
            </a:p>
            <a:p>
              <a:r>
                <a:rPr lang="en-GB" sz="1984" dirty="0"/>
                <a:t>Azimuthal angle </a:t>
              </a:r>
              <a:r>
                <a:rPr lang="en-US" sz="1984" dirty="0"/>
                <a:t>(</a:t>
              </a:r>
              <a:r>
                <a:rPr lang="en-US" sz="1984" i="1" dirty="0"/>
                <a:t>φ</a:t>
              </a:r>
              <a:r>
                <a:rPr lang="en-US" sz="1984" i="1" baseline="-25000" dirty="0"/>
                <a:t>B</a:t>
              </a:r>
              <a:r>
                <a:rPr lang="en-US" sz="1984" dirty="0"/>
                <a:t>) </a:t>
              </a:r>
              <a:r>
                <a:rPr lang="en-GB" sz="1984" dirty="0"/>
                <a:t>changes by</a:t>
              </a:r>
              <a:r>
                <a:rPr lang="en-US" sz="1984" dirty="0"/>
                <a:t>180</a:t>
              </a:r>
              <a:r>
                <a:rPr lang="en-US" sz="1984" dirty="0">
                  <a:sym typeface="Symbol" charset="2"/>
                </a:rPr>
                <a:t></a:t>
              </a:r>
              <a:r>
                <a:rPr lang="en-US" sz="1984" dirty="0"/>
                <a:t>;</a:t>
              </a:r>
            </a:p>
            <a:p>
              <a:endParaRPr lang="en-US" sz="1984" dirty="0"/>
            </a:p>
            <a:p>
              <a:r>
                <a:rPr lang="en-GB" sz="1984" b="1" dirty="0">
                  <a:solidFill>
                    <a:srgbClr val="FF0000"/>
                  </a:solidFill>
                </a:rPr>
                <a:t>Problem 3 –ion velocity </a:t>
              </a:r>
              <a:r>
                <a:rPr lang="en-GB" sz="1984" dirty="0"/>
                <a:t>profile is asymmetric over the HCS</a:t>
              </a:r>
              <a:endParaRPr lang="en-US" sz="1984" dirty="0"/>
            </a:p>
            <a:p>
              <a:endParaRPr lang="en-US" sz="1984" dirty="0"/>
            </a:p>
            <a:p>
              <a:r>
                <a:rPr lang="en-GB" sz="1984" b="1" dirty="0">
                  <a:solidFill>
                    <a:srgbClr val="FF0000"/>
                  </a:solidFill>
                </a:rPr>
                <a:t>Problem 4 -</a:t>
              </a:r>
              <a:r>
                <a:rPr lang="en-GB" sz="1984" dirty="0"/>
                <a:t>Density is sharply increased about the HCS</a:t>
              </a:r>
              <a:endParaRPr lang="en-US" sz="1984" dirty="0"/>
            </a:p>
            <a:p>
              <a:endParaRPr lang="en-US" sz="1984" dirty="0"/>
            </a:p>
            <a:p>
              <a:endParaRPr lang="ru-RU" sz="1984" dirty="0"/>
            </a:p>
            <a:p>
              <a:r>
                <a:rPr lang="en-GB" sz="1984" dirty="0"/>
                <a:t>Beta is also sharply  increased</a:t>
              </a:r>
            </a:p>
            <a:p>
              <a:endParaRPr lang="en-GB" sz="1984" dirty="0"/>
            </a:p>
            <a:p>
              <a:r>
                <a:rPr lang="en-GB" sz="1984" dirty="0">
                  <a:solidFill>
                    <a:srgbClr val="C00000"/>
                  </a:solidFill>
                </a:rPr>
                <a:t>Zharkova and </a:t>
              </a:r>
              <a:r>
                <a:rPr lang="en-GB" sz="1984" dirty="0" err="1">
                  <a:solidFill>
                    <a:srgbClr val="C00000"/>
                  </a:solidFill>
                </a:rPr>
                <a:t>Khabarova</a:t>
              </a:r>
              <a:r>
                <a:rPr lang="en-GB" sz="1984" dirty="0">
                  <a:solidFill>
                    <a:srgbClr val="C00000"/>
                  </a:solidFill>
                </a:rPr>
                <a:t>, 2012, </a:t>
              </a:r>
              <a:r>
                <a:rPr lang="en-GB" sz="1984" dirty="0" err="1">
                  <a:solidFill>
                    <a:srgbClr val="C00000"/>
                  </a:solidFill>
                </a:rPr>
                <a:t>ApJ</a:t>
              </a:r>
              <a:endParaRPr lang="en-US" sz="1984" dirty="0">
                <a:solidFill>
                  <a:srgbClr val="C00000"/>
                </a:solidFill>
              </a:endParaRPr>
            </a:p>
          </p:txBody>
        </p:sp>
      </p:grpSp>
      <p:sp>
        <p:nvSpPr>
          <p:cNvPr id="192531" name="Rectangle 19"/>
          <p:cNvSpPr>
            <a:spLocks noChangeArrowheads="1"/>
          </p:cNvSpPr>
          <p:nvPr/>
        </p:nvSpPr>
        <p:spPr bwMode="auto">
          <a:xfrm>
            <a:off x="3453131" y="3575075"/>
            <a:ext cx="200418" cy="409524"/>
          </a:xfrm>
          <a:prstGeom prst="rect">
            <a:avLst/>
          </a:prstGeom>
          <a:solidFill>
            <a:srgbClr val="FF0000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9208" tIns="51588" rIns="99208" bIns="51588" anchor="ctr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sp>
        <p:nvSpPr>
          <p:cNvPr id="15364" name="Rectangle 20"/>
          <p:cNvSpPr>
            <a:spLocks noChangeArrowheads="1"/>
          </p:cNvSpPr>
          <p:nvPr/>
        </p:nvSpPr>
        <p:spPr bwMode="auto">
          <a:xfrm>
            <a:off x="6819986" y="4609191"/>
            <a:ext cx="3134115" cy="740016"/>
          </a:xfrm>
          <a:prstGeom prst="rect">
            <a:avLst/>
          </a:prstGeom>
          <a:noFill/>
          <a:ln w="44450">
            <a:solidFill>
              <a:schemeClr val="hlink"/>
            </a:solidFill>
            <a:miter lim="800000"/>
            <a:headEnd/>
            <a:tailEnd/>
          </a:ln>
        </p:spPr>
        <p:txBody>
          <a:bodyPr wrap="square" lIns="99208" tIns="51588" rIns="99208" bIns="51588" anchor="ctr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B17E49-F81D-7FC8-E3AA-CDC95A6456E8}"/>
              </a:ext>
            </a:extLst>
          </p:cNvPr>
          <p:cNvSpPr/>
          <p:nvPr/>
        </p:nvSpPr>
        <p:spPr>
          <a:xfrm>
            <a:off x="0" y="-541598"/>
            <a:ext cx="10080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C00000"/>
                </a:solidFill>
              </a:rPr>
              <a:t>Zharkova&amp;Khabarova</a:t>
            </a:r>
            <a:r>
              <a:rPr lang="en-US" sz="2800" baseline="30000" dirty="0">
                <a:solidFill>
                  <a:srgbClr val="C00000"/>
                </a:solidFill>
              </a:rPr>
              <a:t>, 2012 </a:t>
            </a:r>
            <a:r>
              <a:rPr lang="en-US" sz="2800" baseline="30000" dirty="0">
                <a:solidFill>
                  <a:srgbClr val="C00000"/>
                </a:solidFill>
                <a:hlinkClick r:id="rId3"/>
              </a:rPr>
              <a:t>https://iopscience.iop.org/article/10.1088/0004-637X/752/1/35/pdf</a:t>
            </a:r>
            <a:r>
              <a:rPr lang="en-US" sz="2800" baseline="300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073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77017" y="605474"/>
            <a:ext cx="9803080" cy="6688212"/>
            <a:chOff x="158" y="346"/>
            <a:chExt cx="5602" cy="3822"/>
          </a:xfrm>
        </p:grpSpPr>
        <p:pic>
          <p:nvPicPr>
            <p:cNvPr id="1639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8" y="346"/>
              <a:ext cx="3856" cy="3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Text Box 3"/>
            <p:cNvSpPr txBox="1">
              <a:spLocks noChangeArrowheads="1"/>
            </p:cNvSpPr>
            <p:nvPr/>
          </p:nvSpPr>
          <p:spPr bwMode="auto">
            <a:xfrm>
              <a:off x="3819" y="436"/>
              <a:ext cx="1941" cy="36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r>
                <a:rPr lang="en-GB" sz="2205" dirty="0">
                  <a:solidFill>
                    <a:srgbClr val="0000FF"/>
                  </a:solidFill>
                </a:rPr>
                <a:t>Crossing of a thin SB</a:t>
              </a:r>
              <a:r>
                <a:rPr lang="en-US" sz="2205" dirty="0">
                  <a:solidFill>
                    <a:srgbClr val="0000FF"/>
                  </a:solidFill>
                </a:rPr>
                <a:t>:</a:t>
              </a:r>
            </a:p>
            <a:p>
              <a:r>
                <a:rPr lang="en-US" sz="2205" dirty="0"/>
                <a:t>a) </a:t>
              </a:r>
              <a:r>
                <a:rPr lang="en-GB" sz="2205" dirty="0"/>
                <a:t>IMP magnitude</a:t>
              </a:r>
              <a:r>
                <a:rPr lang="en-US" sz="2205" dirty="0"/>
                <a:t>; </a:t>
              </a:r>
            </a:p>
            <a:p>
              <a:r>
                <a:rPr lang="en-US" sz="2205" dirty="0" err="1"/>
                <a:t>b</a:t>
              </a:r>
              <a:r>
                <a:rPr lang="en-US" sz="2205" dirty="0"/>
                <a:t>) </a:t>
              </a:r>
              <a:r>
                <a:rPr lang="en-GB" sz="2205" dirty="0"/>
                <a:t>IMP horizontal component </a:t>
              </a:r>
              <a:r>
                <a:rPr lang="en-US" sz="2205" dirty="0"/>
                <a:t>(</a:t>
              </a:r>
              <a:r>
                <a:rPr lang="en-US" sz="2205" dirty="0" err="1"/>
                <a:t>Bx</a:t>
              </a:r>
              <a:r>
                <a:rPr lang="en-US" sz="2205" dirty="0"/>
                <a:t>, GSE);</a:t>
              </a:r>
            </a:p>
            <a:p>
              <a:endParaRPr lang="en-US" sz="2205" dirty="0"/>
            </a:p>
            <a:p>
              <a:r>
                <a:rPr lang="en-US" sz="2205" dirty="0"/>
                <a:t> </a:t>
              </a:r>
              <a:r>
                <a:rPr lang="en-US" sz="2205" dirty="0" err="1"/>
                <a:t>c</a:t>
              </a:r>
              <a:r>
                <a:rPr lang="en-US" sz="2205" dirty="0"/>
                <a:t>) </a:t>
              </a:r>
              <a:r>
                <a:rPr lang="en-GB" sz="2205" dirty="0"/>
                <a:t>IMP azimuthal angle </a:t>
              </a:r>
              <a:r>
                <a:rPr lang="en-US" sz="2205" dirty="0"/>
                <a:t>(</a:t>
              </a:r>
              <a:r>
                <a:rPr lang="en-US" sz="2205" i="1" dirty="0"/>
                <a:t>φ</a:t>
              </a:r>
              <a:r>
                <a:rPr lang="en-US" sz="2205" i="1" baseline="-25000" dirty="0"/>
                <a:t>B</a:t>
              </a:r>
              <a:r>
                <a:rPr lang="en-US" sz="2205" dirty="0"/>
                <a:t>); </a:t>
              </a:r>
            </a:p>
            <a:p>
              <a:endParaRPr lang="en-US" sz="2205" dirty="0"/>
            </a:p>
            <a:p>
              <a:r>
                <a:rPr lang="en-US" sz="2205" dirty="0" err="1"/>
                <a:t>d-f</a:t>
              </a:r>
              <a:r>
                <a:rPr lang="en-US" sz="2205" dirty="0"/>
                <a:t>) </a:t>
              </a:r>
              <a:r>
                <a:rPr lang="en-GB" sz="2205" dirty="0">
                  <a:solidFill>
                    <a:srgbClr val="000090"/>
                  </a:solidFill>
                </a:rPr>
                <a:t>Spectrograms of electron distribution in pitch angles</a:t>
              </a:r>
              <a:endParaRPr lang="en-US" sz="2205" dirty="0">
                <a:solidFill>
                  <a:srgbClr val="000090"/>
                </a:solidFill>
              </a:endParaRPr>
            </a:p>
            <a:p>
              <a:r>
                <a:rPr lang="ru-RU" sz="2205" dirty="0"/>
                <a:t>(</a:t>
              </a:r>
              <a:r>
                <a:rPr lang="en-GB" sz="2205" dirty="0"/>
                <a:t>in 3 energy channels</a:t>
              </a:r>
              <a:r>
                <a:rPr lang="ru-RU" sz="2205" dirty="0"/>
                <a:t>)</a:t>
              </a:r>
              <a:endParaRPr lang="en-GB" sz="2205" dirty="0"/>
            </a:p>
            <a:p>
              <a:endParaRPr lang="en-GB" sz="2205" dirty="0"/>
            </a:p>
            <a:p>
              <a:r>
                <a:rPr lang="en-GB" sz="2400" b="1" dirty="0">
                  <a:solidFill>
                    <a:srgbClr val="FF0000"/>
                  </a:solidFill>
                </a:rPr>
                <a:t>Problem 5 – </a:t>
              </a:r>
              <a:r>
                <a:rPr lang="en-GB" sz="2400" b="1" dirty="0">
                  <a:solidFill>
                    <a:srgbClr val="0033CC"/>
                  </a:solidFill>
                </a:rPr>
                <a:t>Electron pitch angle distribution with turning point far away </a:t>
              </a:r>
            </a:p>
            <a:p>
              <a:r>
                <a:rPr lang="en-GB" sz="2400" b="1" dirty="0">
                  <a:solidFill>
                    <a:srgbClr val="0033CC"/>
                  </a:solidFill>
                </a:rPr>
                <a:t>from HCS</a:t>
              </a:r>
              <a:endParaRPr lang="en-US" sz="2205" dirty="0">
                <a:solidFill>
                  <a:srgbClr val="0033CC"/>
                </a:solidFill>
              </a:endParaRPr>
            </a:p>
          </p:txBody>
        </p:sp>
      </p:grpSp>
      <p:sp>
        <p:nvSpPr>
          <p:cNvPr id="16387" name="WordArt 4"/>
          <p:cNvSpPr>
            <a:spLocks noChangeArrowheads="1" noChangeShapeType="1" noTextEdit="1"/>
          </p:cNvSpPr>
          <p:nvPr/>
        </p:nvSpPr>
        <p:spPr bwMode="auto">
          <a:xfrm>
            <a:off x="450079" y="-298927"/>
            <a:ext cx="8866916" cy="4532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968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Problems in identification of sector boundaries</a:t>
            </a:r>
          </a:p>
        </p:txBody>
      </p:sp>
      <p:sp>
        <p:nvSpPr>
          <p:cNvPr id="183304" name="Rectangle 8"/>
          <p:cNvSpPr>
            <a:spLocks noChangeArrowheads="1"/>
          </p:cNvSpPr>
          <p:nvPr/>
        </p:nvSpPr>
        <p:spPr bwMode="auto">
          <a:xfrm>
            <a:off x="3611553" y="3535045"/>
            <a:ext cx="78747" cy="409524"/>
          </a:xfrm>
          <a:prstGeom prst="rect">
            <a:avLst/>
          </a:prstGeom>
          <a:solidFill>
            <a:srgbClr val="FF0000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 lIns="99208" tIns="51588" rIns="99208" bIns="51588" anchor="ctr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sp>
        <p:nvSpPr>
          <p:cNvPr id="183305" name="Text Box 9"/>
          <p:cNvSpPr txBox="1">
            <a:spLocks noChangeArrowheads="1"/>
          </p:cNvSpPr>
          <p:nvPr/>
        </p:nvSpPr>
        <p:spPr bwMode="auto">
          <a:xfrm>
            <a:off x="1388220" y="3701092"/>
            <a:ext cx="1429688" cy="37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764" b="1">
                <a:effectLst>
                  <a:outerShdw blurRad="38100" dist="38100" dir="2700000" algn="tl">
                    <a:srgbClr val="000000"/>
                  </a:outerShdw>
                </a:effectLst>
              </a:rPr>
              <a:t>340 eV</a:t>
            </a:r>
            <a:endParaRPr lang="ru-RU" sz="1764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3306" name="Text Box 10"/>
          <p:cNvSpPr txBox="1">
            <a:spLocks noChangeArrowheads="1"/>
          </p:cNvSpPr>
          <p:nvPr/>
        </p:nvSpPr>
        <p:spPr bwMode="auto">
          <a:xfrm>
            <a:off x="1388220" y="5050283"/>
            <a:ext cx="1429688" cy="37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764" b="1">
                <a:effectLst>
                  <a:outerShdw blurRad="38100" dist="38100" dir="2700000" algn="tl">
                    <a:srgbClr val="000000"/>
                  </a:outerShdw>
                </a:effectLst>
              </a:rPr>
              <a:t>84 eV</a:t>
            </a:r>
            <a:endParaRPr lang="ru-RU" sz="1764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1388220" y="6240232"/>
            <a:ext cx="1429688" cy="37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764" b="1">
                <a:effectLst>
                  <a:outerShdw blurRad="38100" dist="38100" dir="2700000" algn="tl">
                    <a:srgbClr val="000000"/>
                  </a:outerShdw>
                </a:effectLst>
              </a:rPr>
              <a:t>27 eV</a:t>
            </a:r>
            <a:endParaRPr lang="ru-RU" sz="1764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432C76-A736-CEC4-461F-528B8101B935}"/>
              </a:ext>
            </a:extLst>
          </p:cNvPr>
          <p:cNvSpPr txBox="1"/>
          <p:nvPr/>
        </p:nvSpPr>
        <p:spPr>
          <a:xfrm>
            <a:off x="2560938" y="3256690"/>
            <a:ext cx="5121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sector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B9CC12-67FA-4FCE-B849-33247DFFA59F}"/>
              </a:ext>
            </a:extLst>
          </p:cNvPr>
          <p:cNvSpPr/>
          <p:nvPr/>
        </p:nvSpPr>
        <p:spPr>
          <a:xfrm>
            <a:off x="0" y="135771"/>
            <a:ext cx="10080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C00000"/>
                </a:solidFill>
              </a:rPr>
              <a:t>Zharkova&amp;Khabarova</a:t>
            </a:r>
            <a:r>
              <a:rPr lang="en-US" sz="2800" baseline="30000" dirty="0">
                <a:solidFill>
                  <a:srgbClr val="C00000"/>
                </a:solidFill>
              </a:rPr>
              <a:t>, 2012 </a:t>
            </a:r>
            <a:r>
              <a:rPr lang="en-US" sz="2800" baseline="30000" dirty="0">
                <a:solidFill>
                  <a:srgbClr val="C00000"/>
                </a:solidFill>
                <a:hlinkClick r:id="rId3"/>
              </a:rPr>
              <a:t>https://iopscience.iop.org/article/10.1088/0004-637X/752/1/35/pdf</a:t>
            </a:r>
            <a:r>
              <a:rPr lang="en-US" sz="2800" baseline="300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882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-8872" y="-532497"/>
            <a:ext cx="9773391" cy="187458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en-GB" sz="3600" dirty="0">
                <a:solidFill>
                  <a:srgbClr val="C00000"/>
                </a:solidFill>
                <a:latin typeface="Arial"/>
                <a:ea typeface="ＭＳ Ｐゴシック"/>
              </a:rPr>
              <a:t>Magnetic reconnection</a:t>
            </a:r>
          </a:p>
          <a:p>
            <a:pPr algn="ctr"/>
            <a:r>
              <a:rPr lang="en-GB" sz="3600" dirty="0">
                <a:solidFill>
                  <a:srgbClr val="C00000"/>
                </a:solidFill>
                <a:latin typeface="Arial"/>
                <a:ea typeface="ＭＳ Ｐゴシック"/>
              </a:rPr>
              <a:t>in solar corona and heliosphere</a:t>
            </a:r>
          </a:p>
          <a:p>
            <a:pPr algn="ctr"/>
            <a:r>
              <a:rPr lang="en-GB" sz="2800" dirty="0">
                <a:solidFill>
                  <a:srgbClr val="0000FF"/>
                </a:solidFill>
                <a:latin typeface="Arial"/>
                <a:ea typeface="ＭＳ Ｐゴシック"/>
              </a:rPr>
              <a:t>Zharkova et al, 2011, </a:t>
            </a:r>
            <a:r>
              <a:rPr lang="en-GB" sz="2800" dirty="0" err="1">
                <a:solidFill>
                  <a:srgbClr val="0000FF"/>
                </a:solidFill>
                <a:latin typeface="Arial"/>
                <a:ea typeface="ＭＳ Ｐゴシック"/>
              </a:rPr>
              <a:t>SSRv</a:t>
            </a:r>
            <a:r>
              <a:rPr lang="en-GB" sz="2800" dirty="0">
                <a:solidFill>
                  <a:srgbClr val="0000FF"/>
                </a:solidFill>
                <a:latin typeface="Arial"/>
                <a:ea typeface="ＭＳ Ｐゴシック"/>
              </a:rPr>
              <a:t> </a:t>
            </a:r>
            <a:r>
              <a:rPr lang="en-GB" sz="2400" dirty="0">
                <a:solidFill>
                  <a:srgbClr val="0000FF"/>
                </a:solidFill>
                <a:latin typeface="Arial"/>
                <a:ea typeface="ＭＳ Ｐゴシック"/>
                <a:hlinkClick r:id="rId3"/>
              </a:rPr>
              <a:t>https://ui.adsabs.harvard.edu/abs/2011SSRv..159..357Z/abstract</a:t>
            </a:r>
            <a:r>
              <a:rPr lang="en-GB" sz="2400" dirty="0">
                <a:solidFill>
                  <a:srgbClr val="0000FF"/>
                </a:solidFill>
                <a:latin typeface="Arial"/>
                <a:ea typeface="ＭＳ Ｐゴシック"/>
              </a:rPr>
              <a:t> </a:t>
            </a:r>
            <a:endParaRPr sz="2400" dirty="0"/>
          </a:p>
        </p:txBody>
      </p:sp>
      <p:pic>
        <p:nvPicPr>
          <p:cNvPr id="307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5807034" y="1567543"/>
            <a:ext cx="4271166" cy="5543897"/>
          </a:xfrm>
          <a:prstGeom prst="rect">
            <a:avLst/>
          </a:prstGeom>
          <a:ln w="9360">
            <a:noFill/>
          </a:ln>
        </p:spPr>
      </p:pic>
      <p:pic>
        <p:nvPicPr>
          <p:cNvPr id="308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1474394"/>
            <a:ext cx="5280901" cy="5862497"/>
          </a:xfrm>
          <a:prstGeom prst="rect">
            <a:avLst/>
          </a:prstGeom>
          <a:ln w="9360">
            <a:noFill/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553B79B-8E91-6149-AD99-2BABD7DA89EE}"/>
              </a:ext>
            </a:extLst>
          </p:cNvPr>
          <p:cNvSpPr txBox="1">
            <a:spLocks/>
          </p:cNvSpPr>
          <p:nvPr/>
        </p:nvSpPr>
        <p:spPr>
          <a:xfrm>
            <a:off x="4736123" y="1567542"/>
            <a:ext cx="5496902" cy="56762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Problems of particle acceleration:</a:t>
            </a:r>
          </a:p>
          <a:p>
            <a:r>
              <a:rPr lang="en-US" dirty="0">
                <a:solidFill>
                  <a:srgbClr val="0070C0"/>
                </a:solidFill>
              </a:rPr>
              <a:t>Role of magnetic field topology</a:t>
            </a:r>
          </a:p>
          <a:p>
            <a:r>
              <a:rPr lang="en-US" dirty="0">
                <a:solidFill>
                  <a:srgbClr val="0070C0"/>
                </a:solidFill>
              </a:rPr>
              <a:t>Timing of acceleration </a:t>
            </a:r>
          </a:p>
          <a:p>
            <a:r>
              <a:rPr lang="en-US" dirty="0">
                <a:solidFill>
                  <a:srgbClr val="0070C0"/>
                </a:solidFill>
              </a:rPr>
              <a:t>Interaction between electrons and ions</a:t>
            </a:r>
          </a:p>
          <a:p>
            <a:r>
              <a:rPr lang="en-US" dirty="0">
                <a:solidFill>
                  <a:srgbClr val="0070C0"/>
                </a:solidFill>
              </a:rPr>
              <a:t>Particle numbers </a:t>
            </a:r>
          </a:p>
          <a:p>
            <a:r>
              <a:rPr lang="en-US" dirty="0">
                <a:solidFill>
                  <a:srgbClr val="0070C0"/>
                </a:solidFill>
              </a:rPr>
              <a:t>Energy spectra</a:t>
            </a:r>
          </a:p>
          <a:p>
            <a:r>
              <a:rPr lang="en-US" dirty="0">
                <a:solidFill>
                  <a:srgbClr val="0070C0"/>
                </a:solidFill>
              </a:rPr>
              <a:t>Pitch-angle distributions</a:t>
            </a:r>
          </a:p>
          <a:p>
            <a:r>
              <a:rPr lang="en-US" dirty="0">
                <a:solidFill>
                  <a:srgbClr val="0070C0"/>
                </a:solidFill>
              </a:rPr>
              <a:t>Generation of turbulence</a:t>
            </a:r>
          </a:p>
          <a:p>
            <a:r>
              <a:rPr lang="en-US" dirty="0">
                <a:solidFill>
                  <a:srgbClr val="0070C0"/>
                </a:solidFill>
              </a:rPr>
              <a:t>Secondary acceleration energization </a:t>
            </a:r>
          </a:p>
        </p:txBody>
      </p:sp>
    </p:spTree>
    <p:extLst>
      <p:ext uri="{BB962C8B-B14F-4D97-AF65-F5344CB8AC3E}">
        <p14:creationId xmlns:p14="http://schemas.microsoft.com/office/powerpoint/2010/main" val="119480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fig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8271" y="1130451"/>
            <a:ext cx="5239275" cy="6429224"/>
          </a:xfrm>
          <a:noFill/>
        </p:spPr>
      </p:pic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5628287" y="1847920"/>
            <a:ext cx="4166571" cy="7030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984" b="1" dirty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GB" sz="1984" b="1" dirty="0">
                <a:solidFill>
                  <a:srgbClr val="0000FF"/>
                </a:solidFill>
                <a:latin typeface="Times New Roman" charset="0"/>
              </a:rPr>
              <a:t>B</a:t>
            </a:r>
            <a:r>
              <a:rPr lang="en-GB" sz="1984" b="1" baseline="-25000" dirty="0">
                <a:solidFill>
                  <a:srgbClr val="0000FF"/>
                </a:solidFill>
                <a:latin typeface="Times New Roman" charset="0"/>
              </a:rPr>
              <a:t>z</a:t>
            </a:r>
            <a:r>
              <a:rPr lang="en-GB" sz="1984" b="1" dirty="0">
                <a:solidFill>
                  <a:srgbClr val="0000FF"/>
                </a:solidFill>
                <a:latin typeface="Times New Roman" charset="0"/>
              </a:rPr>
              <a:t> = B</a:t>
            </a:r>
            <a:r>
              <a:rPr lang="en-GB" sz="1984" b="1" baseline="-25000" dirty="0">
                <a:solidFill>
                  <a:srgbClr val="0000FF"/>
                </a:solidFill>
                <a:latin typeface="Times New Roman" charset="0"/>
              </a:rPr>
              <a:t>0</a:t>
            </a:r>
            <a:r>
              <a:rPr lang="en-GB" sz="1984" b="1" dirty="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en-GB" sz="1984" b="1" dirty="0" err="1">
                <a:solidFill>
                  <a:srgbClr val="0000FF"/>
                </a:solidFill>
                <a:latin typeface="Times New Roman" charset="0"/>
              </a:rPr>
              <a:t>tanh</a:t>
            </a:r>
            <a:r>
              <a:rPr lang="en-GB" sz="1984" b="1" dirty="0">
                <a:solidFill>
                  <a:srgbClr val="0000FF"/>
                </a:solidFill>
                <a:latin typeface="Times New Roman" charset="0"/>
              </a:rPr>
              <a:t>( - x/d)</a:t>
            </a:r>
          </a:p>
          <a:p>
            <a:r>
              <a:rPr lang="en-GB" sz="1984" b="1" dirty="0">
                <a:solidFill>
                  <a:srgbClr val="0000FF"/>
                </a:solidFill>
                <a:latin typeface="Times New Roman" charset="0"/>
              </a:rPr>
              <a:t> B</a:t>
            </a:r>
            <a:r>
              <a:rPr lang="en-GB" sz="1984" b="1" baseline="-25000" dirty="0">
                <a:solidFill>
                  <a:srgbClr val="0000FF"/>
                </a:solidFill>
                <a:latin typeface="Times New Roman" charset="0"/>
              </a:rPr>
              <a:t>x</a:t>
            </a:r>
            <a:r>
              <a:rPr lang="en-GB" sz="1984" b="1" dirty="0">
                <a:solidFill>
                  <a:srgbClr val="0000FF"/>
                </a:solidFill>
                <a:latin typeface="Times New Roman" charset="0"/>
              </a:rPr>
              <a:t> = B</a:t>
            </a:r>
            <a:r>
              <a:rPr lang="en-GB" sz="1984" b="1" baseline="-25000" dirty="0">
                <a:solidFill>
                  <a:srgbClr val="0000FF"/>
                </a:solidFill>
                <a:latin typeface="Times New Roman" charset="0"/>
              </a:rPr>
              <a:t>0</a:t>
            </a:r>
            <a:r>
              <a:rPr lang="en-GB" sz="1984" b="1" dirty="0">
                <a:solidFill>
                  <a:srgbClr val="0000FF"/>
                </a:solidFill>
                <a:latin typeface="Times New Roman" charset="0"/>
              </a:rPr>
              <a:t> (z/a)</a:t>
            </a:r>
            <a:r>
              <a:rPr lang="en-GB" sz="1984" b="1" baseline="30000" dirty="0">
                <a:solidFill>
                  <a:srgbClr val="0000FF"/>
                </a:solidFill>
                <a:latin typeface="Times New Roman" charset="0"/>
                <a:sym typeface="Symbol" charset="2"/>
              </a:rPr>
              <a:t></a:t>
            </a: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5796280" y="3779837"/>
            <a:ext cx="1691489" cy="3976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984" b="1">
                <a:latin typeface="Times New Roman" charset="0"/>
              </a:rPr>
              <a:t>B</a:t>
            </a:r>
            <a:r>
              <a:rPr lang="en-GB" sz="1984" b="1" baseline="-25000">
                <a:latin typeface="Times New Roman" charset="0"/>
              </a:rPr>
              <a:t>0</a:t>
            </a:r>
            <a:r>
              <a:rPr lang="en-GB" sz="1984" b="1">
                <a:latin typeface="Times New Roman" charset="0"/>
              </a:rPr>
              <a:t> = 10-100 G</a:t>
            </a:r>
          </a:p>
        </p:txBody>
      </p:sp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5712283" y="2939874"/>
            <a:ext cx="3284609" cy="3976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984" b="1" dirty="0">
                <a:solidFill>
                  <a:srgbClr val="0000FF"/>
                </a:solidFill>
                <a:latin typeface="Times New Roman" charset="0"/>
              </a:rPr>
              <a:t>B</a:t>
            </a:r>
            <a:r>
              <a:rPr lang="en-GB" sz="1984" b="1" baseline="-25000" dirty="0">
                <a:solidFill>
                  <a:srgbClr val="0000FF"/>
                </a:solidFill>
                <a:latin typeface="Times New Roman" charset="0"/>
              </a:rPr>
              <a:t>y</a:t>
            </a:r>
            <a:r>
              <a:rPr lang="en-GB" sz="1984" b="1" dirty="0">
                <a:solidFill>
                  <a:srgbClr val="0000FF"/>
                </a:solidFill>
                <a:latin typeface="Times New Roman" charset="0"/>
              </a:rPr>
              <a:t> = +/- By</a:t>
            </a:r>
            <a:r>
              <a:rPr lang="en-GB" sz="1984" b="1" baseline="-25000" dirty="0">
                <a:solidFill>
                  <a:srgbClr val="0000FF"/>
                </a:solidFill>
                <a:latin typeface="Times New Roman" charset="0"/>
              </a:rPr>
              <a:t>0</a:t>
            </a:r>
            <a:r>
              <a:rPr lang="en-GB" sz="1984" b="1" dirty="0">
                <a:solidFill>
                  <a:srgbClr val="0000FF"/>
                </a:solidFill>
                <a:latin typeface="Times New Roman" charset="0"/>
              </a:rPr>
              <a:t> = 1-10 G</a:t>
            </a:r>
          </a:p>
        </p:txBody>
      </p:sp>
      <p:sp>
        <p:nvSpPr>
          <p:cNvPr id="58374" name="Rectangle 7"/>
          <p:cNvSpPr>
            <a:spLocks noChangeArrowheads="1"/>
          </p:cNvSpPr>
          <p:nvPr/>
        </p:nvSpPr>
        <p:spPr bwMode="auto">
          <a:xfrm>
            <a:off x="5549541" y="5207776"/>
            <a:ext cx="4530555" cy="3976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984" b="1" dirty="0" err="1">
                <a:solidFill>
                  <a:schemeClr val="tx2"/>
                </a:solidFill>
                <a:latin typeface="Times New Roman" charset="0"/>
              </a:rPr>
              <a:t>V</a:t>
            </a:r>
            <a:r>
              <a:rPr lang="en-GB" sz="1984" b="1" baseline="-25000" dirty="0" err="1">
                <a:solidFill>
                  <a:schemeClr val="tx2"/>
                </a:solidFill>
                <a:latin typeface="Times New Roman" charset="0"/>
              </a:rPr>
              <a:t>inflow</a:t>
            </a:r>
            <a:r>
              <a:rPr lang="en-GB" sz="1984" b="1" dirty="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en-GB" sz="1984" b="1" dirty="0">
                <a:solidFill>
                  <a:schemeClr val="tx2"/>
                </a:solidFill>
                <a:latin typeface="Times New Roman" charset="0"/>
                <a:sym typeface="Symbol" charset="2"/>
              </a:rPr>
              <a:t> 0.01 </a:t>
            </a:r>
            <a:r>
              <a:rPr lang="en-GB" sz="1984" b="1" dirty="0" err="1">
                <a:solidFill>
                  <a:schemeClr val="tx2"/>
                </a:solidFill>
                <a:latin typeface="Times New Roman" charset="0"/>
                <a:sym typeface="Symbol" charset="2"/>
              </a:rPr>
              <a:t>V</a:t>
            </a:r>
            <a:r>
              <a:rPr lang="en-GB" sz="1984" b="1" baseline="-25000" dirty="0" err="1">
                <a:solidFill>
                  <a:schemeClr val="tx2"/>
                </a:solidFill>
                <a:latin typeface="Times New Roman" charset="0"/>
                <a:sym typeface="Symbol" charset="2"/>
              </a:rPr>
              <a:t>alfven</a:t>
            </a:r>
            <a:r>
              <a:rPr lang="en-GB" sz="1984" b="1" dirty="0">
                <a:solidFill>
                  <a:schemeClr val="tx2"/>
                </a:solidFill>
                <a:latin typeface="Times New Roman" charset="0"/>
                <a:sym typeface="Symbol" charset="2"/>
              </a:rPr>
              <a:t>  10</a:t>
            </a:r>
            <a:r>
              <a:rPr lang="en-GB" sz="1984" b="1" baseline="30000" dirty="0">
                <a:solidFill>
                  <a:schemeClr val="tx2"/>
                </a:solidFill>
                <a:latin typeface="Times New Roman" charset="0"/>
                <a:sym typeface="Symbol" charset="2"/>
              </a:rPr>
              <a:t>4</a:t>
            </a:r>
            <a:r>
              <a:rPr lang="en-GB" sz="1984" b="1" dirty="0">
                <a:solidFill>
                  <a:schemeClr val="tx2"/>
                </a:solidFill>
                <a:latin typeface="Times New Roman" charset="0"/>
                <a:sym typeface="Symbol" charset="2"/>
              </a:rPr>
              <a:t>m/s</a:t>
            </a:r>
          </a:p>
        </p:txBody>
      </p:sp>
      <p:sp>
        <p:nvSpPr>
          <p:cNvPr id="58375" name="AutoShape 8"/>
          <p:cNvSpPr>
            <a:spLocks noChangeArrowheads="1"/>
          </p:cNvSpPr>
          <p:nvPr/>
        </p:nvSpPr>
        <p:spPr bwMode="auto">
          <a:xfrm>
            <a:off x="7500707" y="5923496"/>
            <a:ext cx="318486" cy="316736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 sz="1984"/>
          </a:p>
        </p:txBody>
      </p:sp>
      <p:sp>
        <p:nvSpPr>
          <p:cNvPr id="58376" name="Rectangle 9"/>
          <p:cNvSpPr>
            <a:spLocks noChangeArrowheads="1"/>
          </p:cNvSpPr>
          <p:nvPr/>
        </p:nvSpPr>
        <p:spPr bwMode="auto">
          <a:xfrm>
            <a:off x="5544291" y="4451809"/>
            <a:ext cx="3193695" cy="3976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984" b="1" dirty="0">
                <a:solidFill>
                  <a:srgbClr val="FF0000"/>
                </a:solidFill>
                <a:latin typeface="Times New Roman" charset="0"/>
              </a:rPr>
              <a:t>E</a:t>
            </a:r>
            <a:r>
              <a:rPr lang="en-GB" sz="1984" b="1" baseline="-25000" dirty="0">
                <a:solidFill>
                  <a:srgbClr val="FF0000"/>
                </a:solidFill>
                <a:latin typeface="Times New Roman" charset="0"/>
              </a:rPr>
              <a:t>y0</a:t>
            </a:r>
            <a:r>
              <a:rPr lang="en-GB" sz="1984" b="1" dirty="0">
                <a:solidFill>
                  <a:srgbClr val="FF0000"/>
                </a:solidFill>
                <a:latin typeface="Times New Roman" charset="0"/>
              </a:rPr>
              <a:t> = B</a:t>
            </a:r>
            <a:r>
              <a:rPr lang="en-GB" sz="1984" b="1" baseline="-25000" dirty="0">
                <a:solidFill>
                  <a:srgbClr val="FF0000"/>
                </a:solidFill>
                <a:latin typeface="Times New Roman" charset="0"/>
              </a:rPr>
              <a:t>0</a:t>
            </a:r>
            <a:r>
              <a:rPr lang="en-GB" sz="1984" b="1" dirty="0">
                <a:solidFill>
                  <a:srgbClr val="FF0000"/>
                </a:solidFill>
                <a:latin typeface="Times New Roman" charset="0"/>
              </a:rPr>
              <a:t>V</a:t>
            </a:r>
            <a:r>
              <a:rPr lang="en-GB" sz="1984" b="1" baseline="-25000" dirty="0">
                <a:solidFill>
                  <a:srgbClr val="FF0000"/>
                </a:solidFill>
                <a:latin typeface="Times New Roman" charset="0"/>
              </a:rPr>
              <a:t>inflow </a:t>
            </a:r>
            <a:r>
              <a:rPr lang="en-GB" sz="1984" b="1" dirty="0">
                <a:solidFill>
                  <a:srgbClr val="FF0000"/>
                </a:solidFill>
                <a:latin typeface="Times New Roman" charset="0"/>
              </a:rPr>
              <a:t>– 1/</a:t>
            </a:r>
            <a:r>
              <a:rPr lang="en-GB" sz="1984" b="1" dirty="0">
                <a:solidFill>
                  <a:srgbClr val="FF0000"/>
                </a:solidFill>
                <a:latin typeface="Times New Roman" charset="0"/>
                <a:sym typeface="Symbol" charset="2"/>
              </a:rPr>
              <a:t></a:t>
            </a:r>
            <a:r>
              <a:rPr lang="el-GR" sz="1984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2"/>
              </a:rPr>
              <a:t>μ</a:t>
            </a:r>
            <a:r>
              <a:rPr lang="en-GB" sz="1984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2"/>
              </a:rPr>
              <a:t> </a:t>
            </a:r>
            <a:r>
              <a:rPr lang="en-GB" sz="1984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2"/>
              </a:rPr>
              <a:t>dB</a:t>
            </a:r>
            <a:r>
              <a:rPr lang="en-GB" sz="1984" b="1" baseline="-250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2"/>
              </a:rPr>
              <a:t>z</a:t>
            </a:r>
            <a:r>
              <a:rPr lang="en-GB" sz="1984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2"/>
              </a:rPr>
              <a:t>/dx</a:t>
            </a:r>
            <a:endParaRPr lang="el-GR" sz="1984" b="1" baseline="-25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  <a:sym typeface="Symbol" charset="2"/>
            </a:endParaRPr>
          </a:p>
        </p:txBody>
      </p:sp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548748" y="6320728"/>
            <a:ext cx="2231893" cy="3976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984" b="1">
                <a:solidFill>
                  <a:schemeClr val="tx2"/>
                </a:solidFill>
                <a:latin typeface="Times New Roman" charset="0"/>
              </a:rPr>
              <a:t>E</a:t>
            </a:r>
            <a:r>
              <a:rPr lang="en-GB" sz="1984" b="1" baseline="-25000">
                <a:solidFill>
                  <a:schemeClr val="tx2"/>
                </a:solidFill>
                <a:latin typeface="Times New Roman" charset="0"/>
              </a:rPr>
              <a:t>y0</a:t>
            </a:r>
            <a:r>
              <a:rPr lang="en-GB" sz="1984" b="1">
                <a:solidFill>
                  <a:schemeClr val="tx2"/>
                </a:solidFill>
                <a:latin typeface="Times New Roman" charset="0"/>
              </a:rPr>
              <a:t> = 100 -250 V/m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24862" y="-325358"/>
            <a:ext cx="9764580" cy="151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3527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Test particle approach </a:t>
            </a:r>
          </a:p>
          <a:p>
            <a:pPr algn="ctr"/>
            <a:r>
              <a:rPr lang="en-GB" sz="2205" dirty="0" err="1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Zharkova&amp;Gordovskyy</a:t>
            </a:r>
            <a:r>
              <a:rPr lang="en-GB" sz="2205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, 2004</a:t>
            </a:r>
            <a:r>
              <a:rPr lang="en-GB" sz="2205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, </a:t>
            </a:r>
            <a:r>
              <a:rPr lang="en-GB" sz="2205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ApJ</a:t>
            </a:r>
            <a:r>
              <a:rPr lang="en-GB" sz="2205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; 2005, A&amp;A; </a:t>
            </a:r>
            <a:r>
              <a:rPr lang="en-GB" sz="2205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SSRv</a:t>
            </a:r>
            <a:r>
              <a:rPr lang="en-GB" sz="2205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;  </a:t>
            </a:r>
          </a:p>
          <a:p>
            <a:pPr algn="ctr"/>
            <a:r>
              <a:rPr lang="en-GB" sz="2205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Zharkova</a:t>
            </a:r>
            <a:r>
              <a:rPr lang="en-GB" sz="2205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&amp; </a:t>
            </a:r>
            <a:r>
              <a:rPr lang="en-GB" sz="2205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Agapitov</a:t>
            </a:r>
            <a:r>
              <a:rPr lang="en-GB" sz="2205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, 2009, JPP (see also Wood &amp;</a:t>
            </a:r>
            <a:r>
              <a:rPr lang="en-GB" sz="2205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Neukirch</a:t>
            </a:r>
            <a:r>
              <a:rPr lang="en-GB" sz="2205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, 2005, </a:t>
            </a:r>
            <a:r>
              <a:rPr lang="en-GB" sz="2205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Dalla</a:t>
            </a:r>
            <a:r>
              <a:rPr lang="en-GB" sz="2205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&amp;      	                    Browning, 2005, 2010;  Browning et al, 2010...)</a:t>
            </a:r>
          </a:p>
        </p:txBody>
      </p:sp>
    </p:spTree>
    <p:extLst>
      <p:ext uri="{BB962C8B-B14F-4D97-AF65-F5344CB8AC3E}">
        <p14:creationId xmlns:p14="http://schemas.microsoft.com/office/powerpoint/2010/main" val="1675654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30883</TotalTime>
  <Words>3431</Words>
  <Application>Microsoft Macintosh PowerPoint</Application>
  <PresentationFormat>Custom</PresentationFormat>
  <Paragraphs>403</Paragraphs>
  <Slides>55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80" baseType="lpstr">
      <vt:lpstr>ＭＳ Ｐゴシック</vt:lpstr>
      <vt:lpstr>Arial</vt:lpstr>
      <vt:lpstr>Berlin Sans FB</vt:lpstr>
      <vt:lpstr>Calibri</vt:lpstr>
      <vt:lpstr>Cambria Math</vt:lpstr>
      <vt:lpstr>CIDFont+F3</vt:lpstr>
      <vt:lpstr>CMMI6</vt:lpstr>
      <vt:lpstr>CMMI9</vt:lpstr>
      <vt:lpstr>CMR6</vt:lpstr>
      <vt:lpstr>CMR9</vt:lpstr>
      <vt:lpstr>CMSY6</vt:lpstr>
      <vt:lpstr>Impact</vt:lpstr>
      <vt:lpstr>StarSymbol</vt:lpstr>
      <vt:lpstr>Symbol</vt:lpstr>
      <vt:lpstr>Tahoma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Equation</vt:lpstr>
      <vt:lpstr>PowerPoint Presentation</vt:lpstr>
      <vt:lpstr>Particle acceleration in solar flares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Particle trajectories: separation (E~ Bx-2 ~z-2)  blue – RCS edge, green – close to X-point</vt:lpstr>
      <vt:lpstr>PowerPoint Presentation</vt:lpstr>
      <vt:lpstr>PowerPoint Presentation</vt:lpstr>
      <vt:lpstr>PowerPoint Presentation</vt:lpstr>
      <vt:lpstr>Electron spectral indices γ dependence on  (Bx(z)) and λ (N(z))</vt:lpstr>
      <vt:lpstr>PowerPoint Presentation</vt:lpstr>
      <vt:lpstr>PowerPoint Presentation</vt:lpstr>
      <vt:lpstr>Kinetic model for Particle–in-Cell (PIC)       200 cells, 108 particles in total Siversky and Zharkova, 2009, JPP https://ui.adsabs.harvard.edu/abs/2009JPlPh..75..619S/abstract</vt:lpstr>
      <vt:lpstr>Physical model for PIC   200 cells, 108 particles in total Siversky and Zharkova, 2009, JPP https://ui.adsabs.harvard.edu/abs/2009JPlPh..75..619S/abstract</vt:lpstr>
      <vt:lpstr>Plasma feedback in PIC simulations Verboncouer et al, 1995, Siversky and Zharkova, 2009, JPP https://ui.adsabs.harvard.edu/abs/2009JPlPh..75..619S/abstract </vt:lpstr>
      <vt:lpstr>PIC –  velocity/energy and PADs</vt:lpstr>
      <vt:lpstr>PowerPoint Presentation</vt:lpstr>
      <vt:lpstr>Polarization electric field Ex–across a current sheet</vt:lpstr>
      <vt:lpstr>PowerPoint Presentation</vt:lpstr>
      <vt:lpstr>PowerPoint Presentation</vt:lpstr>
      <vt:lpstr>Averaged SB observations vs PIC simulations </vt:lpstr>
      <vt:lpstr>PowerPoint Presentation</vt:lpstr>
      <vt:lpstr>PowerPoint Presentation</vt:lpstr>
      <vt:lpstr>PIC - Application to the HCS:   plasma density n=10-100 cm-3 </vt:lpstr>
      <vt:lpstr>PowerPoint Presentation</vt:lpstr>
      <vt:lpstr>PowerPoint Presentation</vt:lpstr>
      <vt:lpstr>PowerPoint Presentation</vt:lpstr>
      <vt:lpstr>3D PIC simulation of RCS with MIs (VPIC) Zharkova and Xia,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Simulated Pitch Angle Distributions:  effect of a guiding field  https://solargsm.com/wp-content/uploads/2021/02/zharkova_xia_PADs_aa21.pdf </vt:lpstr>
      <vt:lpstr>Electron PADs observed by WIND (left)  and simulated by PIC (right)  https://solargsm.com/wp-content/uploads/2020/04/Khabarova_PAD_features_apjl20.pdf  </vt:lpstr>
      <vt:lpstr>PAD three top panels (right column):  650.7, 246.6, and 73-194 eV energy channels  from STEREO A (a) and STEREO B (b) https://solargsm.com/wp-content/uploads/2020/04/Khabarova_PAD_features_apjl20.pdf  </vt:lpstr>
      <vt:lpstr>PowerPoint Presentation</vt:lpstr>
      <vt:lpstr>PowerPoint Presentation</vt:lpstr>
      <vt:lpstr>Kinetic turbulence generation in RCSs: two-beam instabilities</vt:lpstr>
      <vt:lpstr>Turbulent electric and magnetic fields induced by accelerated particles  (Siversky&amp; Zharkova, 2009, JPP; Xia and Zharkova, 2020, A&amp;A)</vt:lpstr>
      <vt:lpstr>3D PIC simulation of reconnection with MIs d = 0.5 ri; nb/n0=0.01, Zharkova and Xia, 2021 https://solargsm.com/wp-content/uploads/2021/10/frontiers_cs_turb.pdf.   </vt:lpstr>
      <vt:lpstr>Guiding field effects on turbulence</vt:lpstr>
      <vt:lpstr>Power spectra of turbulent fields  from the whole region vs Xia &amp; Zharkova, 2020</vt:lpstr>
      <vt:lpstr>RCS with X and O-nullpoints</vt:lpstr>
      <vt:lpstr>Wavelet power spectrum</vt:lpstr>
      <vt:lpstr> Frequency analysis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Qian Xia</dc:creator>
  <cp:lastModifiedBy>Valentina Zharkova</cp:lastModifiedBy>
  <cp:revision>161</cp:revision>
  <cp:lastPrinted>2019-06-19T15:08:40Z</cp:lastPrinted>
  <dcterms:modified xsi:type="dcterms:W3CDTF">2024-07-22T11:03:47Z</dcterms:modified>
</cp:coreProperties>
</file>