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00" r:id="rId1"/>
  </p:sldMasterIdLst>
  <p:notesMasterIdLst>
    <p:notesMasterId r:id="rId70"/>
  </p:notesMasterIdLst>
  <p:sldIdLst>
    <p:sldId id="1102" r:id="rId2"/>
    <p:sldId id="1052" r:id="rId3"/>
    <p:sldId id="1041" r:id="rId4"/>
    <p:sldId id="877" r:id="rId5"/>
    <p:sldId id="1085" r:id="rId6"/>
    <p:sldId id="4523" r:id="rId7"/>
    <p:sldId id="879" r:id="rId8"/>
    <p:sldId id="995" r:id="rId9"/>
    <p:sldId id="822" r:id="rId10"/>
    <p:sldId id="4524" r:id="rId11"/>
    <p:sldId id="1020" r:id="rId12"/>
    <p:sldId id="1006" r:id="rId13"/>
    <p:sldId id="4501" r:id="rId14"/>
    <p:sldId id="1008" r:id="rId15"/>
    <p:sldId id="4512" r:id="rId16"/>
    <p:sldId id="1073" r:id="rId17"/>
    <p:sldId id="855" r:id="rId18"/>
    <p:sldId id="978" r:id="rId19"/>
    <p:sldId id="1112" r:id="rId20"/>
    <p:sldId id="4507" r:id="rId21"/>
    <p:sldId id="977" r:id="rId22"/>
    <p:sldId id="889" r:id="rId23"/>
    <p:sldId id="1054" r:id="rId24"/>
    <p:sldId id="4495" r:id="rId25"/>
    <p:sldId id="4518" r:id="rId26"/>
    <p:sldId id="4508" r:id="rId27"/>
    <p:sldId id="4509" r:id="rId28"/>
    <p:sldId id="1070" r:id="rId29"/>
    <p:sldId id="1104" r:id="rId30"/>
    <p:sldId id="1107" r:id="rId31"/>
    <p:sldId id="4525" r:id="rId32"/>
    <p:sldId id="1110" r:id="rId33"/>
    <p:sldId id="1113" r:id="rId34"/>
    <p:sldId id="4483" r:id="rId35"/>
    <p:sldId id="1045" r:id="rId36"/>
    <p:sldId id="4482" r:id="rId37"/>
    <p:sldId id="4514" r:id="rId38"/>
    <p:sldId id="4515" r:id="rId39"/>
    <p:sldId id="1109" r:id="rId40"/>
    <p:sldId id="4496" r:id="rId41"/>
    <p:sldId id="4497" r:id="rId42"/>
    <p:sldId id="4498" r:id="rId43"/>
    <p:sldId id="1087" r:id="rId44"/>
    <p:sldId id="4491" r:id="rId45"/>
    <p:sldId id="4521" r:id="rId46"/>
    <p:sldId id="4492" r:id="rId47"/>
    <p:sldId id="1026" r:id="rId48"/>
    <p:sldId id="932" r:id="rId49"/>
    <p:sldId id="1072" r:id="rId50"/>
    <p:sldId id="921" r:id="rId51"/>
    <p:sldId id="4511" r:id="rId52"/>
    <p:sldId id="4493" r:id="rId53"/>
    <p:sldId id="260" r:id="rId54"/>
    <p:sldId id="261" r:id="rId55"/>
    <p:sldId id="262" r:id="rId56"/>
    <p:sldId id="263" r:id="rId57"/>
    <p:sldId id="265" r:id="rId58"/>
    <p:sldId id="4488" r:id="rId59"/>
    <p:sldId id="4489" r:id="rId60"/>
    <p:sldId id="270" r:id="rId61"/>
    <p:sldId id="271" r:id="rId62"/>
    <p:sldId id="272" r:id="rId63"/>
    <p:sldId id="273" r:id="rId64"/>
    <p:sldId id="1108" r:id="rId65"/>
    <p:sldId id="4490" r:id="rId66"/>
    <p:sldId id="4505" r:id="rId67"/>
    <p:sldId id="4526" r:id="rId68"/>
    <p:sldId id="1069" r:id="rId69"/>
  </p:sldIdLst>
  <p:sldSz cx="12192000" cy="6858000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2E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617" autoAdjust="0"/>
    <p:restoredTop sz="87672"/>
  </p:normalViewPr>
  <p:slideViewPr>
    <p:cSldViewPr snapToGrid="0">
      <p:cViewPr varScale="1">
        <p:scale>
          <a:sx n="98" d="100"/>
          <a:sy n="98" d="100"/>
        </p:scale>
        <p:origin x="3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040D16-BACE-C645-8E6C-30CCF90E7EFF}" type="datetimeFigureOut">
              <a:rPr lang="en-US" smtClean="0"/>
              <a:t>8/7/24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4C35B7-136D-EA40-BE23-74822FFB4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044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15988"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9F3682F-5688-F946-B439-C2FB6CC1FA32}" type="slidenum">
              <a:rPr lang="en-US" sz="1200" b="0">
                <a:solidFill>
                  <a:schemeClr val="tx1"/>
                </a:solidFill>
              </a:rPr>
              <a:pPr eaLnBrk="1" hangingPunct="1"/>
              <a:t>8</a:t>
            </a:fld>
            <a:endParaRPr 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250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15988"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BD03209-6B69-5843-8999-5AC36E9E01AF}" type="slidenum">
              <a:rPr lang="en-US" sz="1200" b="0">
                <a:solidFill>
                  <a:schemeClr val="tx1"/>
                </a:solidFill>
              </a:rPr>
              <a:pPr eaLnBrk="1" hangingPunct="1"/>
              <a:t>28</a:t>
            </a:fld>
            <a:endParaRPr 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575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15988"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BD03209-6B69-5843-8999-5AC36E9E01AF}" type="slidenum">
              <a:rPr lang="en-US" sz="1200" b="0">
                <a:solidFill>
                  <a:schemeClr val="tx1"/>
                </a:solidFill>
              </a:rPr>
              <a:pPr eaLnBrk="1" hangingPunct="1"/>
              <a:t>68</a:t>
            </a:fld>
            <a:endParaRPr 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068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78" name="Picture 177"/>
          <p:cNvPicPr/>
          <p:nvPr/>
        </p:nvPicPr>
        <p:blipFill>
          <a:blip r:embed="rId2"/>
          <a:stretch>
            <a:fillRect/>
          </a:stretch>
        </p:blipFill>
        <p:spPr>
          <a:xfrm>
            <a:off x="3603240" y="1604160"/>
            <a:ext cx="4984200" cy="3976920"/>
          </a:xfrm>
          <a:prstGeom prst="rect">
            <a:avLst/>
          </a:prstGeom>
          <a:ln>
            <a:noFill/>
          </a:ln>
        </p:spPr>
      </p:pic>
      <p:pic>
        <p:nvPicPr>
          <p:cNvPr id="179" name="Picture 178"/>
          <p:cNvPicPr/>
          <p:nvPr/>
        </p:nvPicPr>
        <p:blipFill>
          <a:blip r:embed="rId2"/>
          <a:stretch>
            <a:fillRect/>
          </a:stretch>
        </p:blipFill>
        <p:spPr>
          <a:xfrm>
            <a:off x="3603240" y="1604160"/>
            <a:ext cx="4984200" cy="3976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650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95AE8-ACAF-A140-9614-301E8A361E1B}" type="datetimeFigureOut">
              <a:rPr lang="en-US" smtClean="0"/>
              <a:t>8/7/24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203A1EE-F06F-8C4D-A637-4B5B6194F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174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1E9D2-76F6-8B4C-BC66-01B0E6617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F2ACF-3D0B-E74F-B31D-CA45EF21D6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05BF05-8366-CE49-A8C2-643E34546A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529AA0-BE52-6D47-9661-AB08ECD59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97F56-0E58-1640-8B0B-BFB1163A66DA}" type="datetimeFigureOut">
              <a:rPr lang="en-US" smtClean="0"/>
              <a:t>8/7/24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3CA8B5-117C-524D-A82F-D59C790BD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052DB9-017D-3C47-9332-9B1B1054A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95D9-CE49-D142-B1E4-2E4B0121F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819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533400"/>
            <a:ext cx="10261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1905000"/>
            <a:ext cx="50292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48400" y="1905000"/>
            <a:ext cx="50292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48400" y="4000500"/>
            <a:ext cx="50292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DE25F3-9B28-DD4B-85DF-54D3EFB5FDA2}" type="datetime1">
              <a:rPr lang="en-US"/>
              <a:pPr/>
              <a:t>8/7/24</a:t>
            </a:fld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ST22, AOGS12, 13-17 Aug 12, Singapore</a:t>
            </a: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EE37DB-1554-3947-8F49-C57A4C84BD8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06851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533400"/>
            <a:ext cx="10261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1905000"/>
            <a:ext cx="50292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8400" y="1905000"/>
            <a:ext cx="50292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903588-4ABA-614D-8819-8C7CA211A8E3}" type="datetime1">
              <a:rPr lang="en-US"/>
              <a:pPr/>
              <a:t>8/6/24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ST22, AOGS12, 13-17 Aug 12, Singapore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51B316-19D1-044E-815F-543EB9FB80A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3937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1905000"/>
            <a:ext cx="50292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1905000"/>
            <a:ext cx="50292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CDCCA4-80C0-A742-A500-EDA5983E6BED}" type="datetime1">
              <a:rPr lang="en-US"/>
              <a:pPr/>
              <a:t>8/6/24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ST22, AOGS12, 13-17 Aug 12, Singapore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ACD966-7D56-EB44-83DA-ED5B5B8F263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3043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08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1720" cy="53082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8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GB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GB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27" r:id="rId13"/>
    <p:sldLayoutId id="2147483728" r:id="rId14"/>
    <p:sldLayoutId id="2147483734" r:id="rId15"/>
    <p:sldLayoutId id="2147483735" r:id="rId16"/>
    <p:sldLayoutId id="2147483736" r:id="rId17"/>
    <p:sldLayoutId id="2147483737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solargsm.com/publications/" TargetMode="External"/><Relationship Id="rId2" Type="http://schemas.openxmlformats.org/officeDocument/2006/relationships/hyperlink" Target="https://solargsm.com/solar-activity/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rep15689" TargetMode="External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jpg"/><Relationship Id="rId4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hyperlink" Target="https://www.nature.com/articles/srep15689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solargsm.com/solar-activity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nature.com/articles/srep15689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aily.com/releases/2015/07/150709092955.htm" TargetMode="External"/><Relationship Id="rId2" Type="http://schemas.openxmlformats.org/officeDocument/2006/relationships/hyperlink" Target="https://nam2015.org/index.php/press-releases/64-irregular-heartbeat-of-the-sun-driven-by-double-dynamo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solargsm.com/" TargetMode="External"/><Relationship Id="rId5" Type="http://schemas.openxmlformats.org/officeDocument/2006/relationships/hyperlink" Target="https://www.youtube.com/results?search_query=double+dynamo+and+grand+solar+minimum" TargetMode="External"/><Relationship Id="rId4" Type="http://schemas.openxmlformats.org/officeDocument/2006/relationships/hyperlink" Target="https://www.chroniclelive.co.uk/business/business-news/mini-ice-age-could-freeze-11607587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7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omeric_Minimum" TargetMode="External"/><Relationship Id="rId7" Type="http://schemas.openxmlformats.org/officeDocument/2006/relationships/hyperlink" Target="https://en.wikipedia.org/wiki/Dalton_Minimum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en.wikipedia.org/wiki/Maunder_Minimum" TargetMode="External"/><Relationship Id="rId5" Type="http://schemas.openxmlformats.org/officeDocument/2006/relationships/hyperlink" Target="https://en.wikipedia.org/wiki/Sp%C3%B6rer_Minimum" TargetMode="External"/><Relationship Id="rId4" Type="http://schemas.openxmlformats.org/officeDocument/2006/relationships/hyperlink" Target="https://en.wikipedia.org/wiki/Solar_cycle#cite_note-SedimentStudy-13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solargsm.com/solar-activity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twitter.com/GerryAMcG/status/1336420778582138886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sa.gov/feature/ames/solar-activity-forecast-for-next-decade-favorable-for-exploration/" TargetMode="External"/><Relationship Id="rId2" Type="http://schemas.openxmlformats.org/officeDocument/2006/relationships/hyperlink" Target="https://electroverse.net/noaa-confirms-a-full-blown-grand-solar-minimum/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9.png"/><Relationship Id="rId4" Type="http://schemas.openxmlformats.org/officeDocument/2006/relationships/hyperlink" Target="https://earthobservatory.nasa.gov/images/7122/chilly-temperatures-during-the-maunder-minimum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solargsm.com/solar-activity/" TargetMode="Externa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tif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techopen.com/online-first/millennial-oscillations-of-solar-irradiance-and-magnetic-field-in-600-2600" TargetMode="External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12" Type="http://schemas.openxmlformats.org/officeDocument/2006/relationships/image" Target="../media/image113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image" Target="../media/image106.pn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arxiv.org/pdf/2008.00439.pdf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6.jpg"/><Relationship Id="rId4" Type="http://schemas.openxmlformats.org/officeDocument/2006/relationships/hyperlink" Target="https://www.scirp.org/journal/paperinformation.aspx?paperid=124007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0.pn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hyperlink" Target="https://www.intechopen.com/online-first/millennial-oscillations-of-solar-irradiance-and-magnetic-field-in-600-2600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arxiv.org/pdf/2008.00439.pdf,Zharkova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7.png"/><Relationship Id="rId5" Type="http://schemas.openxmlformats.org/officeDocument/2006/relationships/image" Target="../media/image69.png"/><Relationship Id="rId4" Type="http://schemas.openxmlformats.org/officeDocument/2006/relationships/image" Target="../media/image62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emf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Dispersive_Prism_Illustration_by_Spigget.jpg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emf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0D6C6-1DA2-BC48-BDEB-3B9C93234B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141" y="798185"/>
            <a:ext cx="10242740" cy="2262781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solidFill>
                  <a:srgbClr val="FF0000"/>
                </a:solidFill>
                <a:effectLst/>
                <a:latin typeface="TimesNewRomanPSMT"/>
              </a:rPr>
              <a:t>Joint effects of solar activity and solar orbital motion on terrestrial atmosphere</a:t>
            </a:r>
            <a:br>
              <a:rPr lang="en-GB" dirty="0">
                <a:solidFill>
                  <a:srgbClr val="C00000"/>
                </a:solidFill>
              </a:rPr>
            </a:br>
            <a:endParaRPr lang="en-GB" sz="4000" dirty="0">
              <a:solidFill>
                <a:srgbClr val="222EF4"/>
              </a:solidFill>
              <a:effectLst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3A7B16-6AF8-AD46-B100-F916F517BA0E}"/>
              </a:ext>
            </a:extLst>
          </p:cNvPr>
          <p:cNvSpPr/>
          <p:nvPr/>
        </p:nvSpPr>
        <p:spPr>
          <a:xfrm>
            <a:off x="1645592" y="3031774"/>
            <a:ext cx="1036929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C00000"/>
                </a:solidFill>
              </a:rPr>
              <a:t>V. Zharkova</a:t>
            </a:r>
            <a:r>
              <a:rPr lang="en-US" sz="2800" baseline="30000" dirty="0">
                <a:solidFill>
                  <a:srgbClr val="C00000"/>
                </a:solidFill>
              </a:rPr>
              <a:t>1,2</a:t>
            </a:r>
          </a:p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222EF4"/>
                </a:solidFill>
              </a:rPr>
              <a:t>Thanks to  </a:t>
            </a:r>
            <a:r>
              <a:rPr lang="en-US" sz="2800" dirty="0">
                <a:solidFill>
                  <a:srgbClr val="C00000"/>
                </a:solidFill>
              </a:rPr>
              <a:t>I.Vasilieva</a:t>
            </a:r>
            <a:r>
              <a:rPr lang="en-US" sz="2800" baseline="30000" dirty="0">
                <a:solidFill>
                  <a:srgbClr val="C00000"/>
                </a:solidFill>
              </a:rPr>
              <a:t>2,3</a:t>
            </a:r>
            <a:r>
              <a:rPr lang="en-US" sz="2800" dirty="0">
                <a:solidFill>
                  <a:srgbClr val="C00000"/>
                </a:solidFill>
              </a:rPr>
              <a:t>, S.Shepherd</a:t>
            </a:r>
            <a:r>
              <a:rPr lang="en-US" sz="2800" baseline="30000" dirty="0">
                <a:solidFill>
                  <a:srgbClr val="C00000"/>
                </a:solidFill>
              </a:rPr>
              <a:t>4</a:t>
            </a:r>
            <a:r>
              <a:rPr lang="en-US" sz="2800" dirty="0">
                <a:solidFill>
                  <a:srgbClr val="C00000"/>
                </a:solidFill>
              </a:rPr>
              <a:t> and E.Popova</a:t>
            </a:r>
            <a:r>
              <a:rPr lang="en-US" sz="2800" baseline="30000" dirty="0">
                <a:solidFill>
                  <a:srgbClr val="C00000"/>
                </a:solidFill>
              </a:rPr>
              <a:t>2,5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1 – MPEE, University of </a:t>
            </a:r>
            <a:r>
              <a:rPr lang="en-US" dirty="0" err="1">
                <a:solidFill>
                  <a:srgbClr val="0070C0"/>
                </a:solidFill>
              </a:rPr>
              <a:t>Northumbria</a:t>
            </a:r>
            <a:r>
              <a:rPr lang="en-US" dirty="0">
                <a:solidFill>
                  <a:srgbClr val="0070C0"/>
                </a:solidFill>
              </a:rPr>
              <a:t>, Newcastle upon Tyne, UK</a:t>
            </a:r>
          </a:p>
          <a:p>
            <a:r>
              <a:rPr lang="en-US" dirty="0">
                <a:solidFill>
                  <a:srgbClr val="0070C0"/>
                </a:solidFill>
              </a:rPr>
              <a:t>2 - ZVS Research Enterprise Ltd., London, UK</a:t>
            </a:r>
          </a:p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3 – Solar Physics Dept., </a:t>
            </a:r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Helvetica" pitchFamily="2" charset="0"/>
              </a:rPr>
              <a:t>Main Astronomical Observatory, Kyiv,  Ukraine</a:t>
            </a:r>
          </a:p>
          <a:p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 pitchFamily="2" charset="0"/>
              </a:rPr>
              <a:t>4 - </a:t>
            </a:r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Helvetica" pitchFamily="2" charset="0"/>
              </a:rPr>
              <a:t>PRIMAL Research Group, Sorbonne </a:t>
            </a:r>
            <a:r>
              <a:rPr lang="en-GB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Helvetica" pitchFamily="2" charset="0"/>
              </a:rPr>
              <a:t>Universite</a:t>
            </a:r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Helvetica" pitchFamily="2" charset="0"/>
              </a:rPr>
              <a:t>, Paris,  France</a:t>
            </a:r>
          </a:p>
          <a:p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Helvetica" pitchFamily="2" charset="0"/>
              </a:rPr>
              <a:t>5 - Centro de </a:t>
            </a:r>
            <a:r>
              <a:rPr lang="en-GB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Helvetica" pitchFamily="2" charset="0"/>
              </a:rPr>
              <a:t>Investigación</a:t>
            </a:r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en-GB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Helvetica" pitchFamily="2" charset="0"/>
              </a:rPr>
              <a:t>en</a:t>
            </a:r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en-GB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Helvetica" pitchFamily="2" charset="0"/>
              </a:rPr>
              <a:t>Astronomía</a:t>
            </a:r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Helvetica" pitchFamily="2" charset="0"/>
              </a:rPr>
              <a:t>, Universidad Bernardo O’Higgins, Santiago, Chile </a:t>
            </a:r>
          </a:p>
          <a:p>
            <a:endParaRPr lang="en-GB" sz="2000" dirty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Helvetica" pitchFamily="2" charset="0"/>
            </a:endParaRPr>
          </a:p>
          <a:p>
            <a:endParaRPr lang="en-GB" sz="2000" dirty="0">
              <a:solidFill>
                <a:schemeClr val="tx2">
                  <a:lumMod val="60000"/>
                  <a:lumOff val="40000"/>
                </a:schemeClr>
              </a:solidFill>
              <a:latin typeface="Helvetica" pitchFamily="2" charset="0"/>
            </a:endParaRPr>
          </a:p>
          <a:p>
            <a:endParaRPr lang="en-GB" sz="2000" dirty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Helvetica" pitchFamily="2" charset="0"/>
            </a:endParaRPr>
          </a:p>
          <a:p>
            <a:endParaRPr lang="en-US" sz="2000" dirty="0">
              <a:solidFill>
                <a:srgbClr val="0070C0"/>
              </a:solidFill>
            </a:endParaRPr>
          </a:p>
          <a:p>
            <a:pPr algn="ctr">
              <a:spcBef>
                <a:spcPct val="50000"/>
              </a:spcBef>
            </a:pP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FB2431-41AF-8746-9D94-7E8D2DFBCA75}"/>
              </a:ext>
            </a:extLst>
          </p:cNvPr>
          <p:cNvSpPr/>
          <p:nvPr/>
        </p:nvSpPr>
        <p:spPr>
          <a:xfrm>
            <a:off x="2955955" y="2576086"/>
            <a:ext cx="57278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https://solargsm.com/solar-activity</a:t>
            </a:r>
            <a:r>
              <a:rPr lang="en-US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dirty="0">
                <a:solidFill>
                  <a:srgbClr val="0000FF"/>
                </a:solidFill>
              </a:rPr>
              <a:t> 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948183-85A4-5D41-8D2F-56A1090C91A2}"/>
              </a:ext>
            </a:extLst>
          </p:cNvPr>
          <p:cNvSpPr/>
          <p:nvPr/>
        </p:nvSpPr>
        <p:spPr>
          <a:xfrm>
            <a:off x="33421" y="5935212"/>
            <a:ext cx="12806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https://www.scirp.org/journal/paperinformation.aspx?paperid=124007</a:t>
            </a:r>
          </a:p>
          <a:p>
            <a:pPr algn="ctr"/>
            <a:r>
              <a:rPr lang="en-GB" sz="2400" dirty="0">
                <a:solidFill>
                  <a:srgbClr val="C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https://solargsm.com/publications/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7" name="Picture 27">
            <a:extLst>
              <a:ext uri="{FF2B5EF4-FFF2-40B4-BE49-F238E27FC236}">
                <a16:creationId xmlns:a16="http://schemas.microsoft.com/office/drawing/2014/main" id="{8FE6CAD4-0746-1447-B842-8E946622100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3421" y="90207"/>
            <a:ext cx="2618280" cy="1004760"/>
          </a:xfrm>
          <a:prstGeom prst="rect">
            <a:avLst/>
          </a:prstGeom>
          <a:ln>
            <a:noFill/>
          </a:ln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E99E4C7-1307-6487-805C-4CDE945496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700" y="-10113"/>
            <a:ext cx="1604879" cy="126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368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the PCs to measured in cycle 24 and prediction to 25-26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en-GB" dirty="0"/>
          </a:p>
        </p:txBody>
      </p:sp>
      <p:pic>
        <p:nvPicPr>
          <p:cNvPr id="5" name="Content Placeholder 4" descr="Fig1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r="3185"/>
          <a:stretch>
            <a:fillRect/>
          </a:stretch>
        </p:blipFill>
        <p:spPr>
          <a:xfrm>
            <a:off x="237744" y="803186"/>
            <a:ext cx="11411711" cy="52486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55167" y="5990252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(Shepherd et al, 2014, Zharkova et al, 2015)</a:t>
            </a:r>
            <a:br>
              <a:rPr lang="en-US" dirty="0"/>
            </a:b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4752CE-9B10-A649-AE85-1D4B46197981}"/>
              </a:ext>
            </a:extLst>
          </p:cNvPr>
          <p:cNvSpPr/>
          <p:nvPr/>
        </p:nvSpPr>
        <p:spPr>
          <a:xfrm>
            <a:off x="2753462" y="218411"/>
            <a:ext cx="78598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Eigen vectors come in pairs, here are PCs</a:t>
            </a:r>
          </a:p>
        </p:txBody>
      </p:sp>
    </p:spTree>
    <p:extLst>
      <p:ext uri="{BB962C8B-B14F-4D97-AF65-F5344CB8AC3E}">
        <p14:creationId xmlns:p14="http://schemas.microsoft.com/office/powerpoint/2010/main" val="109705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764704"/>
            <a:ext cx="8631411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Mathematical laws from PCs: </a:t>
            </a:r>
            <a:r>
              <a:rPr lang="en-US" dirty="0">
                <a:solidFill>
                  <a:srgbClr val="0000FF"/>
                </a:solidFill>
              </a:rPr>
              <a:t>Symbolic regression -Hamiltonian approach </a:t>
            </a:r>
            <a:r>
              <a:rPr lang="en-US" sz="2700" dirty="0">
                <a:solidFill>
                  <a:srgbClr val="0000FF"/>
                </a:solidFill>
              </a:rPr>
              <a:t>(Schmidt and Lipton, 2009, Science)</a:t>
            </a:r>
            <a:r>
              <a:rPr lang="en-US" sz="2700" dirty="0"/>
              <a:t>Schmidt </a:t>
            </a:r>
            <a:r>
              <a:rPr lang="en-US" sz="2400" dirty="0"/>
              <a:t>&amp; Lipson, 2009, Science)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9808" y="2279770"/>
            <a:ext cx="10625328" cy="4038600"/>
          </a:xfrm>
        </p:spPr>
        <p:txBody>
          <a:bodyPr/>
          <a:lstStyle/>
          <a:p>
            <a:r>
              <a:rPr lang="en-US" sz="3200" dirty="0"/>
              <a:t>Mathematical law for the first principal component: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0000FF"/>
                </a:solidFill>
              </a:rPr>
              <a:t>F</a:t>
            </a:r>
            <a:r>
              <a:rPr lang="en-US" sz="3200" baseline="-25000" dirty="0">
                <a:solidFill>
                  <a:srgbClr val="0000FF"/>
                </a:solidFill>
              </a:rPr>
              <a:t>1</a:t>
            </a:r>
            <a:r>
              <a:rPr lang="en-US" sz="3200" dirty="0">
                <a:solidFill>
                  <a:srgbClr val="0000FF"/>
                </a:solidFill>
              </a:rPr>
              <a:t>(t) = Σ</a:t>
            </a:r>
            <a:r>
              <a:rPr lang="en-US" sz="3200" baseline="-25000" dirty="0">
                <a:solidFill>
                  <a:srgbClr val="0000FF"/>
                </a:solidFill>
              </a:rPr>
              <a:t>k=1,..,5</a:t>
            </a:r>
            <a:r>
              <a:rPr lang="en-US" sz="3200" baseline="30000" dirty="0">
                <a:solidFill>
                  <a:srgbClr val="0000FF"/>
                </a:solidFill>
              </a:rPr>
              <a:t> </a:t>
            </a:r>
            <a:r>
              <a:rPr lang="en-US" sz="3200" dirty="0">
                <a:solidFill>
                  <a:srgbClr val="0000FF"/>
                </a:solidFill>
              </a:rPr>
              <a:t>A</a:t>
            </a:r>
            <a:r>
              <a:rPr lang="en-US" sz="3200" baseline="-25000" dirty="0">
                <a:solidFill>
                  <a:srgbClr val="0000FF"/>
                </a:solidFill>
              </a:rPr>
              <a:t>k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cos</a:t>
            </a:r>
            <a:r>
              <a:rPr lang="en-US" sz="3200" dirty="0">
                <a:solidFill>
                  <a:srgbClr val="0000FF"/>
                </a:solidFill>
              </a:rPr>
              <a:t>(ω</a:t>
            </a:r>
            <a:r>
              <a:rPr lang="en-US" sz="3200" baseline="-25000" dirty="0">
                <a:solidFill>
                  <a:srgbClr val="0000FF"/>
                </a:solidFill>
              </a:rPr>
              <a:t>k,1</a:t>
            </a:r>
            <a:r>
              <a:rPr lang="en-US" sz="3200" dirty="0">
                <a:solidFill>
                  <a:srgbClr val="0000FF"/>
                </a:solidFill>
              </a:rPr>
              <a:t>t +ϕ</a:t>
            </a:r>
            <a:r>
              <a:rPr lang="en-US" sz="3200" baseline="-25000" dirty="0">
                <a:solidFill>
                  <a:srgbClr val="0000FF"/>
                </a:solidFill>
              </a:rPr>
              <a:t>k,1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  <a:r>
              <a:rPr lang="en-US" sz="3200" dirty="0" err="1">
                <a:solidFill>
                  <a:srgbClr val="0000FF"/>
                </a:solidFill>
              </a:rPr>
              <a:t>cos</a:t>
            </a:r>
            <a:r>
              <a:rPr lang="en-US" sz="3200" dirty="0">
                <a:solidFill>
                  <a:srgbClr val="0000FF"/>
                </a:solidFill>
              </a:rPr>
              <a:t>(B</a:t>
            </a:r>
            <a:r>
              <a:rPr lang="en-US" sz="3200" baseline="-25000" dirty="0">
                <a:solidFill>
                  <a:srgbClr val="0000FF"/>
                </a:solidFill>
              </a:rPr>
              <a:t>k,1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cos</a:t>
            </a:r>
            <a:r>
              <a:rPr lang="en-US" sz="3200" dirty="0">
                <a:solidFill>
                  <a:srgbClr val="0000FF"/>
                </a:solidFill>
              </a:rPr>
              <a:t>(ω</a:t>
            </a:r>
            <a:r>
              <a:rPr lang="en-US" sz="3200" baseline="-25000" dirty="0">
                <a:solidFill>
                  <a:srgbClr val="0000FF"/>
                </a:solidFill>
              </a:rPr>
              <a:t>k,1</a:t>
            </a:r>
            <a:r>
              <a:rPr lang="en-US" sz="3200" dirty="0">
                <a:solidFill>
                  <a:srgbClr val="0000FF"/>
                </a:solidFill>
              </a:rPr>
              <a:t>t +ϕ</a:t>
            </a:r>
            <a:r>
              <a:rPr lang="en-US" sz="3200" baseline="-25000" dirty="0">
                <a:solidFill>
                  <a:srgbClr val="0000FF"/>
                </a:solidFill>
              </a:rPr>
              <a:t>k,1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  <a:p>
            <a:pPr marL="0" indent="0">
              <a:buNone/>
            </a:pPr>
            <a:endParaRPr lang="en-US" sz="3200" dirty="0">
              <a:solidFill>
                <a:srgbClr val="0000FF"/>
              </a:solidFill>
            </a:endParaRPr>
          </a:p>
          <a:p>
            <a:r>
              <a:rPr lang="en-US" sz="3200" dirty="0"/>
              <a:t>Mathematical law for the second principal component: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0000FF"/>
                </a:solidFill>
              </a:rPr>
              <a:t>F</a:t>
            </a:r>
            <a:r>
              <a:rPr lang="en-US" sz="3200" baseline="-25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(t) = Σ</a:t>
            </a:r>
            <a:r>
              <a:rPr lang="en-US" sz="3200" baseline="-25000" dirty="0">
                <a:solidFill>
                  <a:srgbClr val="0000FF"/>
                </a:solidFill>
              </a:rPr>
              <a:t>k=1,..,5</a:t>
            </a:r>
            <a:r>
              <a:rPr lang="en-US" sz="3200" baseline="30000" dirty="0">
                <a:solidFill>
                  <a:srgbClr val="0000FF"/>
                </a:solidFill>
              </a:rPr>
              <a:t> </a:t>
            </a:r>
            <a:r>
              <a:rPr lang="en-US" sz="3200" dirty="0">
                <a:solidFill>
                  <a:srgbClr val="0000FF"/>
                </a:solidFill>
              </a:rPr>
              <a:t>A</a:t>
            </a:r>
            <a:r>
              <a:rPr lang="en-US" sz="3200" baseline="-25000" dirty="0">
                <a:solidFill>
                  <a:srgbClr val="0000FF"/>
                </a:solidFill>
              </a:rPr>
              <a:t>k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cos</a:t>
            </a:r>
            <a:r>
              <a:rPr lang="en-US" sz="3200" dirty="0">
                <a:solidFill>
                  <a:srgbClr val="0000FF"/>
                </a:solidFill>
              </a:rPr>
              <a:t>(ω</a:t>
            </a:r>
            <a:r>
              <a:rPr lang="en-US" sz="3200" baseline="-25000" dirty="0">
                <a:solidFill>
                  <a:srgbClr val="0000FF"/>
                </a:solidFill>
              </a:rPr>
              <a:t>k,2</a:t>
            </a:r>
            <a:r>
              <a:rPr lang="en-US" sz="3200" dirty="0">
                <a:solidFill>
                  <a:srgbClr val="0000FF"/>
                </a:solidFill>
              </a:rPr>
              <a:t>t +ϕ</a:t>
            </a:r>
            <a:r>
              <a:rPr lang="en-US" sz="3200" baseline="-25000" dirty="0">
                <a:solidFill>
                  <a:srgbClr val="0000FF"/>
                </a:solidFill>
              </a:rPr>
              <a:t>k,2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  <a:r>
              <a:rPr lang="en-US" sz="3200" dirty="0" err="1">
                <a:solidFill>
                  <a:srgbClr val="0000FF"/>
                </a:solidFill>
              </a:rPr>
              <a:t>cos</a:t>
            </a:r>
            <a:r>
              <a:rPr lang="en-US" sz="3200" dirty="0">
                <a:solidFill>
                  <a:srgbClr val="0000FF"/>
                </a:solidFill>
              </a:rPr>
              <a:t>(B</a:t>
            </a:r>
            <a:r>
              <a:rPr lang="en-US" sz="3200" baseline="-25000" dirty="0">
                <a:solidFill>
                  <a:srgbClr val="0000FF"/>
                </a:solidFill>
              </a:rPr>
              <a:t>k,2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cos</a:t>
            </a:r>
            <a:r>
              <a:rPr lang="en-US" sz="3200" dirty="0">
                <a:solidFill>
                  <a:srgbClr val="0000FF"/>
                </a:solidFill>
              </a:rPr>
              <a:t>(ω</a:t>
            </a:r>
            <a:r>
              <a:rPr lang="en-US" sz="3200" baseline="-25000" dirty="0">
                <a:solidFill>
                  <a:srgbClr val="0000FF"/>
                </a:solidFill>
              </a:rPr>
              <a:t>k,2</a:t>
            </a:r>
            <a:r>
              <a:rPr lang="en-US" sz="3200" dirty="0">
                <a:solidFill>
                  <a:srgbClr val="0000FF"/>
                </a:solidFill>
              </a:rPr>
              <a:t>t +ϕ</a:t>
            </a:r>
            <a:r>
              <a:rPr lang="en-US" sz="3200" baseline="-25000" dirty="0">
                <a:solidFill>
                  <a:srgbClr val="0000FF"/>
                </a:solidFill>
              </a:rPr>
              <a:t>k,2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  <a:p>
            <a:endParaRPr lang="en-US" sz="3200" dirty="0">
              <a:solidFill>
                <a:srgbClr val="0000FF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5099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the PCs to measured in cycle 24 and prediction to 25-26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en-GB" dirty="0"/>
          </a:p>
        </p:txBody>
      </p:sp>
      <p:pic>
        <p:nvPicPr>
          <p:cNvPr id="5" name="Content Placeholder 4" descr="Fig1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r="3185"/>
          <a:stretch>
            <a:fillRect/>
          </a:stretch>
        </p:blipFill>
        <p:spPr>
          <a:xfrm>
            <a:off x="237743" y="1437485"/>
            <a:ext cx="11411711" cy="52486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55167" y="6351363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Zharkova et al, 2015 </a:t>
            </a:r>
            <a:r>
              <a:rPr lang="en-US" dirty="0">
                <a:hlinkClick r:id="rId3"/>
              </a:rPr>
              <a:t>https://www.nature.com/articles/srep15689</a:t>
            </a:r>
            <a:r>
              <a:rPr lang="en-US" dirty="0"/>
              <a:t>  </a:t>
            </a:r>
            <a:br>
              <a:rPr lang="en-US" dirty="0"/>
            </a:b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4752CE-9B10-A649-AE85-1D4B46197981}"/>
              </a:ext>
            </a:extLst>
          </p:cNvPr>
          <p:cNvSpPr/>
          <p:nvPr/>
        </p:nvSpPr>
        <p:spPr>
          <a:xfrm>
            <a:off x="605133" y="833510"/>
            <a:ext cx="1004473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222EF4"/>
                </a:solidFill>
              </a:rPr>
              <a:t>two largest eigen vectors of SBMF </a:t>
            </a:r>
            <a:r>
              <a:rPr lang="en-US" sz="3200" dirty="0">
                <a:solidFill>
                  <a:srgbClr val="C00000"/>
                </a:solidFill>
              </a:rPr>
              <a:t>(</a:t>
            </a:r>
            <a:r>
              <a:rPr lang="en-US" sz="3200" dirty="0">
                <a:solidFill>
                  <a:srgbClr val="222EF4"/>
                </a:solidFill>
              </a:rPr>
              <a:t>blue </a:t>
            </a:r>
            <a:r>
              <a:rPr lang="en-US" sz="3200" dirty="0"/>
              <a:t>and</a:t>
            </a:r>
            <a:r>
              <a:rPr lang="en-US" sz="3200" dirty="0">
                <a:solidFill>
                  <a:srgbClr val="C00000"/>
                </a:solidFill>
              </a:rPr>
              <a:t> red </a:t>
            </a:r>
            <a:r>
              <a:rPr lang="en-US" sz="3200" dirty="0"/>
              <a:t>lines)</a:t>
            </a:r>
          </a:p>
          <a:p>
            <a:pPr algn="ctr"/>
            <a:r>
              <a:rPr lang="en-US" sz="3200" dirty="0">
                <a:solidFill>
                  <a:srgbClr val="222EF4"/>
                </a:solidFill>
              </a:rPr>
              <a:t>and their </a:t>
            </a:r>
            <a:r>
              <a:rPr lang="en-US" sz="3200" b="1" dirty="0">
                <a:solidFill>
                  <a:srgbClr val="C00000"/>
                </a:solidFill>
              </a:rPr>
              <a:t>summary curve  </a:t>
            </a:r>
            <a:r>
              <a:rPr lang="en-US" sz="3200" dirty="0"/>
              <a:t>(black line)</a:t>
            </a:r>
          </a:p>
        </p:txBody>
      </p:sp>
      <p:pic>
        <p:nvPicPr>
          <p:cNvPr id="6" name="Picture 5" descr="Fig2.eps">
            <a:extLst>
              <a:ext uri="{FF2B5EF4-FFF2-40B4-BE49-F238E27FC236}">
                <a16:creationId xmlns:a16="http://schemas.microsoft.com/office/drawing/2014/main" id="{2EDC15EF-C9CE-12D2-7E9A-2A24B9872A5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398" y="1919370"/>
            <a:ext cx="9550400" cy="4492680"/>
          </a:xfrm>
          <a:prstGeom prst="rect">
            <a:avLst/>
          </a:prstGeom>
        </p:spPr>
      </p:pic>
      <p:pic>
        <p:nvPicPr>
          <p:cNvPr id="8" name="Picture 27">
            <a:extLst>
              <a:ext uri="{FF2B5EF4-FFF2-40B4-BE49-F238E27FC236}">
                <a16:creationId xmlns:a16="http://schemas.microsoft.com/office/drawing/2014/main" id="{AB2FAF6B-289C-B379-69C4-F84D8DEAE9EC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3421" y="90207"/>
            <a:ext cx="2618280" cy="758948"/>
          </a:xfrm>
          <a:prstGeom prst="rect">
            <a:avLst/>
          </a:prstGeom>
          <a:ln>
            <a:noFill/>
          </a:ln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01EB403-BCD7-C90D-AA45-F3DFA5BBED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700" y="-10113"/>
            <a:ext cx="1604879" cy="12639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5D97C9-7DE0-FA8F-8377-579304E2B606}"/>
              </a:ext>
            </a:extLst>
          </p:cNvPr>
          <p:cNvSpPr txBox="1"/>
          <p:nvPr/>
        </p:nvSpPr>
        <p:spPr>
          <a:xfrm>
            <a:off x="2651701" y="279714"/>
            <a:ext cx="75765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2-1. New proxy for solar activity index</a:t>
            </a:r>
            <a:endParaRPr lang="en-US" sz="3200" dirty="0"/>
          </a:p>
        </p:txBody>
      </p:sp>
      <p:pic>
        <p:nvPicPr>
          <p:cNvPr id="12" name="Picture 1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E46D1FF-64AE-05D8-0A2C-5BFAEE3E35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700" y="0"/>
            <a:ext cx="1604879" cy="126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6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749300"/>
            <a:ext cx="10532364" cy="798488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2-2. </a:t>
            </a:r>
            <a:r>
              <a:rPr lang="en-US" dirty="0">
                <a:solidFill>
                  <a:schemeClr val="tx1"/>
                </a:solidFill>
              </a:rPr>
              <a:t>Modulus summary curve vs </a:t>
            </a:r>
            <a:r>
              <a:rPr lang="en-US" dirty="0">
                <a:solidFill>
                  <a:srgbClr val="C00000"/>
                </a:solidFill>
              </a:rPr>
              <a:t>sunspot numbers</a:t>
            </a:r>
            <a:r>
              <a:rPr lang="en-US" dirty="0">
                <a:solidFill>
                  <a:srgbClr val="FF0000"/>
                </a:solidFill>
              </a:rPr>
              <a:t> SSN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sz="2700" dirty="0">
                <a:solidFill>
                  <a:srgbClr val="FF0000"/>
                </a:solidFill>
              </a:rPr>
              <a:t>  </a:t>
            </a:r>
            <a:r>
              <a:rPr lang="en-US" sz="2700" dirty="0">
                <a:solidFill>
                  <a:srgbClr val="222EF4"/>
                </a:solidFill>
              </a:rPr>
              <a:t>Zharkova et al, 2015, </a:t>
            </a:r>
            <a:r>
              <a:rPr lang="en-US" sz="2700" dirty="0" err="1">
                <a:solidFill>
                  <a:srgbClr val="222EF4"/>
                </a:solidFill>
              </a:rPr>
              <a:t>SciRep</a:t>
            </a:r>
            <a:r>
              <a:rPr lang="en-US" sz="2700" dirty="0">
                <a:solidFill>
                  <a:srgbClr val="222EF4"/>
                </a:solidFill>
              </a:rPr>
              <a:t>; 2020, Temp., Zharkova et al, 2022</a:t>
            </a:r>
            <a:r>
              <a:rPr lang="en-US" sz="3100" dirty="0">
                <a:solidFill>
                  <a:srgbClr val="222EF4"/>
                </a:solidFill>
              </a:rPr>
              <a:t>, </a:t>
            </a:r>
            <a:r>
              <a:rPr lang="en-US" sz="2700" dirty="0">
                <a:solidFill>
                  <a:srgbClr val="222EF4"/>
                </a:solidFill>
              </a:rPr>
              <a:t>MNRAS </a:t>
            </a:r>
            <a:r>
              <a:rPr lang="en-US" dirty="0"/>
              <a:t>s </a:t>
            </a:r>
            <a:r>
              <a:rPr lang="en-US" dirty="0" err="1"/>
              <a:t>sunsdata</a:t>
            </a:r>
            <a:br>
              <a:rPr lang="en-US" dirty="0"/>
            </a:br>
            <a:r>
              <a:rPr lang="en-US" sz="2400" dirty="0"/>
              <a:t>(Shepherd et al, 2014 ; Zharkova et al, 2015)</a:t>
            </a:r>
          </a:p>
        </p:txBody>
      </p:sp>
      <p:sp>
        <p:nvSpPr>
          <p:cNvPr id="7" name="Footer Placeholder 3"/>
          <p:cNvSpPr txBox="1">
            <a:spLocks/>
          </p:cNvSpPr>
          <p:nvPr/>
        </p:nvSpPr>
        <p:spPr bwMode="auto">
          <a:xfrm>
            <a:off x="4655840" y="638132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 </a:t>
            </a:r>
            <a:endParaRPr lang="en-GB" dirty="0"/>
          </a:p>
        </p:txBody>
      </p:sp>
      <p:pic>
        <p:nvPicPr>
          <p:cNvPr id="10" name="Picture 9" descr="ssn_pc_flux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26" y="1547788"/>
            <a:ext cx="5035624" cy="24323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F0D0AF-CABA-C24A-AFED-C70CA8D430B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3748448"/>
            <a:ext cx="9232900" cy="28936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CBF757-72D8-9440-AFF2-F9C868459A10}"/>
              </a:ext>
            </a:extLst>
          </p:cNvPr>
          <p:cNvSpPr txBox="1"/>
          <p:nvPr/>
        </p:nvSpPr>
        <p:spPr>
          <a:xfrm>
            <a:off x="1536700" y="6034791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22EF4"/>
                </a:solidFill>
              </a:rPr>
              <a:t>Cycle 21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6406D4-97D5-2046-82DD-D8E158313BE4}"/>
              </a:ext>
            </a:extLst>
          </p:cNvPr>
          <p:cNvSpPr txBox="1"/>
          <p:nvPr/>
        </p:nvSpPr>
        <p:spPr>
          <a:xfrm>
            <a:off x="1244600" y="3409894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22EF4"/>
                </a:solidFill>
              </a:rPr>
              <a:t>Cycle 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B3BF58-DBAF-5942-AB55-4DF07CBA8A12}"/>
              </a:ext>
            </a:extLst>
          </p:cNvPr>
          <p:cNvSpPr txBox="1"/>
          <p:nvPr/>
        </p:nvSpPr>
        <p:spPr>
          <a:xfrm>
            <a:off x="2755900" y="6042774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22EF4"/>
                </a:solidFill>
              </a:rPr>
              <a:t>Cycle 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BFD419-5394-A947-B503-2FA63A36FB17}"/>
              </a:ext>
            </a:extLst>
          </p:cNvPr>
          <p:cNvSpPr txBox="1"/>
          <p:nvPr/>
        </p:nvSpPr>
        <p:spPr>
          <a:xfrm>
            <a:off x="2797175" y="3382743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22EF4"/>
                </a:solidFill>
              </a:rPr>
              <a:t>Cycle 22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B5CFC6-34A3-D048-B7F8-C9B9EFCA6650}"/>
              </a:ext>
            </a:extLst>
          </p:cNvPr>
          <p:cNvSpPr txBox="1"/>
          <p:nvPr/>
        </p:nvSpPr>
        <p:spPr>
          <a:xfrm>
            <a:off x="4091248" y="6011475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22EF4"/>
                </a:solidFill>
              </a:rPr>
              <a:t>Cycle 23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B2193F-0904-3046-9FF2-3FAD3FA4EE11}"/>
              </a:ext>
            </a:extLst>
          </p:cNvPr>
          <p:cNvSpPr txBox="1"/>
          <p:nvPr/>
        </p:nvSpPr>
        <p:spPr>
          <a:xfrm>
            <a:off x="4349750" y="3370564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22EF4"/>
                </a:solidFill>
              </a:rPr>
              <a:t>Cycle 23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915838-4CE0-9741-8E10-42B36EB97453}"/>
              </a:ext>
            </a:extLst>
          </p:cNvPr>
          <p:cNvSpPr txBox="1"/>
          <p:nvPr/>
        </p:nvSpPr>
        <p:spPr>
          <a:xfrm>
            <a:off x="5494040" y="6020051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22EF4"/>
                </a:solidFill>
              </a:rPr>
              <a:t>Cycle 24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58C8B8-E7F8-7044-9B44-77D43CE7A2B8}"/>
              </a:ext>
            </a:extLst>
          </p:cNvPr>
          <p:cNvSpPr txBox="1"/>
          <p:nvPr/>
        </p:nvSpPr>
        <p:spPr>
          <a:xfrm>
            <a:off x="6569894" y="6034791"/>
            <a:ext cx="10331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22EF4"/>
                </a:solidFill>
              </a:rPr>
              <a:t>Cycle 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882742-A7FD-2146-99BB-DFC598F38B63}"/>
              </a:ext>
            </a:extLst>
          </p:cNvPr>
          <p:cNvSpPr txBox="1"/>
          <p:nvPr/>
        </p:nvSpPr>
        <p:spPr>
          <a:xfrm>
            <a:off x="7905242" y="6054003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22EF4"/>
                </a:solidFill>
              </a:rPr>
              <a:t>Cycle 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4BF871-E050-924C-AB91-3FF17B59AA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084" y="1148544"/>
            <a:ext cx="6183210" cy="4024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01AAAD7-E607-2845-801C-9209F5FFA417}"/>
              </a:ext>
            </a:extLst>
          </p:cNvPr>
          <p:cNvSpPr/>
          <p:nvPr/>
        </p:nvSpPr>
        <p:spPr>
          <a:xfrm>
            <a:off x="8673338" y="493424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222EF4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Confirmed by</a:t>
            </a:r>
          </a:p>
          <a:p>
            <a:r>
              <a:rPr lang="en-US" dirty="0" err="1">
                <a:solidFill>
                  <a:srgbClr val="222EF4"/>
                </a:solidFill>
              </a:rPr>
              <a:t>Katiashvili</a:t>
            </a:r>
            <a:r>
              <a:rPr lang="en-US" dirty="0">
                <a:solidFill>
                  <a:srgbClr val="222EF4"/>
                </a:solidFill>
              </a:rPr>
              <a:t>, 2020, </a:t>
            </a:r>
            <a:r>
              <a:rPr lang="en-US" dirty="0" err="1">
                <a:solidFill>
                  <a:srgbClr val="222EF4"/>
                </a:solidFill>
              </a:rPr>
              <a:t>ApJ</a:t>
            </a:r>
            <a:r>
              <a:rPr lang="en-US" dirty="0">
                <a:solidFill>
                  <a:srgbClr val="222EF4"/>
                </a:solidFill>
              </a:rPr>
              <a:t>;</a:t>
            </a:r>
            <a:br>
              <a:rPr lang="en-US" dirty="0">
                <a:solidFill>
                  <a:srgbClr val="222EF4"/>
                </a:solidFill>
              </a:rPr>
            </a:br>
            <a:r>
              <a:rPr lang="en-US" dirty="0" err="1">
                <a:solidFill>
                  <a:srgbClr val="222EF4"/>
                </a:solidFill>
              </a:rPr>
              <a:t>Obridko</a:t>
            </a:r>
            <a:r>
              <a:rPr lang="en-US" dirty="0">
                <a:solidFill>
                  <a:srgbClr val="222EF4"/>
                </a:solidFill>
              </a:rPr>
              <a:t> et al, 2021, MNRAS</a:t>
            </a:r>
          </a:p>
          <a:p>
            <a:r>
              <a:rPr lang="en-US" dirty="0">
                <a:solidFill>
                  <a:srgbClr val="222EF4"/>
                </a:solidFill>
              </a:rPr>
              <a:t>Velasco-Herrera et al, 2021</a:t>
            </a:r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B51EBD4-168A-1C6B-B430-45CDE5A5A85D}"/>
              </a:ext>
            </a:extLst>
          </p:cNvPr>
          <p:cNvCxnSpPr>
            <a:cxnSpLocks/>
          </p:cNvCxnSpPr>
          <p:nvPr/>
        </p:nvCxnSpPr>
        <p:spPr>
          <a:xfrm flipH="1">
            <a:off x="2463800" y="1684656"/>
            <a:ext cx="292100" cy="815948"/>
          </a:xfrm>
          <a:prstGeom prst="line">
            <a:avLst/>
          </a:prstGeom>
          <a:ln w="3175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00C1CAF-ED52-EED1-9C1C-6D574F3F5D4E}"/>
              </a:ext>
            </a:extLst>
          </p:cNvPr>
          <p:cNvCxnSpPr>
            <a:cxnSpLocks/>
          </p:cNvCxnSpPr>
          <p:nvPr/>
        </p:nvCxnSpPr>
        <p:spPr>
          <a:xfrm>
            <a:off x="8304245" y="1799814"/>
            <a:ext cx="867145" cy="1025953"/>
          </a:xfrm>
          <a:prstGeom prst="line">
            <a:avLst/>
          </a:prstGeom>
          <a:ln w="3175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E2031A3-D17A-E6F7-5AEB-8D653DB850F4}"/>
              </a:ext>
            </a:extLst>
          </p:cNvPr>
          <p:cNvCxnSpPr>
            <a:cxnSpLocks/>
          </p:cNvCxnSpPr>
          <p:nvPr/>
        </p:nvCxnSpPr>
        <p:spPr>
          <a:xfrm>
            <a:off x="2856892" y="1684656"/>
            <a:ext cx="1118208" cy="3423597"/>
          </a:xfrm>
          <a:prstGeom prst="line">
            <a:avLst/>
          </a:prstGeom>
          <a:ln w="3175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B7AB26C-082E-09E9-36AF-6C09FAFD99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700" y="0"/>
            <a:ext cx="1604879" cy="126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3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60648"/>
            <a:ext cx="11356848" cy="143103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Predicted solar activity </a:t>
            </a:r>
            <a:r>
              <a:rPr lang="en-US" sz="3200" dirty="0">
                <a:solidFill>
                  <a:srgbClr val="660066"/>
                </a:solidFill>
              </a:rPr>
              <a:t>(Zharkova et al, 2015, SR </a:t>
            </a:r>
            <a:r>
              <a:rPr lang="en-GB" sz="3200" dirty="0">
                <a:hlinkClick r:id="rId2"/>
              </a:rPr>
              <a:t>https://www.nature.com/articles/srep15689</a:t>
            </a:r>
            <a:r>
              <a:rPr lang="en-US" sz="3200" dirty="0">
                <a:solidFill>
                  <a:srgbClr val="660066"/>
                </a:solidFill>
              </a:rPr>
              <a:t>)</a:t>
            </a:r>
            <a:br>
              <a:rPr lang="en-US" dirty="0"/>
            </a:br>
            <a:r>
              <a:rPr lang="en-US" sz="2400" dirty="0"/>
              <a:t>Zharkova et al, 2015, Nature SR</a:t>
            </a:r>
          </a:p>
        </p:txBody>
      </p:sp>
      <p:pic>
        <p:nvPicPr>
          <p:cNvPr id="5" name="Picture 4" descr="Fig3a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1854200"/>
            <a:ext cx="11017224" cy="38790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98912" y="5572610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Discovery of </a:t>
            </a:r>
            <a:r>
              <a:rPr lang="en-US" dirty="0"/>
              <a:t>grand solar cycles :</a:t>
            </a:r>
            <a:r>
              <a:rPr lang="en-US" dirty="0">
                <a:solidFill>
                  <a:srgbClr val="C00000"/>
                </a:solidFill>
              </a:rPr>
              <a:t>350-400 years </a:t>
            </a:r>
          </a:p>
          <a:p>
            <a:r>
              <a:rPr lang="en-US" dirty="0">
                <a:solidFill>
                  <a:srgbClr val="0000FF"/>
                </a:solidFill>
              </a:rPr>
              <a:t>In addition to 11 year cycles </a:t>
            </a:r>
          </a:p>
        </p:txBody>
      </p:sp>
      <p:sp>
        <p:nvSpPr>
          <p:cNvPr id="3" name="Rectangle 2"/>
          <p:cNvSpPr/>
          <p:nvPr/>
        </p:nvSpPr>
        <p:spPr>
          <a:xfrm>
            <a:off x="2423592" y="1772816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Observational result, dynamo model was not yet considered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AA8619-22DE-7F45-A522-929576125D6B}"/>
              </a:ext>
            </a:extLst>
          </p:cNvPr>
          <p:cNvSpPr/>
          <p:nvPr/>
        </p:nvSpPr>
        <p:spPr>
          <a:xfrm>
            <a:off x="3046191" y="6232771"/>
            <a:ext cx="72410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https://solargsm.com/solar-activity</a:t>
            </a:r>
            <a:r>
              <a:rPr lang="en-US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dirty="0">
                <a:solidFill>
                  <a:schemeClr val="accent1"/>
                </a:solidFill>
              </a:rPr>
              <a:t> - my webpage</a:t>
            </a:r>
            <a:r>
              <a:rPr lang="en-US" dirty="0">
                <a:solidFill>
                  <a:srgbClr val="0000FF"/>
                </a:solidFill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800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53FC7734-852A-0EF7-E6DA-A3AACB2673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Interference</a:t>
            </a:r>
          </a:p>
        </p:txBody>
      </p:sp>
      <p:sp>
        <p:nvSpPr>
          <p:cNvPr id="41987" name="Rectangle 7">
            <a:extLst>
              <a:ext uri="{FF2B5EF4-FFF2-40B4-BE49-F238E27FC236}">
                <a16:creationId xmlns:a16="http://schemas.microsoft.com/office/drawing/2014/main" id="{22D32127-0372-9265-1177-4FB91E50391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71341" y="975518"/>
            <a:ext cx="8229600" cy="4906963"/>
          </a:xfrm>
        </p:spPr>
        <p:txBody>
          <a:bodyPr/>
          <a:lstStyle/>
          <a:p>
            <a:pPr eaLnBrk="1" hangingPunct="1"/>
            <a:r>
              <a:rPr lang="en-US" altLang="en-US" dirty="0"/>
              <a:t>the result of two  or more </a:t>
            </a:r>
            <a:r>
              <a:rPr lang="en-US" altLang="en-US" dirty="0">
                <a:sym typeface="Wingdings" pitchFamily="2" charset="2"/>
              </a:rPr>
              <a:t> </a:t>
            </a:r>
            <a:r>
              <a:rPr lang="en-US" altLang="en-US" dirty="0"/>
              <a:t>waves </a:t>
            </a:r>
            <a:r>
              <a:rPr lang="en-US" altLang="en-US" u="sng" dirty="0"/>
              <a:t>overlapping </a:t>
            </a:r>
          </a:p>
          <a:p>
            <a:pPr eaLnBrk="1" hangingPunct="1"/>
            <a:r>
              <a:rPr lang="en-US" altLang="en-US" u="sng" dirty="0"/>
              <a:t>y</a:t>
            </a:r>
            <a:r>
              <a:rPr lang="en-US" altLang="en-US" u="sng" baseline="-25000" dirty="0"/>
              <a:t>1</a:t>
            </a:r>
            <a:r>
              <a:rPr lang="en-US" altLang="en-US" u="sng" dirty="0"/>
              <a:t>(</a:t>
            </a:r>
            <a:r>
              <a:rPr lang="en-US" altLang="en-US" u="sng" dirty="0" err="1"/>
              <a:t>x,t</a:t>
            </a:r>
            <a:r>
              <a:rPr lang="en-US" altLang="en-US" u="sng" dirty="0"/>
              <a:t>)=</a:t>
            </a:r>
            <a:r>
              <a:rPr lang="en-US" altLang="en-US" u="sng" dirty="0" err="1"/>
              <a:t>Acos</a:t>
            </a:r>
            <a:r>
              <a:rPr lang="en-US" altLang="en-US" u="sng" dirty="0"/>
              <a:t>(</a:t>
            </a:r>
            <a:r>
              <a:rPr lang="en-US" altLang="en-US" u="sng" dirty="0" err="1"/>
              <a:t>kx</a:t>
            </a:r>
            <a:r>
              <a:rPr lang="en-US" altLang="en-US" u="sng" dirty="0"/>
              <a:t>-</a:t>
            </a:r>
            <a:r>
              <a:rPr lang="el-GR" altLang="en-US" u="sng" dirty="0"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en-GB" altLang="en-US" u="sng" dirty="0">
                <a:latin typeface="Arial" panose="020B0604020202020204" pitchFamily="34" charset="0"/>
                <a:cs typeface="Arial" panose="020B0604020202020204" pitchFamily="34" charset="0"/>
              </a:rPr>
              <a:t>t) (top wave)</a:t>
            </a:r>
          </a:p>
          <a:p>
            <a:pPr eaLnBrk="1" hangingPunct="1"/>
            <a:r>
              <a:rPr lang="en-GB" altLang="en-US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u="sng" dirty="0"/>
              <a:t>y</a:t>
            </a:r>
            <a:r>
              <a:rPr lang="en-US" altLang="en-US" u="sng" baseline="-25000" dirty="0"/>
              <a:t>2</a:t>
            </a:r>
            <a:r>
              <a:rPr lang="en-US" altLang="en-US" u="sng" dirty="0"/>
              <a:t>(</a:t>
            </a:r>
            <a:r>
              <a:rPr lang="en-US" altLang="en-US" u="sng" dirty="0" err="1"/>
              <a:t>x,t</a:t>
            </a:r>
            <a:r>
              <a:rPr lang="en-US" altLang="en-US" u="sng" dirty="0"/>
              <a:t>)=</a:t>
            </a:r>
            <a:r>
              <a:rPr lang="en-US" altLang="en-US" u="sng" dirty="0" err="1"/>
              <a:t>Acos</a:t>
            </a:r>
            <a:r>
              <a:rPr lang="en-US" altLang="en-US" u="sng" dirty="0"/>
              <a:t>(</a:t>
            </a:r>
            <a:r>
              <a:rPr lang="en-US" altLang="en-US" u="sng" dirty="0" err="1"/>
              <a:t>kx</a:t>
            </a:r>
            <a:r>
              <a:rPr lang="en-US" altLang="en-US" u="sng" dirty="0"/>
              <a:t>-</a:t>
            </a:r>
            <a:r>
              <a:rPr lang="el-GR" altLang="en-US" u="sng" dirty="0"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en-GB" altLang="en-US" u="sng" dirty="0" err="1">
                <a:latin typeface="Arial" panose="020B0604020202020204" pitchFamily="34" charset="0"/>
                <a:cs typeface="Arial" panose="020B0604020202020204" pitchFamily="34" charset="0"/>
              </a:rPr>
              <a:t>t+D</a:t>
            </a:r>
            <a:r>
              <a:rPr lang="en-GB" altLang="en-US" u="sng" dirty="0">
                <a:latin typeface="Arial" panose="020B0604020202020204" pitchFamily="34" charset="0"/>
                <a:cs typeface="Arial" panose="020B0604020202020204" pitchFamily="34" charset="0"/>
              </a:rPr>
              <a:t>) (middle wave)</a:t>
            </a:r>
          </a:p>
          <a:p>
            <a:pPr eaLnBrk="1" hangingPunct="1"/>
            <a:r>
              <a:rPr lang="en-GB" altLang="en-US" u="sng" dirty="0">
                <a:latin typeface="Arial" panose="020B0604020202020204" pitchFamily="34" charset="0"/>
                <a:cs typeface="Arial" panose="020B0604020202020204" pitchFamily="34" charset="0"/>
              </a:rPr>
              <a:t>D – phase  difference b/waves</a:t>
            </a:r>
          </a:p>
          <a:p>
            <a:pPr eaLnBrk="1" hangingPunct="1"/>
            <a:endParaRPr lang="en-GB" altLang="en-US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GB" altLang="en-US" u="sng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altLang="en-US" u="sng" dirty="0">
                <a:solidFill>
                  <a:srgbClr val="222E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 wave: resulting </a:t>
            </a:r>
          </a:p>
          <a:p>
            <a:pPr eaLnBrk="1" hangingPunct="1"/>
            <a:r>
              <a:rPr lang="en-GB" altLang="en-US" u="sng" dirty="0">
                <a:latin typeface="Arial" panose="020B0604020202020204" pitchFamily="34" charset="0"/>
                <a:cs typeface="Arial" panose="020B0604020202020204" pitchFamily="34" charset="0"/>
              </a:rPr>
              <a:t>D=0 constructive, 2A</a:t>
            </a:r>
          </a:p>
          <a:p>
            <a:pPr eaLnBrk="1" hangingPunct="1"/>
            <a:r>
              <a:rPr lang="en-GB" altLang="en-US" u="sng" dirty="0">
                <a:latin typeface="Arial" panose="020B0604020202020204" pitchFamily="34" charset="0"/>
                <a:cs typeface="Arial" panose="020B0604020202020204" pitchFamily="34" charset="0"/>
              </a:rPr>
              <a:t>D=</a:t>
            </a:r>
            <a:r>
              <a:rPr lang="el-GR" altLang="en-US" u="sng" dirty="0">
                <a:latin typeface="Verdana" panose="020B0604030504040204" pitchFamily="34" charset="0"/>
              </a:rPr>
              <a:t>π</a:t>
            </a:r>
            <a:r>
              <a:rPr lang="en-GB" altLang="en-US" u="sng" dirty="0">
                <a:latin typeface="Verdana" panose="020B0604030504040204" pitchFamily="34" charset="0"/>
              </a:rPr>
              <a:t> –destructive, 0</a:t>
            </a:r>
            <a:endParaRPr lang="en-GB" altLang="en-US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 u="sng" dirty="0"/>
          </a:p>
        </p:txBody>
      </p:sp>
      <p:pic>
        <p:nvPicPr>
          <p:cNvPr id="41988" name="Picture 4" descr="super2">
            <a:extLst>
              <a:ext uri="{FF2B5EF4-FFF2-40B4-BE49-F238E27FC236}">
                <a16:creationId xmlns:a16="http://schemas.microsoft.com/office/drawing/2014/main" id="{8D8B08F1-393C-4BE3-A4E9-D6DB23DFA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601532"/>
            <a:ext cx="5562600" cy="4149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0655F1-5433-5945-C059-FE7C8E5C7ABF}"/>
              </a:ext>
            </a:extLst>
          </p:cNvPr>
          <p:cNvSpPr txBox="1"/>
          <p:nvPr/>
        </p:nvSpPr>
        <p:spPr>
          <a:xfrm>
            <a:off x="2702954" y="212076"/>
            <a:ext cx="60981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Two wave interference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0650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9" name="Прямоугольник 1"/>
          <p:cNvSpPr>
            <a:spLocks noChangeArrowheads="1"/>
          </p:cNvSpPr>
          <p:nvPr/>
        </p:nvSpPr>
        <p:spPr bwMode="auto">
          <a:xfrm>
            <a:off x="2095500" y="549275"/>
            <a:ext cx="85725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Two-Layer Medium observed with HMI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</a:endParaRPr>
          </a:p>
        </p:txBody>
      </p:sp>
      <p:pic>
        <p:nvPicPr>
          <p:cNvPr id="35843" name="Picture 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268414"/>
            <a:ext cx="8785225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27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95600" y="1484784"/>
            <a:ext cx="748883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7320136" y="486916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Zhao et al, 2013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31704" y="1052736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HMI/SDO </a:t>
            </a:r>
            <a:r>
              <a:rPr lang="en-US" dirty="0" err="1">
                <a:solidFill>
                  <a:srgbClr val="0033CC"/>
                </a:solidFill>
              </a:rPr>
              <a:t>heliosesimic</a:t>
            </a:r>
            <a:r>
              <a:rPr lang="en-US" dirty="0">
                <a:solidFill>
                  <a:srgbClr val="0033CC"/>
                </a:solidFill>
              </a:rPr>
              <a:t> observations</a:t>
            </a:r>
          </a:p>
        </p:txBody>
      </p:sp>
    </p:spTree>
    <p:extLst>
      <p:ext uri="{BB962C8B-B14F-4D97-AF65-F5344CB8AC3E}">
        <p14:creationId xmlns:p14="http://schemas.microsoft.com/office/powerpoint/2010/main" val="276052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16078" y="332657"/>
            <a:ext cx="943239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400" dirty="0">
                <a:solidFill>
                  <a:schemeClr val="tx2"/>
                </a:solidFill>
              </a:rPr>
              <a:t>Summary dynamo wave </a:t>
            </a:r>
          </a:p>
          <a:p>
            <a:r>
              <a:rPr lang="en-GB" sz="3400" dirty="0">
                <a:solidFill>
                  <a:schemeClr val="tx2"/>
                </a:solidFill>
              </a:rPr>
              <a:t>on the millennium scale </a:t>
            </a:r>
            <a:r>
              <a:rPr lang="en-GB" sz="2000" dirty="0">
                <a:solidFill>
                  <a:schemeClr val="tx2"/>
                </a:solidFill>
              </a:rPr>
              <a:t>(</a:t>
            </a:r>
            <a:r>
              <a:rPr lang="en-GB" sz="2000" dirty="0" err="1">
                <a:solidFill>
                  <a:schemeClr val="tx2"/>
                </a:solidFill>
              </a:rPr>
              <a:t>Zharkova</a:t>
            </a:r>
            <a:r>
              <a:rPr lang="en-GB" sz="2000" dirty="0">
                <a:solidFill>
                  <a:schemeClr val="tx2"/>
                </a:solidFill>
              </a:rPr>
              <a:t> et al, 2015, Nature SR)</a:t>
            </a:r>
            <a:r>
              <a:rPr lang="en-US" sz="2000" dirty="0">
                <a:solidFill>
                  <a:schemeClr val="tx2"/>
                </a:solidFill>
              </a:rPr>
              <a:t>  </a:t>
            </a:r>
            <a:endParaRPr lang="ru-RU" sz="2000" dirty="0">
              <a:solidFill>
                <a:schemeClr val="tx2"/>
              </a:solidFill>
            </a:endParaRPr>
          </a:p>
        </p:txBody>
      </p:sp>
      <p:sp>
        <p:nvSpPr>
          <p:cNvPr id="8" name="Footer Placeholder 3"/>
          <p:cNvSpPr txBox="1">
            <a:spLocks/>
          </p:cNvSpPr>
          <p:nvPr/>
        </p:nvSpPr>
        <p:spPr bwMode="auto">
          <a:xfrm>
            <a:off x="4727848" y="637264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GB" dirty="0"/>
          </a:p>
        </p:txBody>
      </p:sp>
      <p:pic>
        <p:nvPicPr>
          <p:cNvPr id="4" name="Picture 3" descr="fig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1" y="461665"/>
            <a:ext cx="10479024" cy="6063828"/>
          </a:xfrm>
          <a:prstGeom prst="rect">
            <a:avLst/>
          </a:prstGeom>
        </p:spPr>
      </p:pic>
      <p:pic>
        <p:nvPicPr>
          <p:cNvPr id="2" name="Picture 1" descr="curve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78" y="3271769"/>
            <a:ext cx="9985906" cy="29117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23448" y="595151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Zharkova et al, 2015, SR </a:t>
            </a:r>
            <a:r>
              <a:rPr lang="en-GB" dirty="0">
                <a:hlinkClick r:id="rId4"/>
              </a:rPr>
              <a:t>https://www.nature.com/articles/srep15689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919536" y="0"/>
            <a:ext cx="938244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Dynamo model (top) and summary curve (bottom</a:t>
            </a:r>
            <a:br>
              <a:rPr lang="en-US" dirty="0"/>
            </a:b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396089-D3D3-4145-9AE7-DE5CECF50160}"/>
              </a:ext>
            </a:extLst>
          </p:cNvPr>
          <p:cNvSpPr/>
          <p:nvPr/>
        </p:nvSpPr>
        <p:spPr>
          <a:xfrm>
            <a:off x="2361494" y="6003316"/>
            <a:ext cx="2108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Popova et al, 2013</a:t>
            </a:r>
          </a:p>
        </p:txBody>
      </p:sp>
    </p:spTree>
    <p:extLst>
      <p:ext uri="{BB962C8B-B14F-4D97-AF65-F5344CB8AC3E}">
        <p14:creationId xmlns:p14="http://schemas.microsoft.com/office/powerpoint/2010/main" val="19979897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en-GB" dirty="0"/>
          </a:p>
        </p:txBody>
      </p:sp>
      <p:pic>
        <p:nvPicPr>
          <p:cNvPr id="5" name="Picture 4" descr="fig3a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188640"/>
            <a:ext cx="8712968" cy="2697480"/>
          </a:xfrm>
          <a:prstGeom prst="rect">
            <a:avLst/>
          </a:prstGeom>
        </p:spPr>
      </p:pic>
      <p:pic>
        <p:nvPicPr>
          <p:cNvPr id="6" name="Picture 5" descr="fig3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1" y="3699302"/>
            <a:ext cx="10442446" cy="2801631"/>
          </a:xfrm>
          <a:prstGeom prst="rect">
            <a:avLst/>
          </a:prstGeom>
        </p:spPr>
      </p:pic>
      <p:pic>
        <p:nvPicPr>
          <p:cNvPr id="8" name="Picture 7" descr="fig4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88640"/>
            <a:ext cx="10442447" cy="30395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43672" y="13875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Upcoming Grand Solar Minimum</a:t>
            </a:r>
          </a:p>
        </p:txBody>
      </p:sp>
      <p:sp>
        <p:nvSpPr>
          <p:cNvPr id="2" name="Rectangle 1"/>
          <p:cNvSpPr/>
          <p:nvPr/>
        </p:nvSpPr>
        <p:spPr>
          <a:xfrm>
            <a:off x="4151785" y="3212976"/>
            <a:ext cx="3403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Maunder Grand Solar Minimum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4DD41E-AF5D-8E4A-9E5C-173D7E65569E}"/>
              </a:ext>
            </a:extLst>
          </p:cNvPr>
          <p:cNvSpPr/>
          <p:nvPr/>
        </p:nvSpPr>
        <p:spPr>
          <a:xfrm>
            <a:off x="3944512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Zharkova et al, 2015, Popova et al, 2018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21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E913D-82D5-9E4E-A7E1-4CA90B53E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488" y="365760"/>
            <a:ext cx="11576303" cy="6528816"/>
          </a:xfrm>
        </p:spPr>
        <p:txBody>
          <a:bodyPr/>
          <a:lstStyle/>
          <a:p>
            <a:pPr marL="0" indent="0">
              <a:buNone/>
            </a:pPr>
            <a:r>
              <a:rPr lang="en-GB" sz="3600" dirty="0">
                <a:solidFill>
                  <a:srgbClr val="C00000"/>
                </a:solidFill>
              </a:rPr>
              <a:t>This result was reported at </a:t>
            </a:r>
          </a:p>
          <a:p>
            <a:r>
              <a:rPr lang="en-GB" dirty="0"/>
              <a:t>the National Astronomy Meeting in Llandudno and covered by the RAS press-release </a:t>
            </a:r>
            <a:r>
              <a:rPr lang="en-GB" dirty="0">
                <a:hlinkClick r:id="rId2"/>
              </a:rPr>
              <a:t>https://nam2015.org/index.php/press-releases/64-irregular-heartbeat-of-the-sun-driven-by-double-dynamo</a:t>
            </a:r>
            <a:r>
              <a:rPr lang="en-GB" dirty="0"/>
              <a:t> </a:t>
            </a:r>
          </a:p>
          <a:p>
            <a:endParaRPr lang="en-GB" dirty="0"/>
          </a:p>
          <a:p>
            <a:r>
              <a:rPr lang="en-GB" dirty="0"/>
              <a:t>media </a:t>
            </a:r>
            <a:r>
              <a:rPr lang="en-GB" dirty="0">
                <a:hlinkClick r:id="rId3"/>
              </a:rPr>
              <a:t>https://www.sciencedaily.com/releases/2015/07/150709092955.htm</a:t>
            </a:r>
            <a:r>
              <a:rPr lang="en-GB" dirty="0"/>
              <a:t> and </a:t>
            </a:r>
            <a:r>
              <a:rPr lang="en-GB" dirty="0">
                <a:hlinkClick r:id="rId4"/>
              </a:rPr>
              <a:t>https://www.chroniclelive.co.uk/business/business-news/mini-ice-age-could-freeze-11607587</a:t>
            </a:r>
            <a:endParaRPr lang="en-GB" dirty="0"/>
          </a:p>
          <a:p>
            <a:endParaRPr lang="en-GB" dirty="0"/>
          </a:p>
          <a:p>
            <a:r>
              <a:rPr lang="en-GB" dirty="0"/>
              <a:t> U-tube talks  </a:t>
            </a:r>
            <a:r>
              <a:rPr lang="en-GB" dirty="0">
                <a:hlinkClick r:id="rId5"/>
              </a:rPr>
              <a:t>https://www.youtube.com/results?search_query=double+dynamo+and+grand+solar+minimum</a:t>
            </a:r>
            <a:endParaRPr lang="en-GB" dirty="0"/>
          </a:p>
          <a:p>
            <a:endParaRPr lang="en-GB" dirty="0"/>
          </a:p>
          <a:p>
            <a:r>
              <a:rPr lang="en-GB" dirty="0"/>
              <a:t>See more on </a:t>
            </a:r>
            <a:r>
              <a:rPr lang="en-GB" dirty="0">
                <a:hlinkClick r:id="rId6"/>
              </a:rPr>
              <a:t>https://solargsm.com</a:t>
            </a:r>
            <a:r>
              <a:rPr lang="en-GB" dirty="0"/>
              <a:t> </a:t>
            </a:r>
            <a:br>
              <a:rPr lang="en-GB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060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>
                <a:latin typeface="Arial Black" charset="0"/>
                <a:ea typeface="ＭＳ Ｐゴシック" charset="0"/>
                <a:cs typeface="ＭＳ Ｐゴシック" charset="0"/>
              </a:rPr>
              <a:t>Solar magnetic field reversal</a:t>
            </a:r>
          </a:p>
        </p:txBody>
      </p:sp>
      <p:pic>
        <p:nvPicPr>
          <p:cNvPr id="28674" name="Picture 3" descr="corona1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752600"/>
            <a:ext cx="3168650" cy="2819400"/>
          </a:xfrm>
          <a:noFill/>
        </p:spPr>
      </p:pic>
      <p:pic>
        <p:nvPicPr>
          <p:cNvPr id="28675" name="Picture 4" descr="corona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1828801"/>
            <a:ext cx="2736850" cy="2822575"/>
          </a:xfrm>
          <a:noFill/>
        </p:spPr>
      </p:pic>
      <p:pic>
        <p:nvPicPr>
          <p:cNvPr id="28676" name="Picture 5" descr="corona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35864" y="1752600"/>
            <a:ext cx="3132137" cy="2808288"/>
          </a:xfrm>
          <a:noFill/>
        </p:spPr>
      </p:pic>
      <p:sp>
        <p:nvSpPr>
          <p:cNvPr id="28677" name="Rectangle 6"/>
          <p:cNvSpPr>
            <a:spLocks noChangeArrowheads="1"/>
          </p:cNvSpPr>
          <p:nvPr/>
        </p:nvSpPr>
        <p:spPr bwMode="auto">
          <a:xfrm>
            <a:off x="2209800" y="4648200"/>
            <a:ext cx="79898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chemeClr val="bg2"/>
              </a:buClr>
              <a:buSzPct val="70000"/>
              <a:buFont typeface="Wingdings" charset="0"/>
              <a:buChar char="l"/>
            </a:pPr>
            <a:r>
              <a:rPr lang="en-GB"/>
              <a:t>Strong toroidal magnetic fields (TMF) forming Active Regions (ARs) </a:t>
            </a:r>
          </a:p>
          <a:p>
            <a:pPr>
              <a:buClr>
                <a:schemeClr val="bg2"/>
              </a:buClr>
              <a:buSzPct val="70000"/>
              <a:buFont typeface="Wingdings" charset="0"/>
              <a:buChar char="l"/>
            </a:pPr>
            <a:r>
              <a:rPr lang="en-GB"/>
              <a:t>are created in a shear layer beneath the base of the Solar Convection zone (SCZ).</a:t>
            </a:r>
          </a:p>
        </p:txBody>
      </p:sp>
      <p:pic>
        <p:nvPicPr>
          <p:cNvPr id="2" name="dynamo2C (Converted).mov">
            <a:hlinkClick r:id="" action="ppaction://media"/>
            <a:extLst>
              <a:ext uri="{FF2B5EF4-FFF2-40B4-BE49-F238E27FC236}">
                <a16:creationId xmlns:a16="http://schemas.microsoft.com/office/drawing/2014/main" id="{B7849901-B276-DFCB-B2DC-60343D5C55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047383"/>
      </p:ext>
    </p:extLst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96634-5799-0D02-8E58-14B68800B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1701B9-B7BF-798A-F5E3-C2C44EA107C9}"/>
              </a:ext>
            </a:extLst>
          </p:cNvPr>
          <p:cNvSpPr txBox="1"/>
          <p:nvPr/>
        </p:nvSpPr>
        <p:spPr>
          <a:xfrm>
            <a:off x="528033" y="152257"/>
            <a:ext cx="109341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Wavelet spectral analysis of SSN – 10.7 and 101 years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3E4B7B-2944-716D-0581-BA18DD1C0031}"/>
              </a:ext>
            </a:extLst>
          </p:cNvPr>
          <p:cNvSpPr txBox="1"/>
          <p:nvPr/>
        </p:nvSpPr>
        <p:spPr>
          <a:xfrm>
            <a:off x="252806" y="861334"/>
            <a:ext cx="115063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Averaged sunspot numbers  SSN                      Wavelet analysis  </a:t>
            </a:r>
          </a:p>
        </p:txBody>
      </p:sp>
      <p:pic>
        <p:nvPicPr>
          <p:cNvPr id="8" name="Content Placeholder 7" descr="A picture containing colorfulness, screenshot, graphics, graphic design&#10;&#10;Description automatically generated">
            <a:extLst>
              <a:ext uri="{FF2B5EF4-FFF2-40B4-BE49-F238E27FC236}">
                <a16:creationId xmlns:a16="http://schemas.microsoft.com/office/drawing/2014/main" id="{F65DB8DE-E95E-24C0-92FD-12245FDF9F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832" y="1377244"/>
            <a:ext cx="6281738" cy="4225216"/>
          </a:xfrm>
        </p:spPr>
      </p:pic>
      <p:pic>
        <p:nvPicPr>
          <p:cNvPr id="11" name="Picture 10" descr="Chart, histogram&#10;&#10;Description automatically generated">
            <a:extLst>
              <a:ext uri="{FF2B5EF4-FFF2-40B4-BE49-F238E27FC236}">
                <a16:creationId xmlns:a16="http://schemas.microsoft.com/office/drawing/2014/main" id="{51271A28-9E32-4310-850E-175549C2FB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0" y="2332657"/>
            <a:ext cx="5815402" cy="27760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F119A07-7021-139D-63D5-D357095CAA96}"/>
              </a:ext>
            </a:extLst>
          </p:cNvPr>
          <p:cNvSpPr txBox="1"/>
          <p:nvPr/>
        </p:nvSpPr>
        <p:spPr>
          <a:xfrm>
            <a:off x="888631" y="5812000"/>
            <a:ext cx="83076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Arial" charset="0"/>
                <a:ea typeface="ＭＳ Ｐゴシック" charset="0"/>
                <a:cs typeface="ＭＳ Ｐゴシック" charset="0"/>
              </a:rPr>
              <a:t>Axis Y: </a:t>
            </a:r>
            <a:r>
              <a:rPr lang="en-GB" sz="20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Main periods – 10.7 and 101 years</a:t>
            </a:r>
          </a:p>
          <a:p>
            <a:pPr algn="ctr"/>
            <a:r>
              <a:rPr lang="en-GB" sz="2000" b="1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Period of 50-55 years – lower than a red noise level </a:t>
            </a:r>
            <a:r>
              <a:rPr lang="en-GB" sz="2000" b="1" dirty="0">
                <a:solidFill>
                  <a:srgbClr val="C00000"/>
                </a:solidFill>
                <a:latin typeface="Arial" charset="0"/>
                <a:ea typeface="ＭＳ Ｐゴシック" charset="0"/>
              </a:rPr>
              <a:t>(red dotted line)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16AB85-C968-F17C-50C2-4F2694492023}"/>
              </a:ext>
            </a:extLst>
          </p:cNvPr>
          <p:cNvSpPr txBox="1"/>
          <p:nvPr/>
        </p:nvSpPr>
        <p:spPr>
          <a:xfrm>
            <a:off x="8910254" y="5656706"/>
            <a:ext cx="32343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latin typeface="Arial" charset="0"/>
                <a:ea typeface="ＭＳ Ｐゴシック" charset="0"/>
              </a:rPr>
              <a:t>Global wavelet spectrum – black solid line</a:t>
            </a:r>
          </a:p>
          <a:p>
            <a:r>
              <a:rPr lang="en-GB" b="1" dirty="0">
                <a:solidFill>
                  <a:srgbClr val="7030A0"/>
                </a:solidFill>
                <a:latin typeface="Arial" charset="0"/>
                <a:ea typeface="ＭＳ Ｐゴシック" charset="0"/>
              </a:rPr>
              <a:t>Fourier spectrum – indigo</a:t>
            </a:r>
          </a:p>
          <a:p>
            <a:r>
              <a:rPr lang="en-GB" b="1" dirty="0">
                <a:latin typeface="Arial" charset="0"/>
                <a:ea typeface="ＭＳ Ｐゴシック" charset="0"/>
              </a:rPr>
              <a:t>95% CI – black dashed line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8E805E-7E52-ACEB-45D3-FCB25C1065BA}"/>
              </a:ext>
            </a:extLst>
          </p:cNvPr>
          <p:cNvCxnSpPr>
            <a:cxnSpLocks/>
          </p:cNvCxnSpPr>
          <p:nvPr/>
        </p:nvCxnSpPr>
        <p:spPr>
          <a:xfrm flipV="1">
            <a:off x="11256686" y="4806367"/>
            <a:ext cx="205510" cy="1190299"/>
          </a:xfrm>
          <a:prstGeom prst="line">
            <a:avLst/>
          </a:prstGeom>
          <a:ln w="3175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61986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792" y="914400"/>
            <a:ext cx="10917936" cy="97504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Verification of summary curve with large s/s </a:t>
            </a:r>
            <a:r>
              <a:rPr lang="en-US" dirty="0">
                <a:solidFill>
                  <a:srgbClr val="008000"/>
                </a:solidFill>
              </a:rPr>
              <a:t>for grand cycle prior MM </a:t>
            </a:r>
            <a:r>
              <a:rPr lang="en-US" sz="2400" dirty="0">
                <a:solidFill>
                  <a:srgbClr val="008000"/>
                </a:solidFill>
              </a:rPr>
              <a:t>(Zharkova </a:t>
            </a:r>
            <a:r>
              <a:rPr lang="en-US" sz="2400" dirty="0" err="1">
                <a:solidFill>
                  <a:srgbClr val="008000"/>
                </a:solidFill>
              </a:rPr>
              <a:t>etal</a:t>
            </a:r>
            <a:r>
              <a:rPr lang="en-US" sz="2400" dirty="0">
                <a:solidFill>
                  <a:srgbClr val="008000"/>
                </a:solidFill>
              </a:rPr>
              <a:t>, 2017, 2018)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dirty="0"/>
              <a:t>Wolf and Maunder grand minima</a:t>
            </a:r>
            <a:br>
              <a:rPr lang="en-US" dirty="0"/>
            </a:br>
            <a:r>
              <a:rPr lang="en-US" sz="2800" dirty="0"/>
              <a:t>Zharkova et al, 2017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en-GB" dirty="0"/>
          </a:p>
        </p:txBody>
      </p:sp>
      <p:pic>
        <p:nvPicPr>
          <p:cNvPr id="6" name="Picture 5" descr="PC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" y="2060849"/>
            <a:ext cx="10168128" cy="3250649"/>
          </a:xfrm>
          <a:prstGeom prst="rect">
            <a:avLst/>
          </a:prstGeom>
        </p:spPr>
      </p:pic>
      <p:sp>
        <p:nvSpPr>
          <p:cNvPr id="8" name="Left-Right Arrow 7"/>
          <p:cNvSpPr/>
          <p:nvPr/>
        </p:nvSpPr>
        <p:spPr bwMode="auto">
          <a:xfrm flipV="1">
            <a:off x="5081236" y="1889447"/>
            <a:ext cx="1965102" cy="917079"/>
          </a:xfrm>
          <a:prstGeom prst="leftRightArrow">
            <a:avLst/>
          </a:prstGeom>
          <a:solidFill>
            <a:srgbClr val="A521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9" name="Left-Right Arrow 8"/>
          <p:cNvSpPr/>
          <p:nvPr/>
        </p:nvSpPr>
        <p:spPr bwMode="auto">
          <a:xfrm>
            <a:off x="7046338" y="1926125"/>
            <a:ext cx="2016224" cy="917079"/>
          </a:xfrm>
          <a:prstGeom prst="leftRightArrow">
            <a:avLst/>
          </a:prstGeom>
          <a:solidFill>
            <a:srgbClr val="CC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0" name="Left-Right Arrow 9"/>
          <p:cNvSpPr/>
          <p:nvPr/>
        </p:nvSpPr>
        <p:spPr bwMode="auto">
          <a:xfrm>
            <a:off x="2207568" y="5949281"/>
            <a:ext cx="1440160" cy="917079"/>
          </a:xfrm>
          <a:prstGeom prst="leftRightArrow">
            <a:avLst/>
          </a:prstGeom>
          <a:solidFill>
            <a:srgbClr val="CC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1" name="Left-Right Arrow 10"/>
          <p:cNvSpPr/>
          <p:nvPr/>
        </p:nvSpPr>
        <p:spPr bwMode="auto">
          <a:xfrm flipV="1">
            <a:off x="2135560" y="5144859"/>
            <a:ext cx="1512168" cy="917079"/>
          </a:xfrm>
          <a:prstGeom prst="leftRightArrow">
            <a:avLst/>
          </a:prstGeom>
          <a:solidFill>
            <a:srgbClr val="A521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91745" y="5373216"/>
            <a:ext cx="426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B1288"/>
                </a:solidFill>
              </a:rPr>
              <a:t>Severe diseases in China, no observers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19736" y="5877272"/>
            <a:ext cx="4382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B1288"/>
                </a:solidFill>
              </a:rPr>
              <a:t>New dynasty in China, Great Wall project</a:t>
            </a:r>
          </a:p>
        </p:txBody>
      </p:sp>
    </p:spTree>
    <p:extLst>
      <p:ext uri="{BB962C8B-B14F-4D97-AF65-F5344CB8AC3E}">
        <p14:creationId xmlns:p14="http://schemas.microsoft.com/office/powerpoint/2010/main" val="20268388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644" y="188638"/>
            <a:ext cx="9102835" cy="1035497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Updated curve for 3000 years </a:t>
            </a:r>
            <a:r>
              <a:rPr lang="en-US" sz="4000" dirty="0">
                <a:solidFill>
                  <a:srgbClr val="0000FF"/>
                </a:solidFill>
              </a:rPr>
              <a:t>(blue) </a:t>
            </a:r>
            <a:r>
              <a:rPr lang="en-US" sz="4000" dirty="0">
                <a:solidFill>
                  <a:srgbClr val="FF0000"/>
                </a:solidFill>
              </a:rPr>
              <a:t>versus a curve by </a:t>
            </a:r>
            <a:r>
              <a:rPr lang="en-US" sz="4000" dirty="0" err="1">
                <a:solidFill>
                  <a:srgbClr val="FF0000"/>
                </a:solidFill>
              </a:rPr>
              <a:t>Usoskin</a:t>
            </a:r>
            <a:r>
              <a:rPr lang="en-US" sz="4000" dirty="0">
                <a:solidFill>
                  <a:srgbClr val="FF0000"/>
                </a:solidFill>
              </a:rPr>
              <a:t> et al. (red)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en-GB" dirty="0"/>
          </a:p>
        </p:txBody>
      </p:sp>
      <p:pic>
        <p:nvPicPr>
          <p:cNvPr id="5" name="Picture 4" descr="vz_3000_years_vs_us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81" y="2932465"/>
            <a:ext cx="9693031" cy="3494325"/>
          </a:xfrm>
          <a:prstGeom prst="rect">
            <a:avLst/>
          </a:prstGeom>
          <a:solidFill>
            <a:srgbClr val="CCFFCC"/>
          </a:solidFill>
          <a:ln>
            <a:solidFill>
              <a:schemeClr val="tx2"/>
            </a:solidFill>
          </a:ln>
        </p:spPr>
      </p:pic>
      <p:pic>
        <p:nvPicPr>
          <p:cNvPr id="6" name="Picture 5" descr="Fig3a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76" y="1125829"/>
            <a:ext cx="10960953" cy="2592288"/>
          </a:xfrm>
          <a:prstGeom prst="rect">
            <a:avLst/>
          </a:prstGeom>
        </p:spPr>
      </p:pic>
      <p:sp>
        <p:nvSpPr>
          <p:cNvPr id="7" name="Isosceles Triangle 6"/>
          <p:cNvSpPr/>
          <p:nvPr/>
        </p:nvSpPr>
        <p:spPr bwMode="auto">
          <a:xfrm>
            <a:off x="9336360" y="1628800"/>
            <a:ext cx="1060704" cy="914400"/>
          </a:xfrm>
          <a:prstGeom prst="triangl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59696" y="5733257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Periods</a:t>
            </a:r>
            <a:r>
              <a:rPr lang="en-US" dirty="0"/>
              <a:t> - grand:</a:t>
            </a:r>
            <a:r>
              <a:rPr lang="en-US" dirty="0">
                <a:solidFill>
                  <a:srgbClr val="0000FF"/>
                </a:solidFill>
              </a:rPr>
              <a:t>350-400 years and </a:t>
            </a:r>
            <a:r>
              <a:rPr lang="en-US" dirty="0"/>
              <a:t>super-grand:</a:t>
            </a:r>
            <a:r>
              <a:rPr lang="en-US" dirty="0">
                <a:solidFill>
                  <a:srgbClr val="0000FF"/>
                </a:solidFill>
              </a:rPr>
              <a:t>1900-2000 years</a:t>
            </a:r>
          </a:p>
        </p:txBody>
      </p:sp>
      <p:sp>
        <p:nvSpPr>
          <p:cNvPr id="8" name="Donut 7"/>
          <p:cNvSpPr/>
          <p:nvPr/>
        </p:nvSpPr>
        <p:spPr bwMode="auto">
          <a:xfrm>
            <a:off x="7896200" y="4293096"/>
            <a:ext cx="914400" cy="649188"/>
          </a:xfrm>
          <a:prstGeom prst="don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9" name="Frame 8"/>
          <p:cNvSpPr/>
          <p:nvPr/>
        </p:nvSpPr>
        <p:spPr bwMode="auto">
          <a:xfrm>
            <a:off x="8040216" y="4077072"/>
            <a:ext cx="1008112" cy="613470"/>
          </a:xfrm>
          <a:prstGeom prst="fram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0" name="Donut 9"/>
          <p:cNvSpPr/>
          <p:nvPr/>
        </p:nvSpPr>
        <p:spPr bwMode="auto">
          <a:xfrm>
            <a:off x="8184232" y="3861048"/>
            <a:ext cx="648072" cy="649188"/>
          </a:xfrm>
          <a:prstGeom prst="don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1" name="Block Arc 10"/>
          <p:cNvSpPr/>
          <p:nvPr/>
        </p:nvSpPr>
        <p:spPr bwMode="auto">
          <a:xfrm>
            <a:off x="8112224" y="4221089"/>
            <a:ext cx="720080" cy="917079"/>
          </a:xfrm>
          <a:prstGeom prst="blockArc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68008" y="3501009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Sporer minimum in1400-1600 in C</a:t>
            </a:r>
            <a:r>
              <a:rPr lang="en-US" baseline="30000" dirty="0"/>
              <a:t>14</a:t>
            </a:r>
            <a:r>
              <a:rPr lang="en-US" dirty="0"/>
              <a:t> is not from Sun!</a:t>
            </a:r>
          </a:p>
        </p:txBody>
      </p:sp>
      <p:sp>
        <p:nvSpPr>
          <p:cNvPr id="13" name="Down Arrow 12"/>
          <p:cNvSpPr/>
          <p:nvPr/>
        </p:nvSpPr>
        <p:spPr bwMode="auto">
          <a:xfrm>
            <a:off x="8400256" y="4293096"/>
            <a:ext cx="504056" cy="586680"/>
          </a:xfrm>
          <a:prstGeom prst="down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4" name="Down Arrow 13"/>
          <p:cNvSpPr/>
          <p:nvPr/>
        </p:nvSpPr>
        <p:spPr bwMode="auto">
          <a:xfrm>
            <a:off x="8112224" y="6381328"/>
            <a:ext cx="916680" cy="613470"/>
          </a:xfrm>
          <a:prstGeom prst="down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5" name="Down Arrow 14"/>
          <p:cNvSpPr/>
          <p:nvPr/>
        </p:nvSpPr>
        <p:spPr bwMode="auto">
          <a:xfrm>
            <a:off x="8616280" y="620688"/>
            <a:ext cx="864096" cy="613470"/>
          </a:xfrm>
          <a:prstGeom prst="down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59696" y="220486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87888" y="213285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12024" y="213285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824192" y="213285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192344" y="213285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54560" y="4990319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439816" y="501317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303912" y="501317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56040" y="5013176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20136" y="501317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372364" y="495350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562274" y="497640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2309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Footer Placeholder 3">
            <a:extLst>
              <a:ext uri="{FF2B5EF4-FFF2-40B4-BE49-F238E27FC236}">
                <a16:creationId xmlns:a16="http://schemas.microsoft.com/office/drawing/2014/main" id="{E5A99368-8019-3A4B-BA34-5ECF412092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/>
              <a:t> </a:t>
            </a:r>
            <a:endParaRPr lang="en-GB" altLang="en-US" sz="1400"/>
          </a:p>
        </p:txBody>
      </p:sp>
      <p:pic>
        <p:nvPicPr>
          <p:cNvPr id="106498" name="Picture 4" descr="fig2b.jpg">
            <a:extLst>
              <a:ext uri="{FF2B5EF4-FFF2-40B4-BE49-F238E27FC236}">
                <a16:creationId xmlns:a16="http://schemas.microsoft.com/office/drawing/2014/main" id="{324B1716-9934-6945-A70A-70B2CE455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260350"/>
            <a:ext cx="8496300" cy="278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ig2Usoskin.pdf">
            <a:extLst>
              <a:ext uri="{FF2B5EF4-FFF2-40B4-BE49-F238E27FC236}">
                <a16:creationId xmlns:a16="http://schemas.microsoft.com/office/drawing/2014/main" id="{A499999C-164E-4846-9F17-3D6D4D7EA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6" y="2895600"/>
            <a:ext cx="1008221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figUsuskin1.pdf">
            <a:extLst>
              <a:ext uri="{FF2B5EF4-FFF2-40B4-BE49-F238E27FC236}">
                <a16:creationId xmlns:a16="http://schemas.microsoft.com/office/drawing/2014/main" id="{0A136126-24C3-5C47-9951-0E783AE27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75" y="3357563"/>
            <a:ext cx="950595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564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1" y="0"/>
            <a:ext cx="9959026" cy="1224136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Double dynamo summary curve for 3000 years (</a:t>
            </a:r>
            <a:r>
              <a:rPr lang="en-US" sz="3200" dirty="0">
                <a:solidFill>
                  <a:srgbClr val="222EF4"/>
                </a:solidFill>
              </a:rPr>
              <a:t>blue</a:t>
            </a:r>
            <a:r>
              <a:rPr lang="en-US" sz="3200" dirty="0">
                <a:solidFill>
                  <a:srgbClr val="C00000"/>
                </a:solidFill>
              </a:rPr>
              <a:t>) versus the s/s curve by Solanki et al. 2004 (</a:t>
            </a:r>
            <a:r>
              <a:rPr lang="en-US" sz="3200" dirty="0">
                <a:solidFill>
                  <a:srgbClr val="FF0000"/>
                </a:solidFill>
              </a:rPr>
              <a:t>red</a:t>
            </a:r>
            <a:r>
              <a:rPr lang="en-US" sz="3200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en-GB" dirty="0"/>
          </a:p>
        </p:txBody>
      </p:sp>
      <p:pic>
        <p:nvPicPr>
          <p:cNvPr id="5" name="Picture 4" descr="vz_3000_years_vs_us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72" y="1966768"/>
            <a:ext cx="8964488" cy="4018002"/>
          </a:xfrm>
          <a:prstGeom prst="rect">
            <a:avLst/>
          </a:prstGeom>
          <a:solidFill>
            <a:srgbClr val="CCFFCC"/>
          </a:solidFill>
          <a:ln>
            <a:solidFill>
              <a:schemeClr val="tx2"/>
            </a:solidFill>
          </a:ln>
        </p:spPr>
      </p:pic>
      <p:sp>
        <p:nvSpPr>
          <p:cNvPr id="7" name="Isosceles Triangle 6"/>
          <p:cNvSpPr/>
          <p:nvPr/>
        </p:nvSpPr>
        <p:spPr bwMode="auto">
          <a:xfrm>
            <a:off x="9336360" y="1628800"/>
            <a:ext cx="1060704" cy="914400"/>
          </a:xfrm>
          <a:prstGeom prst="triangl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87688" y="6058162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Periods</a:t>
            </a:r>
            <a:r>
              <a:rPr lang="en-US" dirty="0"/>
              <a:t> – grand cycle: </a:t>
            </a:r>
            <a:r>
              <a:rPr lang="en-US" dirty="0">
                <a:solidFill>
                  <a:srgbClr val="0000FF"/>
                </a:solidFill>
              </a:rPr>
              <a:t>350-400 years and </a:t>
            </a:r>
            <a:r>
              <a:rPr lang="en-US" dirty="0"/>
              <a:t>super-grand cycle :</a:t>
            </a:r>
            <a:r>
              <a:rPr lang="en-US" dirty="0">
                <a:solidFill>
                  <a:srgbClr val="0000FF"/>
                </a:solidFill>
              </a:rPr>
              <a:t>2000-2100 years</a:t>
            </a:r>
          </a:p>
        </p:txBody>
      </p:sp>
      <p:sp>
        <p:nvSpPr>
          <p:cNvPr id="8" name="Donut 7"/>
          <p:cNvSpPr/>
          <p:nvPr/>
        </p:nvSpPr>
        <p:spPr bwMode="auto">
          <a:xfrm>
            <a:off x="7896200" y="4293096"/>
            <a:ext cx="914400" cy="649188"/>
          </a:xfrm>
          <a:prstGeom prst="don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9" name="Frame 8"/>
          <p:cNvSpPr/>
          <p:nvPr/>
        </p:nvSpPr>
        <p:spPr bwMode="auto">
          <a:xfrm>
            <a:off x="8040216" y="4077072"/>
            <a:ext cx="1008112" cy="613470"/>
          </a:xfrm>
          <a:prstGeom prst="fram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0" name="Donut 9"/>
          <p:cNvSpPr/>
          <p:nvPr/>
        </p:nvSpPr>
        <p:spPr bwMode="auto">
          <a:xfrm>
            <a:off x="8184232" y="3861048"/>
            <a:ext cx="648072" cy="649188"/>
          </a:xfrm>
          <a:prstGeom prst="don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1" name="Block Arc 10"/>
          <p:cNvSpPr/>
          <p:nvPr/>
        </p:nvSpPr>
        <p:spPr bwMode="auto">
          <a:xfrm>
            <a:off x="8112224" y="4221089"/>
            <a:ext cx="720080" cy="917079"/>
          </a:xfrm>
          <a:prstGeom prst="blockArc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31904" y="1994356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Sporer minimum in 1400-1600 in C</a:t>
            </a:r>
            <a:r>
              <a:rPr lang="en-US" baseline="30000" dirty="0"/>
              <a:t>14</a:t>
            </a:r>
            <a:r>
              <a:rPr lang="en-US" dirty="0"/>
              <a:t> is caused by s/n Vela Junior</a:t>
            </a:r>
          </a:p>
        </p:txBody>
      </p:sp>
      <p:sp>
        <p:nvSpPr>
          <p:cNvPr id="13" name="Down Arrow 12"/>
          <p:cNvSpPr/>
          <p:nvPr/>
        </p:nvSpPr>
        <p:spPr bwMode="auto">
          <a:xfrm>
            <a:off x="8400256" y="4293096"/>
            <a:ext cx="504056" cy="586680"/>
          </a:xfrm>
          <a:prstGeom prst="down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4" name="Down Arrow 13"/>
          <p:cNvSpPr/>
          <p:nvPr/>
        </p:nvSpPr>
        <p:spPr bwMode="auto">
          <a:xfrm>
            <a:off x="8112224" y="6381328"/>
            <a:ext cx="916680" cy="613470"/>
          </a:xfrm>
          <a:prstGeom prst="down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5" name="Down Arrow 14"/>
          <p:cNvSpPr/>
          <p:nvPr/>
        </p:nvSpPr>
        <p:spPr bwMode="auto">
          <a:xfrm>
            <a:off x="8616280" y="620688"/>
            <a:ext cx="864096" cy="613470"/>
          </a:xfrm>
          <a:prstGeom prst="down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7DF6293-9C8B-AF44-A729-1C8FBD75F12B}"/>
              </a:ext>
            </a:extLst>
          </p:cNvPr>
          <p:cNvSpPr/>
          <p:nvPr/>
        </p:nvSpPr>
        <p:spPr>
          <a:xfrm>
            <a:off x="7536160" y="1067252"/>
            <a:ext cx="3121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Zharkova et al, 2015, 2018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BD2C431-AE4A-7C47-824B-232603B2BE71}"/>
              </a:ext>
            </a:extLst>
          </p:cNvPr>
          <p:cNvGraphicFramePr>
            <a:graphicFrameLocks noGrp="1"/>
          </p:cNvGraphicFramePr>
          <p:nvPr/>
        </p:nvGraphicFramePr>
        <p:xfrm>
          <a:off x="1257672" y="-73715"/>
          <a:ext cx="10972800" cy="2834640"/>
        </p:xfrm>
        <a:graphic>
          <a:graphicData uri="http://schemas.openxmlformats.org/drawingml/2006/table">
            <a:tbl>
              <a:tblPr/>
              <a:tblGrid>
                <a:gridCol w="3657600">
                  <a:extLst>
                    <a:ext uri="{9D8B030D-6E8A-4147-A177-3AD203B41FA5}">
                      <a16:colId xmlns:a16="http://schemas.microsoft.com/office/drawing/2014/main" val="1978078930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219241354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88427709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br>
                        <a:rPr lang="en-GB" u="none" strike="noStrike" dirty="0">
                          <a:solidFill>
                            <a:srgbClr val="0B0080"/>
                          </a:solidFill>
                          <a:effectLst/>
                          <a:hlinkClick r:id="rId3" tooltip="Homeric Minimum"/>
                        </a:rPr>
                      </a:br>
                      <a:r>
                        <a:rPr lang="en-GB" u="none" strike="noStrike" dirty="0">
                          <a:solidFill>
                            <a:srgbClr val="0B0080"/>
                          </a:solidFill>
                          <a:effectLst/>
                          <a:hlinkClick r:id="rId3" tooltip="Homeric Minimum"/>
                        </a:rPr>
                        <a:t>Homeric minimum</a:t>
                      </a:r>
                      <a:r>
                        <a:rPr lang="en-GB" b="0" i="0" u="none" strike="noStrike" baseline="30000" dirty="0">
                          <a:solidFill>
                            <a:srgbClr val="0B0080"/>
                          </a:solidFill>
                          <a:effectLst/>
                          <a:hlinkClick r:id="rId4"/>
                        </a:rPr>
                        <a:t>[13]</a:t>
                      </a:r>
                      <a:endParaRPr lang="en-GB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750 BCE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550 BCE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576018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Oort minimum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1040 CE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1080 CE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162856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Medieval maximum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1100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1250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455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Wolf minimum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1280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1350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89808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u="none" strike="noStrike">
                          <a:solidFill>
                            <a:srgbClr val="0B0080"/>
                          </a:solidFill>
                          <a:effectLst/>
                          <a:hlinkClick r:id="rId5" tooltip="Spörer Minimum"/>
                        </a:rPr>
                        <a:t>Spörer Minimum</a:t>
                      </a:r>
                      <a:endParaRPr lang="en-GB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1450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1550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218053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u="none" strike="noStrike">
                          <a:solidFill>
                            <a:srgbClr val="0B0080"/>
                          </a:solidFill>
                          <a:effectLst/>
                          <a:hlinkClick r:id="rId6" tooltip="Maunder Minimum"/>
                        </a:rPr>
                        <a:t>Maunder Minimum</a:t>
                      </a:r>
                      <a:endParaRPr lang="en-GB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1645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1715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17694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u="none" strike="noStrike">
                          <a:solidFill>
                            <a:srgbClr val="0B0080"/>
                          </a:solidFill>
                          <a:effectLst/>
                          <a:hlinkClick r:id="rId7" tooltip="Dalton Minimum"/>
                        </a:rPr>
                        <a:t>Dalton Minimum</a:t>
                      </a:r>
                      <a:endParaRPr lang="en-GB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1790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effectLst/>
                        </a:rPr>
                        <a:t>1820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6725099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C08DF168-6AA4-364D-9482-C2EC4DB8BC35}"/>
              </a:ext>
            </a:extLst>
          </p:cNvPr>
          <p:cNvSpPr txBox="1"/>
          <p:nvPr/>
        </p:nvSpPr>
        <p:spPr>
          <a:xfrm rot="16200000">
            <a:off x="8087018" y="307535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Maunder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9A7C98-D360-8241-A9BB-000B2F7467CB}"/>
              </a:ext>
            </a:extLst>
          </p:cNvPr>
          <p:cNvSpPr txBox="1"/>
          <p:nvPr/>
        </p:nvSpPr>
        <p:spPr>
          <a:xfrm rot="16200000">
            <a:off x="7363817" y="3149840"/>
            <a:ext cx="695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Wolf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EFE3BCF-8CEE-D44E-8208-50EF328DE34E}"/>
              </a:ext>
            </a:extLst>
          </p:cNvPr>
          <p:cNvSpPr txBox="1"/>
          <p:nvPr/>
        </p:nvSpPr>
        <p:spPr>
          <a:xfrm rot="16200000">
            <a:off x="6539803" y="3198653"/>
            <a:ext cx="695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Oort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B00F4BF-7CA4-6C42-9B70-8486A22B3DC0}"/>
              </a:ext>
            </a:extLst>
          </p:cNvPr>
          <p:cNvSpPr txBox="1"/>
          <p:nvPr/>
        </p:nvSpPr>
        <p:spPr>
          <a:xfrm rot="16200000">
            <a:off x="1526138" y="3234332"/>
            <a:ext cx="1184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Homeric</a:t>
            </a:r>
          </a:p>
        </p:txBody>
      </p:sp>
    </p:spTree>
    <p:extLst>
      <p:ext uri="{BB962C8B-B14F-4D97-AF65-F5344CB8AC3E}">
        <p14:creationId xmlns:p14="http://schemas.microsoft.com/office/powerpoint/2010/main" val="64520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DCD81-9034-47EF-3C6F-F743CDB0A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colorfulness, screenshot, graphics, graphic design&#10;&#10;Description automatically generated">
            <a:extLst>
              <a:ext uri="{FF2B5EF4-FFF2-40B4-BE49-F238E27FC236}">
                <a16:creationId xmlns:a16="http://schemas.microsoft.com/office/drawing/2014/main" id="{E0E26909-975E-B27E-E8F5-19F1829103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3653"/>
            <a:ext cx="5615189" cy="5137278"/>
          </a:xfrm>
        </p:spPr>
      </p:pic>
      <p:pic>
        <p:nvPicPr>
          <p:cNvPr id="7" name="Picture 6" descr="A picture containing text, screenshot, colorfulness, graphic design&#10;&#10;Description automatically generated">
            <a:extLst>
              <a:ext uri="{FF2B5EF4-FFF2-40B4-BE49-F238E27FC236}">
                <a16:creationId xmlns:a16="http://schemas.microsoft.com/office/drawing/2014/main" id="{181E62E2-EE13-D197-D994-89A4B45D2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158" y="1240222"/>
            <a:ext cx="6679842" cy="45241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7F2070-7DF3-019E-C2BE-24B7E0CCE127}"/>
              </a:ext>
            </a:extLst>
          </p:cNvPr>
          <p:cNvSpPr txBox="1"/>
          <p:nvPr/>
        </p:nvSpPr>
        <p:spPr>
          <a:xfrm>
            <a:off x="1449976" y="76250"/>
            <a:ext cx="79552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	Wavelet spectral analysis of MSC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088EDF-329D-D31E-C8E7-C50B13D30E29}"/>
              </a:ext>
            </a:extLst>
          </p:cNvPr>
          <p:cNvSpPr txBox="1"/>
          <p:nvPr/>
        </p:nvSpPr>
        <p:spPr>
          <a:xfrm>
            <a:off x="1262130" y="695552"/>
            <a:ext cx="98652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Modulus summary curve of two largest eigen vectors (dipole MF)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553D35-BEEA-E9B6-B89A-E23C4F10A021}"/>
              </a:ext>
            </a:extLst>
          </p:cNvPr>
          <p:cNvSpPr txBox="1"/>
          <p:nvPr/>
        </p:nvSpPr>
        <p:spPr>
          <a:xfrm>
            <a:off x="130628" y="6062639"/>
            <a:ext cx="51990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Main periods – 21.5 and 344  years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290447-C7CA-C17D-E75B-A2D21A823809}"/>
              </a:ext>
            </a:extLst>
          </p:cNvPr>
          <p:cNvSpPr txBox="1"/>
          <p:nvPr/>
        </p:nvSpPr>
        <p:spPr>
          <a:xfrm>
            <a:off x="8518368" y="5630766"/>
            <a:ext cx="32343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latin typeface="Arial" charset="0"/>
                <a:ea typeface="ＭＳ Ｐゴシック" charset="0"/>
              </a:rPr>
              <a:t>Global wavelet spectrum – black solid line</a:t>
            </a:r>
          </a:p>
          <a:p>
            <a:r>
              <a:rPr lang="en-GB" b="1" dirty="0">
                <a:solidFill>
                  <a:srgbClr val="7030A0"/>
                </a:solidFill>
                <a:latin typeface="Arial" charset="0"/>
                <a:ea typeface="ＭＳ Ｐゴシック" charset="0"/>
              </a:rPr>
              <a:t>Fourier spectrum – indigo</a:t>
            </a:r>
          </a:p>
          <a:p>
            <a:r>
              <a:rPr lang="en-GB" b="1" dirty="0">
                <a:latin typeface="Arial" charset="0"/>
                <a:ea typeface="ＭＳ Ｐゴシック" charset="0"/>
              </a:rPr>
              <a:t>95% CI – black dashed 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4962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F6EA6-2E70-2D7B-2D0E-B155F6E74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picture containing text, antenna&#10;&#10;Description automatically generated">
            <a:extLst>
              <a:ext uri="{FF2B5EF4-FFF2-40B4-BE49-F238E27FC236}">
                <a16:creationId xmlns:a16="http://schemas.microsoft.com/office/drawing/2014/main" id="{6CF50F0B-0A55-66FA-6A1C-6E2B23FEC6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58" y="2349925"/>
            <a:ext cx="5970842" cy="3533477"/>
          </a:xfrm>
        </p:spPr>
      </p:pic>
      <p:pic>
        <p:nvPicPr>
          <p:cNvPr id="7" name="Picture 6" descr="A picture containing text, antenna&#10;&#10;Description automatically generated">
            <a:extLst>
              <a:ext uri="{FF2B5EF4-FFF2-40B4-BE49-F238E27FC236}">
                <a16:creationId xmlns:a16="http://schemas.microsoft.com/office/drawing/2014/main" id="{52B378C6-EA78-D319-1222-6606FEEE9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104" y="1794170"/>
            <a:ext cx="6281738" cy="43719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8FEEEE-9D8A-60D9-10B7-CCCC25EEA875}"/>
              </a:ext>
            </a:extLst>
          </p:cNvPr>
          <p:cNvSpPr txBox="1"/>
          <p:nvPr/>
        </p:nvSpPr>
        <p:spPr>
          <a:xfrm>
            <a:off x="801434" y="424747"/>
            <a:ext cx="112654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Poloidal </a:t>
            </a:r>
            <a:r>
              <a:rPr lang="en-GB" sz="3200" b="1" dirty="0">
                <a:solidFill>
                  <a:srgbClr val="222EF4"/>
                </a:solidFill>
                <a:latin typeface="Arial" charset="0"/>
                <a:ea typeface="ＭＳ Ｐゴシック" charset="0"/>
                <a:cs typeface="ＭＳ Ｐゴシック" charset="0"/>
              </a:rPr>
              <a:t>(left) </a:t>
            </a:r>
            <a:r>
              <a:rPr lang="en-GB" sz="32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versus toroidal </a:t>
            </a:r>
            <a:r>
              <a:rPr lang="en-GB" sz="3200" b="1" dirty="0">
                <a:solidFill>
                  <a:srgbClr val="222EF4"/>
                </a:solidFill>
                <a:latin typeface="Arial" charset="0"/>
                <a:ea typeface="ＭＳ Ｐゴシック" charset="0"/>
                <a:cs typeface="ＭＳ Ｐゴシック" charset="0"/>
              </a:rPr>
              <a:t>(right) </a:t>
            </a:r>
            <a:r>
              <a:rPr lang="en-GB" sz="32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magnetic fields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F3FE8B-3AFD-DEBF-DC76-60A1CAC394F2}"/>
              </a:ext>
            </a:extLst>
          </p:cNvPr>
          <p:cNvSpPr txBox="1"/>
          <p:nvPr/>
        </p:nvSpPr>
        <p:spPr>
          <a:xfrm>
            <a:off x="408493" y="1171013"/>
            <a:ext cx="11783507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https://</a:t>
            </a:r>
            <a:r>
              <a:rPr lang="en-US" sz="2400" dirty="0" err="1">
                <a:solidFill>
                  <a:srgbClr val="C00000"/>
                </a:solidFill>
              </a:rPr>
              <a:t>solargsm.com</a:t>
            </a:r>
            <a:r>
              <a:rPr lang="en-US" sz="2400" dirty="0">
                <a:solidFill>
                  <a:srgbClr val="C00000"/>
                </a:solidFill>
              </a:rPr>
              <a:t>/wp-content/uploads/2023/04/zharkova_etal_mnras2023.pdf</a:t>
            </a:r>
          </a:p>
        </p:txBody>
      </p:sp>
    </p:spTree>
    <p:extLst>
      <p:ext uri="{BB962C8B-B14F-4D97-AF65-F5344CB8AC3E}">
        <p14:creationId xmlns:p14="http://schemas.microsoft.com/office/powerpoint/2010/main" val="36558443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97776-4592-8857-5F88-E923414EF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E7DCBF64-15F4-50F6-6E39-B73D02B8B5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599" y="412305"/>
            <a:ext cx="6163056" cy="5998273"/>
          </a:xfrm>
        </p:spPr>
      </p:pic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839EED6B-2AAC-8666-B410-6394CBECD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568" y="4040924"/>
            <a:ext cx="5422900" cy="2456443"/>
          </a:xfrm>
          <a:prstGeom prst="rect">
            <a:avLst/>
          </a:prstGeom>
        </p:spPr>
      </p:pic>
      <p:pic>
        <p:nvPicPr>
          <p:cNvPr id="11" name="Picture 10" descr="Chart, scatter chart&#10;&#10;Description automatically generated">
            <a:extLst>
              <a:ext uri="{FF2B5EF4-FFF2-40B4-BE49-F238E27FC236}">
                <a16:creationId xmlns:a16="http://schemas.microsoft.com/office/drawing/2014/main" id="{2AC0EA3F-56C7-F993-8638-D6E4D81303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568" y="51151"/>
            <a:ext cx="5422900" cy="2139423"/>
          </a:xfrm>
          <a:prstGeom prst="rect">
            <a:avLst/>
          </a:prstGeom>
        </p:spPr>
      </p:pic>
      <p:pic>
        <p:nvPicPr>
          <p:cNvPr id="13" name="Picture 12" descr="Chart, scatter chart&#10;&#10;Description automatically generated">
            <a:extLst>
              <a:ext uri="{FF2B5EF4-FFF2-40B4-BE49-F238E27FC236}">
                <a16:creationId xmlns:a16="http://schemas.microsoft.com/office/drawing/2014/main" id="{32A9A6AD-7930-9F46-BB51-7FD3535D33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002" y="2120955"/>
            <a:ext cx="5296821" cy="238639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7014D92-9BF2-8FE2-2AD6-0C8DDA621D14}"/>
              </a:ext>
            </a:extLst>
          </p:cNvPr>
          <p:cNvSpPr txBox="1"/>
          <p:nvPr/>
        </p:nvSpPr>
        <p:spPr>
          <a:xfrm>
            <a:off x="82512" y="69414"/>
            <a:ext cx="61630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222EF4"/>
                </a:solidFill>
                <a:latin typeface="Arial" charset="0"/>
                <a:ea typeface="ＭＳ Ｐゴシック" charset="0"/>
                <a:cs typeface="ＭＳ Ｐゴシック" charset="0"/>
              </a:rPr>
              <a:t>Correlation of </a:t>
            </a:r>
            <a:r>
              <a:rPr lang="en-GB" sz="24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SSN </a:t>
            </a:r>
            <a:r>
              <a:rPr lang="en-GB" sz="2400" b="1" dirty="0">
                <a:solidFill>
                  <a:srgbClr val="222EF4"/>
                </a:solidFill>
                <a:latin typeface="Arial" charset="0"/>
                <a:ea typeface="ＭＳ Ｐゴシック" charset="0"/>
                <a:cs typeface="ＭＳ Ｐゴシック" charset="0"/>
              </a:rPr>
              <a:t>with</a:t>
            </a:r>
            <a:r>
              <a:rPr lang="en-GB" sz="24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400" b="1" dirty="0">
                <a:solidFill>
                  <a:srgbClr val="00B050"/>
                </a:solidFill>
                <a:latin typeface="Arial" charset="0"/>
                <a:ea typeface="ＭＳ Ｐゴシック" charset="0"/>
                <a:cs typeface="ＭＳ Ｐゴシック" charset="0"/>
              </a:rPr>
              <a:t>MSC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3F7655-7C83-1720-7E1D-30FAB32956DF}"/>
              </a:ext>
            </a:extLst>
          </p:cNvPr>
          <p:cNvSpPr txBox="1"/>
          <p:nvPr/>
        </p:nvSpPr>
        <p:spPr>
          <a:xfrm>
            <a:off x="10629024" y="511898"/>
            <a:ext cx="8898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25%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7F108F-91CB-36EF-D80D-A76F0AED1327}"/>
              </a:ext>
            </a:extLst>
          </p:cNvPr>
          <p:cNvSpPr txBox="1"/>
          <p:nvPr/>
        </p:nvSpPr>
        <p:spPr>
          <a:xfrm>
            <a:off x="10778592" y="2753136"/>
            <a:ext cx="8898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56%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BD1414-9D61-A527-84FE-30010D698B48}"/>
              </a:ext>
            </a:extLst>
          </p:cNvPr>
          <p:cNvSpPr txBox="1"/>
          <p:nvPr/>
        </p:nvSpPr>
        <p:spPr>
          <a:xfrm>
            <a:off x="10830916" y="4716614"/>
            <a:ext cx="8898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67%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BD216-5B9B-D228-FEA7-4690CD9CA2E0}"/>
              </a:ext>
            </a:extLst>
          </p:cNvPr>
          <p:cNvSpPr txBox="1"/>
          <p:nvPr/>
        </p:nvSpPr>
        <p:spPr>
          <a:xfrm>
            <a:off x="7475902" y="6437517"/>
            <a:ext cx="37999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With IBM SPSS package 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C4B1D1-0692-D673-9E0A-EE59BB5948C3}"/>
              </a:ext>
            </a:extLst>
          </p:cNvPr>
          <p:cNvSpPr txBox="1"/>
          <p:nvPr/>
        </p:nvSpPr>
        <p:spPr>
          <a:xfrm>
            <a:off x="45841" y="6226209"/>
            <a:ext cx="61303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solargsm.com</a:t>
            </a:r>
            <a:r>
              <a:rPr lang="en-US" dirty="0"/>
              <a:t>/wp-content/uploads/2023/04/zharkova_etal_mnras2023.pdf</a:t>
            </a:r>
          </a:p>
        </p:txBody>
      </p:sp>
    </p:spTree>
    <p:extLst>
      <p:ext uri="{BB962C8B-B14F-4D97-AF65-F5344CB8AC3E}">
        <p14:creationId xmlns:p14="http://schemas.microsoft.com/office/powerpoint/2010/main" val="23695102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/>
          <p:cNvSpPr>
            <a:spLocks noGrp="1"/>
          </p:cNvSpPr>
          <p:nvPr>
            <p:ph type="title"/>
          </p:nvPr>
        </p:nvSpPr>
        <p:spPr>
          <a:xfrm>
            <a:off x="2200656" y="355404"/>
            <a:ext cx="8458200" cy="965298"/>
          </a:xfrm>
        </p:spPr>
        <p:txBody>
          <a:bodyPr/>
          <a:lstStyle/>
          <a:p>
            <a:pPr algn="ctr"/>
            <a:r>
              <a:rPr lang="en-GB" dirty="0"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en-GB" dirty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Summary: </a:t>
            </a:r>
            <a:br>
              <a:rPr lang="en-GB" dirty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</a:br>
            <a:r>
              <a:rPr lang="en-GB" dirty="0">
                <a:solidFill>
                  <a:srgbClr val="C0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new proxy of solar activity</a:t>
            </a:r>
          </a:p>
        </p:txBody>
      </p:sp>
      <p:sp>
        <p:nvSpPr>
          <p:cNvPr id="122883" name="Content Placeholder 2"/>
          <p:cNvSpPr>
            <a:spLocks noGrp="1"/>
          </p:cNvSpPr>
          <p:nvPr>
            <p:ph idx="1"/>
          </p:nvPr>
        </p:nvSpPr>
        <p:spPr>
          <a:xfrm>
            <a:off x="847344" y="1511301"/>
            <a:ext cx="10836656" cy="510499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32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New proxy of SA -Principal components of SBMF </a:t>
            </a:r>
          </a:p>
          <a:p>
            <a:pPr eaLnBrk="1" hangingPunct="1">
              <a:lnSpc>
                <a:spcPct val="90000"/>
              </a:lnSpc>
            </a:pPr>
            <a:r>
              <a:rPr lang="en-GB" sz="32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PCs are paired – double dynamo waves</a:t>
            </a:r>
          </a:p>
          <a:p>
            <a:pPr eaLnBrk="1" hangingPunct="1">
              <a:lnSpc>
                <a:spcPct val="90000"/>
              </a:lnSpc>
            </a:pPr>
            <a:r>
              <a:rPr lang="en-GB" sz="3200" b="1" dirty="0">
                <a:solidFill>
                  <a:srgbClr val="1E0F8B"/>
                </a:solidFill>
                <a:latin typeface="Arial" charset="0"/>
                <a:ea typeface="ＭＳ Ｐゴシック" charset="0"/>
                <a:cs typeface="ＭＳ Ｐゴシック" charset="0"/>
              </a:rPr>
              <a:t>The strongest 2 PCs cover more than 40% of variance or 67% of SD</a:t>
            </a:r>
          </a:p>
          <a:p>
            <a:pPr eaLnBrk="1" hangingPunct="1">
              <a:lnSpc>
                <a:spcPct val="90000"/>
              </a:lnSpc>
            </a:pPr>
            <a:r>
              <a:rPr lang="en-GB" sz="3200" b="1" dirty="0">
                <a:latin typeface="Arial" charset="0"/>
                <a:ea typeface="ＭＳ Ｐゴシック" charset="0"/>
                <a:cs typeface="ＭＳ Ｐゴシック" charset="0"/>
              </a:rPr>
              <a:t>Prediction of the solar activity on a millennium scale shows grand solar cycle with a period of 350-400 years</a:t>
            </a:r>
          </a:p>
          <a:p>
            <a:pPr eaLnBrk="1" hangingPunct="1">
              <a:lnSpc>
                <a:spcPct val="90000"/>
              </a:lnSpc>
            </a:pPr>
            <a:r>
              <a:rPr lang="en-GB" sz="3200" b="1" dirty="0">
                <a:latin typeface="Arial" charset="0"/>
                <a:ea typeface="ＭＳ Ｐゴシック" charset="0"/>
                <a:cs typeface="ＭＳ Ｐゴシック" charset="0"/>
              </a:rPr>
              <a:t>Next grand solar minimum is underway </a:t>
            </a:r>
            <a:r>
              <a:rPr lang="en-GB" sz="3200" b="1" dirty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 in 2020-2053</a:t>
            </a:r>
          </a:p>
          <a:p>
            <a:pPr eaLnBrk="1" hangingPunct="1">
              <a:lnSpc>
                <a:spcPct val="90000"/>
              </a:lnSpc>
            </a:pPr>
            <a:r>
              <a:rPr lang="en-GB" sz="3200" b="1" dirty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Prediction for 3000-10000 years backwards fits the main grand minima and warming periods </a:t>
            </a:r>
            <a:endParaRPr lang="en-GB" sz="3200" b="1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GB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D6B11FB-CBF4-0A43-9B57-AE99D3CCD9B6}"/>
              </a:ext>
            </a:extLst>
          </p:cNvPr>
          <p:cNvSpPr/>
          <p:nvPr/>
        </p:nvSpPr>
        <p:spPr>
          <a:xfrm>
            <a:off x="3046191" y="6232771"/>
            <a:ext cx="57278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https://solargsm.com/solar-activity</a:t>
            </a:r>
            <a:r>
              <a:rPr lang="en-US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dirty="0">
                <a:solidFill>
                  <a:srgbClr val="0000FF"/>
                </a:solidFill>
              </a:rPr>
              <a:t> </a:t>
            </a:r>
            <a:endParaRPr lang="en-US" dirty="0"/>
          </a:p>
        </p:txBody>
      </p:sp>
      <p:pic>
        <p:nvPicPr>
          <p:cNvPr id="5" name="Picture 27">
            <a:extLst>
              <a:ext uri="{FF2B5EF4-FFF2-40B4-BE49-F238E27FC236}">
                <a16:creationId xmlns:a16="http://schemas.microsoft.com/office/drawing/2014/main" id="{A7B564B3-6D06-E44D-BDFB-02E297DB8EA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18440" y="21240"/>
            <a:ext cx="2082216" cy="82000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77042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3240C1-1A4F-3E46-87EB-9B18F0DF00B0}"/>
              </a:ext>
            </a:extLst>
          </p:cNvPr>
          <p:cNvSpPr/>
          <p:nvPr/>
        </p:nvSpPr>
        <p:spPr>
          <a:xfrm>
            <a:off x="248756" y="19039"/>
            <a:ext cx="111518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Solar irradiance and terrestrial temperature during MM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28FE42-9082-C443-A2B8-DBC67D0C8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999" y="685622"/>
            <a:ext cx="5219700" cy="3035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98A6B3-44A7-5343-9D87-7D133DDEBC08}"/>
              </a:ext>
            </a:extLst>
          </p:cNvPr>
          <p:cNvSpPr txBox="1"/>
          <p:nvPr/>
        </p:nvSpPr>
        <p:spPr>
          <a:xfrm>
            <a:off x="2686675" y="3511412"/>
            <a:ext cx="287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Lean et al, 1995, JGR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5FF931F-01D5-8141-9685-DD1B36B34BF3}"/>
              </a:ext>
            </a:extLst>
          </p:cNvPr>
          <p:cNvGraphicFramePr>
            <a:graphicFrameLocks noGrp="1"/>
          </p:cNvGraphicFramePr>
          <p:nvPr/>
        </p:nvGraphicFramePr>
        <p:xfrm>
          <a:off x="809469" y="3880744"/>
          <a:ext cx="10403176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8111">
                  <a:extLst>
                    <a:ext uri="{9D8B030D-6E8A-4147-A177-3AD203B41FA5}">
                      <a16:colId xmlns:a16="http://schemas.microsoft.com/office/drawing/2014/main" val="4149203637"/>
                    </a:ext>
                  </a:extLst>
                </a:gridCol>
                <a:gridCol w="1993692">
                  <a:extLst>
                    <a:ext uri="{9D8B030D-6E8A-4147-A177-3AD203B41FA5}">
                      <a16:colId xmlns:a16="http://schemas.microsoft.com/office/drawing/2014/main" val="755219950"/>
                    </a:ext>
                  </a:extLst>
                </a:gridCol>
                <a:gridCol w="2930579">
                  <a:extLst>
                    <a:ext uri="{9D8B030D-6E8A-4147-A177-3AD203B41FA5}">
                      <a16:colId xmlns:a16="http://schemas.microsoft.com/office/drawing/2014/main" val="2440435767"/>
                    </a:ext>
                  </a:extLst>
                </a:gridCol>
                <a:gridCol w="2600794">
                  <a:extLst>
                    <a:ext uri="{9D8B030D-6E8A-4147-A177-3AD203B41FA5}">
                      <a16:colId xmlns:a16="http://schemas.microsoft.com/office/drawing/2014/main" val="12577299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  Authors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S,  Maunder minimum, W/m</a:t>
                      </a:r>
                      <a:r>
                        <a:rPr lang="en-US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S 1990-2000, W/m</a:t>
                      </a:r>
                      <a:r>
                        <a:rPr lang="en-US" baseline="30000" dirty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△S  from MM,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0236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Lean et. Al., 1995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1363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1366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0.22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25398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Steinhilber</a:t>
                      </a:r>
                      <a:r>
                        <a:rPr lang="en-US" dirty="0"/>
                        <a:t> et al, 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1364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1366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0.22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7328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Shirley et al., 1990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1370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0.51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7497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Wolff and Hickey, 1987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1371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0.51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9135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Lee et al., 1995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1372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0.51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1038046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963B47E2-A17C-4C4F-A886-80B675619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37504"/>
            <a:ext cx="5810319" cy="28666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23D2A8-3A92-B944-8F01-0941467432D0}"/>
              </a:ext>
            </a:extLst>
          </p:cNvPr>
          <p:cNvSpPr txBox="1"/>
          <p:nvPr/>
        </p:nvSpPr>
        <p:spPr>
          <a:xfrm>
            <a:off x="1672236" y="6477882"/>
            <a:ext cx="9084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the  TSI data were re-normalized the old data are hardly usable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E8CE89-86C3-5047-806D-EB211C728232}"/>
              </a:ext>
            </a:extLst>
          </p:cNvPr>
          <p:cNvSpPr txBox="1"/>
          <p:nvPr/>
        </p:nvSpPr>
        <p:spPr>
          <a:xfrm>
            <a:off x="7530996" y="3429604"/>
            <a:ext cx="4401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Lamb, 1972; Easterbrook, 2016</a:t>
            </a:r>
          </a:p>
        </p:txBody>
      </p:sp>
    </p:spTree>
    <p:extLst>
      <p:ext uri="{BB962C8B-B14F-4D97-AF65-F5344CB8AC3E}">
        <p14:creationId xmlns:p14="http://schemas.microsoft.com/office/powerpoint/2010/main" val="3024055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164" y="228599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     Solar activity</a:t>
            </a:r>
            <a:br>
              <a:rPr lang="en-US" b="1" dirty="0">
                <a:solidFill>
                  <a:srgbClr val="C00000"/>
                </a:solidFill>
              </a:rPr>
            </a:br>
            <a:endParaRPr 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07969" y="116632"/>
            <a:ext cx="4354513" cy="443198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Sunspots are dark (and cooler) regions on the surface of the Sun. They have a darker inner region (the Umbra) surrounded by a lighter ring (the Penumbra).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 eaLnBrk="1" hangingPunct="1"/>
            <a:r>
              <a:rPr lang="en-US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Sunspots usually appear in groups that form over hours or days and last for days or weeks.</a:t>
            </a:r>
          </a:p>
          <a:p>
            <a:pPr algn="just" eaLnBrk="1" hangingPunct="1"/>
            <a:endParaRPr lang="en-US" dirty="0">
              <a:solidFill>
                <a:srgbClr val="66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 eaLnBrk="1" hangingPunct="1"/>
            <a:r>
              <a:rPr lang="en-US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These early sunspot observations indicated that the Sun rotates once in about 27 days.</a:t>
            </a:r>
          </a:p>
          <a:p>
            <a:pPr algn="just" eaLnBrk="1" hangingPunct="1"/>
            <a:endParaRPr lang="en-US" dirty="0">
              <a:solidFill>
                <a:srgbClr val="66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 eaLnBrk="1" hangingPunct="1"/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Solar activity index – average sunspot numbers</a:t>
            </a:r>
          </a:p>
        </p:txBody>
      </p:sp>
      <p:pic>
        <p:nvPicPr>
          <p:cNvPr id="6148" name="Picture 6" descr="scheiner_rosa_ursina1-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 b="25523"/>
          <a:stretch>
            <a:fillRect/>
          </a:stretch>
        </p:blipFill>
        <p:spPr bwMode="auto">
          <a:xfrm>
            <a:off x="5879976" y="4725144"/>
            <a:ext cx="4191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9" name="Group 7"/>
          <p:cNvGrpSpPr>
            <a:grpSpLocks/>
          </p:cNvGrpSpPr>
          <p:nvPr/>
        </p:nvGrpSpPr>
        <p:grpSpPr bwMode="auto">
          <a:xfrm>
            <a:off x="1775520" y="1052736"/>
            <a:ext cx="3429000" cy="5486400"/>
            <a:chOff x="685800" y="1066800"/>
            <a:chExt cx="3429000" cy="5486400"/>
          </a:xfrm>
        </p:grpSpPr>
        <p:pic>
          <p:nvPicPr>
            <p:cNvPr id="6159" name="Picture 3" descr="bbso_wl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11111" r="11111" b="11111"/>
            <a:stretch>
              <a:fillRect/>
            </a:stretch>
          </p:blipFill>
          <p:spPr bwMode="auto">
            <a:xfrm>
              <a:off x="685800" y="1066800"/>
              <a:ext cx="3429000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4" descr="bbso_wl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60" t="39355" r="25575" b="53210"/>
            <a:stretch>
              <a:fillRect/>
            </a:stretch>
          </p:blipFill>
          <p:spPr bwMode="auto">
            <a:xfrm>
              <a:off x="685800" y="4572000"/>
              <a:ext cx="3429000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1" name="Picture 6" descr="clm_earth_mos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5334000"/>
              <a:ext cx="293688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50" name="Rectangle 8"/>
          <p:cNvSpPr>
            <a:spLocks noChangeArrowheads="1"/>
          </p:cNvSpPr>
          <p:nvPr/>
        </p:nvSpPr>
        <p:spPr bwMode="auto">
          <a:xfrm>
            <a:off x="4419600" y="2362200"/>
            <a:ext cx="533400" cy="2286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6151" name="Straight Connector 10"/>
          <p:cNvCxnSpPr>
            <a:cxnSpLocks noChangeShapeType="1"/>
          </p:cNvCxnSpPr>
          <p:nvPr/>
        </p:nvCxnSpPr>
        <p:spPr bwMode="auto">
          <a:xfrm rot="5400000">
            <a:off x="2209800" y="2362200"/>
            <a:ext cx="2209800" cy="2209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152" name="Straight Connector 12"/>
          <p:cNvCxnSpPr>
            <a:cxnSpLocks noChangeShapeType="1"/>
          </p:cNvCxnSpPr>
          <p:nvPr/>
        </p:nvCxnSpPr>
        <p:spPr bwMode="auto">
          <a:xfrm rot="16200000" flipH="1">
            <a:off x="4191000" y="3124200"/>
            <a:ext cx="2209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153" name="Straight Connector 14"/>
          <p:cNvCxnSpPr>
            <a:cxnSpLocks noChangeShapeType="1"/>
          </p:cNvCxnSpPr>
          <p:nvPr/>
        </p:nvCxnSpPr>
        <p:spPr bwMode="auto">
          <a:xfrm rot="5400000">
            <a:off x="2857500" y="3009900"/>
            <a:ext cx="19812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154" name="Straight Connector 16"/>
          <p:cNvCxnSpPr>
            <a:cxnSpLocks noChangeShapeType="1"/>
          </p:cNvCxnSpPr>
          <p:nvPr/>
        </p:nvCxnSpPr>
        <p:spPr bwMode="auto">
          <a:xfrm rot="16200000" flipH="1">
            <a:off x="4114800" y="3429000"/>
            <a:ext cx="1981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 rot="5400000">
            <a:off x="2286000" y="3962400"/>
            <a:ext cx="533400" cy="533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rot="5400000">
            <a:off x="3314700" y="4381500"/>
            <a:ext cx="152400" cy="76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rot="16200000" flipH="1">
            <a:off x="5029200" y="3886200"/>
            <a:ext cx="91440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rot="16200000" flipH="1">
            <a:off x="4914900" y="4152900"/>
            <a:ext cx="609600" cy="76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2401CDF2-614E-DA43-BE75-B3CBFFBA2233}"/>
              </a:ext>
            </a:extLst>
          </p:cNvPr>
          <p:cNvSpPr/>
          <p:nvPr/>
        </p:nvSpPr>
        <p:spPr>
          <a:xfrm>
            <a:off x="2772782" y="6430670"/>
            <a:ext cx="13548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Sunspots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762096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69523-C6D4-9D49-80CC-BC5FDF05F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824" y="533400"/>
            <a:ext cx="10460736" cy="1143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222EF4"/>
                </a:solidFill>
              </a:rPr>
              <a:t>Temperature restoration during/after MM </a:t>
            </a:r>
            <a:br>
              <a:rPr lang="en-US" dirty="0">
                <a:solidFill>
                  <a:srgbClr val="222EF4"/>
                </a:solidFill>
              </a:rPr>
            </a:br>
            <a:r>
              <a:rPr lang="en-US" sz="2800" dirty="0">
                <a:solidFill>
                  <a:srgbClr val="C00000"/>
                </a:solidFill>
              </a:rPr>
              <a:t>(Shindell et al., 2001, </a:t>
            </a:r>
            <a:r>
              <a:rPr lang="en-US" sz="2800" dirty="0">
                <a:solidFill>
                  <a:srgbClr val="222EF4"/>
                </a:solidFill>
              </a:rPr>
              <a:t>Science)</a:t>
            </a:r>
            <a:r>
              <a:rPr lang="en-GB" dirty="0"/>
              <a:t>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E5A811-2D61-F241-9BDA-54A5B7F2C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en-GB" dirty="0"/>
          </a:p>
        </p:txBody>
      </p:sp>
      <p:pic>
        <p:nvPicPr>
          <p:cNvPr id="1026" name="Picture 2" descr="Chilly Temperatures During the Maunder Minimum">
            <a:extLst>
              <a:ext uri="{FF2B5EF4-FFF2-40B4-BE49-F238E27FC236}">
                <a16:creationId xmlns:a16="http://schemas.microsoft.com/office/drawing/2014/main" id="{CB336EA6-B49A-A948-853B-CC3D9C340C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97" y="1844824"/>
            <a:ext cx="7114031" cy="447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627DDF2-EE57-C240-AFD7-760F117607ED}"/>
              </a:ext>
            </a:extLst>
          </p:cNvPr>
          <p:cNvSpPr txBox="1">
            <a:spLocks/>
          </p:cNvSpPr>
          <p:nvPr/>
        </p:nvSpPr>
        <p:spPr>
          <a:xfrm>
            <a:off x="7631392" y="1676399"/>
            <a:ext cx="4560608" cy="5032623"/>
          </a:xfrm>
          <a:prstGeom prst="rect">
            <a:avLst/>
          </a:prstGeom>
        </p:spPr>
        <p:txBody>
          <a:bodyPr lIns="0" tIns="0" rIns="0" bIns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surface temperature of the Earth was reduced all over the Globe</a:t>
            </a:r>
          </a:p>
          <a:p>
            <a:r>
              <a:rPr lang="en-US" dirty="0"/>
              <a:t>Europe and North America went into a deep freeze</a:t>
            </a:r>
          </a:p>
          <a:p>
            <a:r>
              <a:rPr lang="en-US" dirty="0"/>
              <a:t>Alpine glaciers extended over valley farmland </a:t>
            </a:r>
          </a:p>
          <a:p>
            <a:r>
              <a:rPr lang="en-US" dirty="0"/>
              <a:t>Sea ice crept south from the Arctic </a:t>
            </a:r>
          </a:p>
          <a:p>
            <a:r>
              <a:rPr lang="en-US" dirty="0"/>
              <a:t>Danube and Thames rivers &amp; canals in the Netherlands froze regularly</a:t>
            </a:r>
          </a:p>
        </p:txBody>
      </p:sp>
    </p:spTree>
    <p:extLst>
      <p:ext uri="{BB962C8B-B14F-4D97-AF65-F5344CB8AC3E}">
        <p14:creationId xmlns:p14="http://schemas.microsoft.com/office/powerpoint/2010/main" val="25404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69523-C6D4-9D49-80CC-BC5FDF05F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632" y="167223"/>
            <a:ext cx="10460736" cy="1143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222EF4"/>
                </a:solidFill>
              </a:rPr>
              <a:t>Temperature restoration during/after MM </a:t>
            </a:r>
            <a:br>
              <a:rPr lang="en-US" dirty="0">
                <a:solidFill>
                  <a:srgbClr val="222EF4"/>
                </a:solidFill>
              </a:rPr>
            </a:br>
            <a:r>
              <a:rPr lang="en-US" sz="2800" dirty="0">
                <a:solidFill>
                  <a:srgbClr val="C00000"/>
                </a:solidFill>
              </a:rPr>
              <a:t>(Shindell et al., 2001, </a:t>
            </a:r>
            <a:r>
              <a:rPr lang="en-US" sz="2800" dirty="0">
                <a:solidFill>
                  <a:srgbClr val="222EF4"/>
                </a:solidFill>
              </a:rPr>
              <a:t>Science)</a:t>
            </a:r>
            <a:r>
              <a:rPr lang="en-GB" dirty="0"/>
              <a:t>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E5A811-2D61-F241-9BDA-54A5B7F2C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en-GB" dirty="0"/>
          </a:p>
        </p:txBody>
      </p:sp>
      <p:pic>
        <p:nvPicPr>
          <p:cNvPr id="1026" name="Picture 2" descr="Chilly Temperatures During the Maunder Minimum">
            <a:extLst>
              <a:ext uri="{FF2B5EF4-FFF2-40B4-BE49-F238E27FC236}">
                <a16:creationId xmlns:a16="http://schemas.microsoft.com/office/drawing/2014/main" id="{CB336EA6-B49A-A948-853B-CC3D9C340C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97" y="1844824"/>
            <a:ext cx="7114031" cy="447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627DDF2-EE57-C240-AFD7-760F117607ED}"/>
              </a:ext>
            </a:extLst>
          </p:cNvPr>
          <p:cNvSpPr txBox="1">
            <a:spLocks/>
          </p:cNvSpPr>
          <p:nvPr/>
        </p:nvSpPr>
        <p:spPr>
          <a:xfrm>
            <a:off x="7631392" y="1676399"/>
            <a:ext cx="4560608" cy="5032623"/>
          </a:xfrm>
          <a:prstGeom prst="rect">
            <a:avLst/>
          </a:prstGeom>
        </p:spPr>
        <p:txBody>
          <a:bodyPr lIns="0" tIns="0" rIns="0" bIns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surface temperature of the Earth was reduced all over the Globe</a:t>
            </a:r>
          </a:p>
          <a:p>
            <a:r>
              <a:rPr lang="en-US" dirty="0"/>
              <a:t>Europe and North America went into a deep freeze</a:t>
            </a:r>
          </a:p>
          <a:p>
            <a:r>
              <a:rPr lang="en-US" dirty="0"/>
              <a:t>Alpine glaciers extended over valley farmland </a:t>
            </a:r>
          </a:p>
          <a:p>
            <a:r>
              <a:rPr lang="en-US" dirty="0"/>
              <a:t>Sea ice crept south from the Arctic </a:t>
            </a:r>
          </a:p>
          <a:p>
            <a:r>
              <a:rPr lang="en-US" dirty="0" err="1"/>
              <a:t>Dunab</a:t>
            </a:r>
            <a:r>
              <a:rPr lang="en-US" dirty="0"/>
              <a:t> and Thames rivers &amp; canals in the Netherlands froze regularly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67E742-B33F-E838-2A4B-6195E94A9121}"/>
              </a:ext>
            </a:extLst>
          </p:cNvPr>
          <p:cNvSpPr txBox="1"/>
          <p:nvPr/>
        </p:nvSpPr>
        <p:spPr>
          <a:xfrm>
            <a:off x="310897" y="1308645"/>
            <a:ext cx="112219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22EF4"/>
                </a:solidFill>
              </a:rPr>
              <a:t>https://</a:t>
            </a:r>
            <a:r>
              <a:rPr lang="en-US" dirty="0" err="1">
                <a:solidFill>
                  <a:srgbClr val="222EF4"/>
                </a:solidFill>
              </a:rPr>
              <a:t>earthobservatory.nasa.gov</a:t>
            </a:r>
            <a:r>
              <a:rPr lang="en-US" dirty="0">
                <a:solidFill>
                  <a:srgbClr val="222EF4"/>
                </a:solidFill>
              </a:rPr>
              <a:t>/images/7122/chilly-temperatures-during-the-maunder-minimum</a:t>
            </a:r>
          </a:p>
        </p:txBody>
      </p:sp>
    </p:spTree>
    <p:extLst>
      <p:ext uri="{BB962C8B-B14F-4D97-AF65-F5344CB8AC3E}">
        <p14:creationId xmlns:p14="http://schemas.microsoft.com/office/powerpoint/2010/main" val="209120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69523-C6D4-9D49-80CC-BC5FDF05F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824" y="533400"/>
            <a:ext cx="10460736" cy="1143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222EF4"/>
                </a:solidFill>
              </a:rPr>
              <a:t>Temperature restoration during MM </a:t>
            </a:r>
            <a:br>
              <a:rPr lang="en-US" dirty="0">
                <a:solidFill>
                  <a:srgbClr val="222EF4"/>
                </a:solidFill>
              </a:rPr>
            </a:br>
            <a:r>
              <a:rPr lang="en-US" sz="2800" dirty="0">
                <a:solidFill>
                  <a:srgbClr val="C00000"/>
                </a:solidFill>
              </a:rPr>
              <a:t>(Shindell et al., 2001, </a:t>
            </a:r>
            <a:r>
              <a:rPr lang="en-US" sz="2800" dirty="0">
                <a:solidFill>
                  <a:srgbClr val="222EF4"/>
                </a:solidFill>
              </a:rPr>
              <a:t>Science)</a:t>
            </a:r>
            <a:r>
              <a:rPr lang="en-GB" dirty="0"/>
              <a:t>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E5A811-2D61-F241-9BDA-54A5B7F2C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en-GB" dirty="0"/>
          </a:p>
        </p:txBody>
      </p:sp>
      <p:pic>
        <p:nvPicPr>
          <p:cNvPr id="1026" name="Picture 2" descr="Chilly Temperatures During the Maunder Minimum">
            <a:extLst>
              <a:ext uri="{FF2B5EF4-FFF2-40B4-BE49-F238E27FC236}">
                <a16:creationId xmlns:a16="http://schemas.microsoft.com/office/drawing/2014/main" id="{CB336EA6-B49A-A948-853B-CC3D9C340C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97" y="1844824"/>
            <a:ext cx="7114031" cy="447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627DDF2-EE57-C240-AFD7-760F117607ED}"/>
              </a:ext>
            </a:extLst>
          </p:cNvPr>
          <p:cNvSpPr txBox="1">
            <a:spLocks/>
          </p:cNvSpPr>
          <p:nvPr/>
        </p:nvSpPr>
        <p:spPr>
          <a:xfrm>
            <a:off x="7631392" y="1844824"/>
            <a:ext cx="4560608" cy="4002398"/>
          </a:xfrm>
          <a:prstGeom prst="rect">
            <a:avLst/>
          </a:prstGeom>
        </p:spPr>
        <p:txBody>
          <a:bodyPr lIns="0" tIns="0" rIns="0" bIns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drop in the temperature was related to dropped abundances of ozone created by solar ultra-violate light in the stratosphere, the layer of the atmosphere located between 10 and 50 kilometers from the Earth’s surface</a:t>
            </a:r>
          </a:p>
        </p:txBody>
      </p:sp>
    </p:spTree>
    <p:extLst>
      <p:ext uri="{BB962C8B-B14F-4D97-AF65-F5344CB8AC3E}">
        <p14:creationId xmlns:p14="http://schemas.microsoft.com/office/powerpoint/2010/main" val="12380005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D5C16-CF45-A74A-BD92-EF3957AB1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48345" y="2496229"/>
            <a:ext cx="3498979" cy="245644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4E56D-4D9C-E342-9604-34C6381BB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6453" y="1335024"/>
            <a:ext cx="5535547" cy="5037584"/>
          </a:xfrm>
        </p:spPr>
        <p:txBody>
          <a:bodyPr/>
          <a:lstStyle/>
          <a:p>
            <a:r>
              <a:rPr lang="en-US" dirty="0"/>
              <a:t>Less ozone affected planetary atmosphere waves</a:t>
            </a:r>
          </a:p>
          <a:p>
            <a:r>
              <a:rPr lang="en-US" dirty="0"/>
              <a:t>They, in turn, caused the giant wiggles in the jet stream</a:t>
            </a:r>
            <a:r>
              <a:rPr lang="en-GB" dirty="0"/>
              <a:t> as shown in picture on the left</a:t>
            </a:r>
          </a:p>
          <a:p>
            <a:r>
              <a:rPr lang="en-US" dirty="0"/>
              <a:t>It kicked the North Atlantic Oscillation (NAO)—the balance between a permanent low-pressure system near Greenland and a permanent high-pressure system to its south—into a negative phase</a:t>
            </a:r>
          </a:p>
          <a:p>
            <a:r>
              <a:rPr lang="en-US" dirty="0"/>
              <a:t>that led to Europe to remain unusually cold during the MM</a:t>
            </a:r>
          </a:p>
          <a:p>
            <a:endParaRPr lang="en-GB" dirty="0"/>
          </a:p>
          <a:p>
            <a:endParaRPr lang="en-US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D77DBE0C-2051-7146-901A-59250C8E3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99" y="146304"/>
            <a:ext cx="5353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7E3CA2-7DE3-FF48-BCBD-EFC793A20D60}"/>
              </a:ext>
            </a:extLst>
          </p:cNvPr>
          <p:cNvSpPr/>
          <p:nvPr/>
        </p:nvSpPr>
        <p:spPr>
          <a:xfrm>
            <a:off x="6960962" y="6372608"/>
            <a:ext cx="2210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Shindell et al., 2001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04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0B325-AA45-C544-B11E-E48662412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56232" y="2240581"/>
            <a:ext cx="3054295" cy="187998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9CC33-D87F-9043-8CBC-D07586AC2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100" y="804689"/>
            <a:ext cx="4432747" cy="5248622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Cycle 25 </a:t>
            </a:r>
            <a:r>
              <a:rPr lang="en-US" dirty="0"/>
              <a:t>(green line) shows a steeper growth of the number of spotless days than any other cycles including the ones during Dalton min (cycles 15 and 24) (blue line)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8E39143-9CA5-2746-B606-63E1CD274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53" y="185782"/>
            <a:ext cx="7302947" cy="59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2029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11C1EA-7D32-684E-ABB4-9DE3095B8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32" y="1508105"/>
            <a:ext cx="6754368" cy="48736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C134C93-E961-F144-A2EB-27F525090504}"/>
              </a:ext>
            </a:extLst>
          </p:cNvPr>
          <p:cNvSpPr/>
          <p:nvPr/>
        </p:nvSpPr>
        <p:spPr>
          <a:xfrm>
            <a:off x="114300" y="0"/>
            <a:ext cx="119634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</a:rPr>
              <a:t>Modern Grand Solar Minimum </a:t>
            </a:r>
            <a:r>
              <a:rPr lang="en-US" sz="3600" dirty="0">
                <a:solidFill>
                  <a:srgbClr val="222EF4"/>
                </a:solidFill>
              </a:rPr>
              <a:t>2020-2053</a:t>
            </a:r>
          </a:p>
          <a:p>
            <a:pPr algn="ctr"/>
            <a:r>
              <a:rPr lang="en-US" sz="2800" dirty="0">
                <a:solidFill>
                  <a:srgbClr val="222EF4"/>
                </a:solidFill>
              </a:rPr>
              <a:t>Snow in  Carpathian mountains, snow Spain &amp; Morocco, 2022</a:t>
            </a:r>
          </a:p>
          <a:p>
            <a:r>
              <a:rPr lang="en-US" sz="2800" dirty="0">
                <a:solidFill>
                  <a:srgbClr val="222EF4"/>
                </a:solidFill>
              </a:rPr>
              <a:t>   7, 14 July’19 July –Ukraine, 12 July 2019, 2021-2021 – many examples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5CAA0A-4B8B-E543-90C0-023E34F0EEC2}"/>
              </a:ext>
            </a:extLst>
          </p:cNvPr>
          <p:cNvSpPr/>
          <p:nvPr/>
        </p:nvSpPr>
        <p:spPr>
          <a:xfrm>
            <a:off x="7569200" y="1656576"/>
            <a:ext cx="476115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tabLst>
                <a:tab pos="355600" algn="l"/>
                <a:tab pos="711835" algn="l"/>
                <a:tab pos="1067435" algn="l"/>
                <a:tab pos="1423670" algn="l"/>
                <a:tab pos="1779905" algn="l"/>
                <a:tab pos="2135505" algn="l"/>
                <a:tab pos="2491740" algn="l"/>
                <a:tab pos="2847975" algn="l"/>
                <a:tab pos="3203575" algn="l"/>
                <a:tab pos="3559810" algn="l"/>
                <a:tab pos="3915410" algn="l"/>
                <a:tab pos="4271645" algn="l"/>
                <a:tab pos="4627880" algn="l"/>
                <a:tab pos="4983480" algn="l"/>
                <a:tab pos="5339715" algn="l"/>
                <a:tab pos="5695950" algn="l"/>
                <a:tab pos="6051550" algn="l"/>
                <a:tab pos="6407785" algn="l"/>
                <a:tab pos="6763385" algn="l"/>
                <a:tab pos="7119620" algn="l"/>
                <a:tab pos="7475855" algn="l"/>
                <a:tab pos="7831455" algn="l"/>
                <a:tab pos="8187690" algn="l"/>
                <a:tab pos="8543925" algn="l"/>
                <a:tab pos="8899525" algn="l"/>
                <a:tab pos="9255760" algn="l"/>
                <a:tab pos="9611360" algn="l"/>
                <a:tab pos="9967595" algn="l"/>
                <a:tab pos="10323830" algn="l"/>
                <a:tab pos="10679430" algn="l"/>
                <a:tab pos="11035665" algn="l"/>
                <a:tab pos="11391900" algn="l"/>
              </a:tabLst>
            </a:pPr>
            <a:r>
              <a:rPr lang="en-US" sz="2000" dirty="0">
                <a:solidFill>
                  <a:srgbClr val="C00000"/>
                </a:solidFill>
              </a:rPr>
              <a:t>Contrary to the prediction of </a:t>
            </a:r>
            <a:r>
              <a:rPr lang="en-GB" sz="2000" cap="all" dirty="0">
                <a:solidFill>
                  <a:srgbClr val="C00000"/>
                </a:solidFill>
              </a:rPr>
              <a:t>JAMES HANSEN, 1989: “</a:t>
            </a:r>
            <a:r>
              <a:rPr lang="en-GB" sz="2000" cap="all" dirty="0">
                <a:solidFill>
                  <a:srgbClr val="222EF4"/>
                </a:solidFill>
              </a:rPr>
              <a:t>NEW YORK CITY’S WEST SIDE HIGHWAY WILL BE UNDERWATER BY 2009</a:t>
            </a:r>
            <a:r>
              <a:rPr lang="en-GB" sz="2000" cap="all" dirty="0"/>
              <a:t>”</a:t>
            </a: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  <a:tabLst>
                <a:tab pos="355600" algn="l"/>
                <a:tab pos="711835" algn="l"/>
                <a:tab pos="1067435" algn="l"/>
                <a:tab pos="1423670" algn="l"/>
                <a:tab pos="1779905" algn="l"/>
                <a:tab pos="2135505" algn="l"/>
                <a:tab pos="2491740" algn="l"/>
                <a:tab pos="2847975" algn="l"/>
                <a:tab pos="3203575" algn="l"/>
                <a:tab pos="3559810" algn="l"/>
                <a:tab pos="3915410" algn="l"/>
                <a:tab pos="4271645" algn="l"/>
                <a:tab pos="4627880" algn="l"/>
                <a:tab pos="4983480" algn="l"/>
                <a:tab pos="5339715" algn="l"/>
                <a:tab pos="5695950" algn="l"/>
                <a:tab pos="6051550" algn="l"/>
                <a:tab pos="6407785" algn="l"/>
                <a:tab pos="6763385" algn="l"/>
                <a:tab pos="7119620" algn="l"/>
                <a:tab pos="7475855" algn="l"/>
                <a:tab pos="7831455" algn="l"/>
                <a:tab pos="8187690" algn="l"/>
                <a:tab pos="8543925" algn="l"/>
                <a:tab pos="8899525" algn="l"/>
                <a:tab pos="9255760" algn="l"/>
                <a:tab pos="9611360" algn="l"/>
                <a:tab pos="9967595" algn="l"/>
                <a:tab pos="10323830" algn="l"/>
                <a:tab pos="10679430" algn="l"/>
                <a:tab pos="11035665" algn="l"/>
                <a:tab pos="11391900" algn="l"/>
              </a:tabLst>
            </a:pPr>
            <a:r>
              <a:rPr lang="en-GB" sz="2800" dirty="0"/>
              <a:t>January 2020 snow and frost -2C was recorded in Amman, Arabia, first in 150 years</a:t>
            </a:r>
            <a:endParaRPr lang="en-GB" sz="2800" cap="all" dirty="0"/>
          </a:p>
          <a:p>
            <a:pPr marL="285750" indent="-285750">
              <a:buFont typeface="Arial" panose="020B0604020202020204" pitchFamily="34" charset="0"/>
              <a:buChar char="•"/>
              <a:tabLst>
                <a:tab pos="355600" algn="l"/>
                <a:tab pos="711835" algn="l"/>
                <a:tab pos="1067435" algn="l"/>
                <a:tab pos="1423670" algn="l"/>
                <a:tab pos="1779905" algn="l"/>
                <a:tab pos="2135505" algn="l"/>
                <a:tab pos="2491740" algn="l"/>
                <a:tab pos="2847975" algn="l"/>
                <a:tab pos="3203575" algn="l"/>
                <a:tab pos="3559810" algn="l"/>
                <a:tab pos="3915410" algn="l"/>
                <a:tab pos="4271645" algn="l"/>
                <a:tab pos="4627880" algn="l"/>
                <a:tab pos="4983480" algn="l"/>
                <a:tab pos="5339715" algn="l"/>
                <a:tab pos="5695950" algn="l"/>
                <a:tab pos="6051550" algn="l"/>
                <a:tab pos="6407785" algn="l"/>
                <a:tab pos="6763385" algn="l"/>
                <a:tab pos="7119620" algn="l"/>
                <a:tab pos="7475855" algn="l"/>
                <a:tab pos="7831455" algn="l"/>
                <a:tab pos="8187690" algn="l"/>
                <a:tab pos="8543925" algn="l"/>
                <a:tab pos="8899525" algn="l"/>
                <a:tab pos="9255760" algn="l"/>
                <a:tab pos="9611360" algn="l"/>
                <a:tab pos="9967595" algn="l"/>
                <a:tab pos="10323830" algn="l"/>
                <a:tab pos="10679430" algn="l"/>
                <a:tab pos="11035665" algn="l"/>
                <a:tab pos="11391900" algn="l"/>
              </a:tabLst>
            </a:pPr>
            <a:r>
              <a:rPr lang="en-US" sz="2800" dirty="0"/>
              <a:t>Early snow in Canada in September’ 20, May 21, Jan-Feb 24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355600" algn="l"/>
                <a:tab pos="711835" algn="l"/>
                <a:tab pos="1067435" algn="l"/>
                <a:tab pos="1423670" algn="l"/>
                <a:tab pos="1779905" algn="l"/>
                <a:tab pos="2135505" algn="l"/>
                <a:tab pos="2491740" algn="l"/>
                <a:tab pos="2847975" algn="l"/>
                <a:tab pos="3203575" algn="l"/>
                <a:tab pos="3559810" algn="l"/>
                <a:tab pos="3915410" algn="l"/>
                <a:tab pos="4271645" algn="l"/>
                <a:tab pos="4627880" algn="l"/>
                <a:tab pos="4983480" algn="l"/>
                <a:tab pos="5339715" algn="l"/>
                <a:tab pos="5695950" algn="l"/>
                <a:tab pos="6051550" algn="l"/>
                <a:tab pos="6407785" algn="l"/>
                <a:tab pos="6763385" algn="l"/>
                <a:tab pos="7119620" algn="l"/>
                <a:tab pos="7475855" algn="l"/>
                <a:tab pos="7831455" algn="l"/>
                <a:tab pos="8187690" algn="l"/>
                <a:tab pos="8543925" algn="l"/>
                <a:tab pos="8899525" algn="l"/>
                <a:tab pos="9255760" algn="l"/>
                <a:tab pos="9611360" algn="l"/>
                <a:tab pos="9967595" algn="l"/>
                <a:tab pos="10323830" algn="l"/>
                <a:tab pos="10679430" algn="l"/>
                <a:tab pos="11035665" algn="l"/>
                <a:tab pos="11391900" algn="l"/>
              </a:tabLst>
            </a:pPr>
            <a:r>
              <a:rPr lang="en-US" sz="2800" dirty="0"/>
              <a:t>Summer snow in south of Australia 2021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355600" algn="l"/>
                <a:tab pos="711835" algn="l"/>
                <a:tab pos="1067435" algn="l"/>
                <a:tab pos="1423670" algn="l"/>
                <a:tab pos="1779905" algn="l"/>
                <a:tab pos="2135505" algn="l"/>
                <a:tab pos="2491740" algn="l"/>
                <a:tab pos="2847975" algn="l"/>
                <a:tab pos="3203575" algn="l"/>
                <a:tab pos="3559810" algn="l"/>
                <a:tab pos="3915410" algn="l"/>
                <a:tab pos="4271645" algn="l"/>
                <a:tab pos="4627880" algn="l"/>
                <a:tab pos="4983480" algn="l"/>
                <a:tab pos="5339715" algn="l"/>
                <a:tab pos="5695950" algn="l"/>
                <a:tab pos="6051550" algn="l"/>
                <a:tab pos="6407785" algn="l"/>
                <a:tab pos="6763385" algn="l"/>
                <a:tab pos="7119620" algn="l"/>
                <a:tab pos="7475855" algn="l"/>
                <a:tab pos="7831455" algn="l"/>
                <a:tab pos="8187690" algn="l"/>
                <a:tab pos="8543925" algn="l"/>
                <a:tab pos="8899525" algn="l"/>
                <a:tab pos="9255760" algn="l"/>
                <a:tab pos="9611360" algn="l"/>
                <a:tab pos="9967595" algn="l"/>
                <a:tab pos="10323830" algn="l"/>
                <a:tab pos="10679430" algn="l"/>
                <a:tab pos="11035665" algn="l"/>
                <a:tab pos="11391900" algn="l"/>
              </a:tabLst>
            </a:pP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80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F424E-BC3B-A144-A836-9F04FF032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168" y="273600"/>
            <a:ext cx="11380032" cy="1145160"/>
          </a:xfrm>
        </p:spPr>
        <p:txBody>
          <a:bodyPr/>
          <a:lstStyle/>
          <a:p>
            <a:r>
              <a:rPr lang="en-US" dirty="0"/>
              <a:t> Snow in Africa’s desert 8 December 2020</a:t>
            </a:r>
            <a:br>
              <a:rPr lang="en-US" dirty="0"/>
            </a:br>
            <a:r>
              <a:rPr lang="en-US" sz="2800" dirty="0">
                <a:hlinkClick r:id="rId2"/>
              </a:rPr>
              <a:t>https://twitter.com/GerryAMcG/status/1336420778582138886</a:t>
            </a:r>
            <a:r>
              <a:rPr lang="en-US" sz="2800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D45F98-A367-DD44-9C20-93B1A9ED4ECC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Image">
            <a:extLst>
              <a:ext uri="{FF2B5EF4-FFF2-40B4-BE49-F238E27FC236}">
                <a16:creationId xmlns:a16="http://schemas.microsoft.com/office/drawing/2014/main" id="{CA6FE28E-9452-084A-AB86-5C23D8B12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80" y="1428264"/>
            <a:ext cx="8886825" cy="525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0239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AE14A-2CED-6AA3-FC35-4FB130310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Snow blizzards </a:t>
            </a:r>
            <a:r>
              <a:rPr lang="en-US" dirty="0"/>
              <a:t>in USA and Canada </a:t>
            </a:r>
            <a:br>
              <a:rPr lang="en-US" dirty="0"/>
            </a:br>
            <a:r>
              <a:rPr lang="en-US" dirty="0"/>
              <a:t>for 2 weeks in Dec ’22 –Jan’ 23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BCC7711-D350-7619-E82F-8A62622D2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23" y="1632696"/>
            <a:ext cx="8925746" cy="4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5160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9E7F5-A3A8-4318-6DB3-50B6D6423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660" y="1917700"/>
            <a:ext cx="5766340" cy="1896426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Late spring snow </a:t>
            </a:r>
            <a:br>
              <a:rPr lang="en-US" dirty="0">
                <a:solidFill>
                  <a:srgbClr val="FF0000"/>
                </a:solidFill>
              </a:rPr>
            </a:b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in Australia  and NZ</a:t>
            </a:r>
            <a:r>
              <a:rPr lang="en-US" dirty="0"/>
              <a:t> 22-30 November ’22</a:t>
            </a:r>
            <a:br>
              <a:rPr lang="en-US" dirty="0"/>
            </a:br>
            <a:br>
              <a:rPr lang="en-US" dirty="0"/>
            </a:br>
            <a:r>
              <a:rPr lang="en-US" sz="3600" dirty="0">
                <a:solidFill>
                  <a:schemeClr val="tx2"/>
                </a:solidFill>
              </a:rPr>
              <a:t>(</a:t>
            </a:r>
            <a:r>
              <a:rPr lang="en-US" sz="3600" dirty="0">
                <a:solidFill>
                  <a:srgbClr val="C00000"/>
                </a:solidFill>
              </a:rPr>
              <a:t>analog of late </a:t>
            </a:r>
            <a:r>
              <a:rPr lang="en-US" sz="3600">
                <a:solidFill>
                  <a:srgbClr val="C00000"/>
                </a:solidFill>
              </a:rPr>
              <a:t>May </a:t>
            </a:r>
            <a:br>
              <a:rPr lang="en-US" sz="3600">
                <a:solidFill>
                  <a:srgbClr val="C00000"/>
                </a:solidFill>
              </a:rPr>
            </a:br>
            <a:r>
              <a:rPr lang="en-US" sz="3600">
                <a:solidFill>
                  <a:schemeClr val="tx2"/>
                </a:solidFill>
              </a:rPr>
              <a:t>in </a:t>
            </a:r>
            <a:r>
              <a:rPr lang="en-US" sz="3600" dirty="0">
                <a:solidFill>
                  <a:schemeClr val="tx2"/>
                </a:solidFill>
              </a:rPr>
              <a:t>Northern hemisphere)</a:t>
            </a:r>
          </a:p>
        </p:txBody>
      </p:sp>
      <p:pic>
        <p:nvPicPr>
          <p:cNvPr id="5" name="Picture 4" descr="A bench covered in snow&#10;&#10;Description automatically generated with medium confidence">
            <a:extLst>
              <a:ext uri="{FF2B5EF4-FFF2-40B4-BE49-F238E27FC236}">
                <a16:creationId xmlns:a16="http://schemas.microsoft.com/office/drawing/2014/main" id="{52FB7F49-5219-6FEF-4AE5-85183D5D0F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779" y="0"/>
            <a:ext cx="5523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3013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69523-C6D4-9D49-80CC-BC5FDF05F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632" y="184976"/>
            <a:ext cx="10460736" cy="1676400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Modern GSM: </a:t>
            </a:r>
            <a:r>
              <a:rPr lang="en-US" sz="3200" dirty="0">
                <a:solidFill>
                  <a:srgbClr val="222EF4"/>
                </a:solidFill>
              </a:rPr>
              <a:t>Sea ice thickness increase in 2018-2020 </a:t>
            </a:r>
            <a:br>
              <a:rPr lang="en-US" dirty="0">
                <a:solidFill>
                  <a:srgbClr val="222EF4"/>
                </a:solidFill>
              </a:rPr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E5A811-2D61-F241-9BDA-54A5B7F2C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en-GB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38E6C3E-6614-D442-B555-A07DF6D4C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8" y="1023176"/>
            <a:ext cx="7242581" cy="530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7A618C3-2F55-D640-A6B6-9543C544D7B0}"/>
              </a:ext>
            </a:extLst>
          </p:cNvPr>
          <p:cNvSpPr/>
          <p:nvPr/>
        </p:nvSpPr>
        <p:spPr>
          <a:xfrm>
            <a:off x="7535189" y="1476345"/>
            <a:ext cx="479729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tabLst>
                <a:tab pos="355600" algn="l"/>
                <a:tab pos="711835" algn="l"/>
                <a:tab pos="1067435" algn="l"/>
                <a:tab pos="1423670" algn="l"/>
                <a:tab pos="1779905" algn="l"/>
                <a:tab pos="2135505" algn="l"/>
                <a:tab pos="2491740" algn="l"/>
                <a:tab pos="2847975" algn="l"/>
                <a:tab pos="3203575" algn="l"/>
                <a:tab pos="3559810" algn="l"/>
                <a:tab pos="3915410" algn="l"/>
                <a:tab pos="4271645" algn="l"/>
                <a:tab pos="4627880" algn="l"/>
                <a:tab pos="4983480" algn="l"/>
                <a:tab pos="5339715" algn="l"/>
                <a:tab pos="5695950" algn="l"/>
                <a:tab pos="6051550" algn="l"/>
                <a:tab pos="6407785" algn="l"/>
                <a:tab pos="6763385" algn="l"/>
                <a:tab pos="7119620" algn="l"/>
                <a:tab pos="7475855" algn="l"/>
                <a:tab pos="7831455" algn="l"/>
                <a:tab pos="8187690" algn="l"/>
                <a:tab pos="8543925" algn="l"/>
                <a:tab pos="8899525" algn="l"/>
                <a:tab pos="9255760" algn="l"/>
                <a:tab pos="9611360" algn="l"/>
                <a:tab pos="9967595" algn="l"/>
                <a:tab pos="10323830" algn="l"/>
                <a:tab pos="10679430" algn="l"/>
                <a:tab pos="11035665" algn="l"/>
                <a:tab pos="11391900" algn="l"/>
              </a:tabLst>
            </a:pPr>
            <a:r>
              <a:rPr lang="en-US" sz="2800" dirty="0"/>
              <a:t>Contrary to prediction of </a:t>
            </a:r>
            <a:r>
              <a:rPr lang="en-GB" sz="2800" cap="all" dirty="0"/>
              <a:t>JAMES HANSEN, 1989: “NEW YORK CITY’S WEST SIDE HIGHWAY WILL BE UNDERWATER BY 2009”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355600" algn="l"/>
                <a:tab pos="711835" algn="l"/>
                <a:tab pos="1067435" algn="l"/>
                <a:tab pos="1423670" algn="l"/>
                <a:tab pos="1779905" algn="l"/>
                <a:tab pos="2135505" algn="l"/>
                <a:tab pos="2491740" algn="l"/>
                <a:tab pos="2847975" algn="l"/>
                <a:tab pos="3203575" algn="l"/>
                <a:tab pos="3559810" algn="l"/>
                <a:tab pos="3915410" algn="l"/>
                <a:tab pos="4271645" algn="l"/>
                <a:tab pos="4627880" algn="l"/>
                <a:tab pos="4983480" algn="l"/>
                <a:tab pos="5339715" algn="l"/>
                <a:tab pos="5695950" algn="l"/>
                <a:tab pos="6051550" algn="l"/>
                <a:tab pos="6407785" algn="l"/>
                <a:tab pos="6763385" algn="l"/>
                <a:tab pos="7119620" algn="l"/>
                <a:tab pos="7475855" algn="l"/>
                <a:tab pos="7831455" algn="l"/>
                <a:tab pos="8187690" algn="l"/>
                <a:tab pos="8543925" algn="l"/>
                <a:tab pos="8899525" algn="l"/>
                <a:tab pos="9255760" algn="l"/>
                <a:tab pos="9611360" algn="l"/>
                <a:tab pos="9967595" algn="l"/>
                <a:tab pos="10323830" algn="l"/>
                <a:tab pos="10679430" algn="l"/>
                <a:tab pos="11035665" algn="l"/>
                <a:tab pos="11391900" algn="l"/>
              </a:tabLst>
            </a:pPr>
            <a:endParaRPr lang="en-GB" sz="2800" cap="all" dirty="0"/>
          </a:p>
          <a:p>
            <a:pPr marL="285750" indent="-285750">
              <a:buFont typeface="Arial" panose="020B0604020202020204" pitchFamily="34" charset="0"/>
              <a:buChar char="•"/>
              <a:tabLst>
                <a:tab pos="355600" algn="l"/>
                <a:tab pos="711835" algn="l"/>
                <a:tab pos="1067435" algn="l"/>
                <a:tab pos="1423670" algn="l"/>
                <a:tab pos="1779905" algn="l"/>
                <a:tab pos="2135505" algn="l"/>
                <a:tab pos="2491740" algn="l"/>
                <a:tab pos="2847975" algn="l"/>
                <a:tab pos="3203575" algn="l"/>
                <a:tab pos="3559810" algn="l"/>
                <a:tab pos="3915410" algn="l"/>
                <a:tab pos="4271645" algn="l"/>
                <a:tab pos="4627880" algn="l"/>
                <a:tab pos="4983480" algn="l"/>
                <a:tab pos="5339715" algn="l"/>
                <a:tab pos="5695950" algn="l"/>
                <a:tab pos="6051550" algn="l"/>
                <a:tab pos="6407785" algn="l"/>
                <a:tab pos="6763385" algn="l"/>
                <a:tab pos="7119620" algn="l"/>
                <a:tab pos="7475855" algn="l"/>
                <a:tab pos="7831455" algn="l"/>
                <a:tab pos="8187690" algn="l"/>
                <a:tab pos="8543925" algn="l"/>
                <a:tab pos="8899525" algn="l"/>
                <a:tab pos="9255760" algn="l"/>
                <a:tab pos="9611360" algn="l"/>
                <a:tab pos="9967595" algn="l"/>
                <a:tab pos="10323830" algn="l"/>
                <a:tab pos="10679430" algn="l"/>
                <a:tab pos="11035665" algn="l"/>
                <a:tab pos="11391900" algn="l"/>
              </a:tabLst>
            </a:pPr>
            <a:r>
              <a:rPr lang="en-US" sz="2800" dirty="0"/>
              <a:t>Arctic sea ice thickness grown significantly in 2018 and continues to grow 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94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1" y="188913"/>
            <a:ext cx="9018777" cy="1143000"/>
          </a:xfrm>
        </p:spPr>
        <p:txBody>
          <a:bodyPr/>
          <a:lstStyle/>
          <a:p>
            <a:pPr eaLnBrk="1" hangingPunct="1"/>
            <a:r>
              <a:rPr lang="it-IT" dirty="0" err="1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Current</a:t>
            </a:r>
            <a:r>
              <a:rPr lang="it-IT" dirty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solar </a:t>
            </a:r>
            <a:r>
              <a:rPr lang="it-IT" dirty="0" err="1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activity</a:t>
            </a:r>
            <a:r>
              <a:rPr lang="it-IT" dirty="0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 </a:t>
            </a:r>
            <a:r>
              <a:rPr lang="it-IT" dirty="0" err="1">
                <a:solidFill>
                  <a:srgbClr val="FF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index</a:t>
            </a:r>
            <a:endParaRPr lang="it-IT" sz="3600" i="1" dirty="0">
              <a:solidFill>
                <a:srgbClr val="00CC00"/>
              </a:solidFill>
              <a:latin typeface="Franklin Gothic Medium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6626" name="Picture 3" descr="sun_btrfly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1792" y="1196974"/>
            <a:ext cx="11375136" cy="5240401"/>
          </a:xfrm>
        </p:spPr>
      </p:pic>
    </p:spTree>
    <p:extLst>
      <p:ext uri="{BB962C8B-B14F-4D97-AF65-F5344CB8AC3E}">
        <p14:creationId xmlns:p14="http://schemas.microsoft.com/office/powerpoint/2010/main" val="2203881351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2EBD7-C577-964A-B47C-FC7014158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10452" y="2916853"/>
            <a:ext cx="1480463" cy="187998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73961-8604-8741-9386-E714A0F65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950976"/>
            <a:ext cx="5895665" cy="6345717"/>
          </a:xfrm>
        </p:spPr>
        <p:txBody>
          <a:bodyPr/>
          <a:lstStyle/>
          <a:p>
            <a:r>
              <a:rPr lang="en-GB" cap="all" dirty="0"/>
              <a:t>UNPRECEDENTED WINTER STORM HITS BRITISH COLUMBIA</a:t>
            </a:r>
          </a:p>
          <a:p>
            <a:r>
              <a:rPr lang="en-GB" dirty="0"/>
              <a:t>Both NOAA and NASA appear to agree, </a:t>
            </a:r>
            <a:r>
              <a:rPr lang="en-GB" i="1" dirty="0"/>
              <a:t>if you read between the lines</a:t>
            </a:r>
            <a:r>
              <a:rPr lang="en-GB" dirty="0"/>
              <a:t>, with NOAA saying we’re entering a </a:t>
            </a:r>
            <a:r>
              <a:rPr lang="en-GB" u="sng" dirty="0">
                <a:hlinkClick r:id="rId2"/>
              </a:rPr>
              <a:t>‘full-blown’ Grand Solar Minimum</a:t>
            </a:r>
            <a:r>
              <a:rPr lang="en-GB" dirty="0"/>
              <a:t> in the late-2020s </a:t>
            </a:r>
          </a:p>
          <a:p>
            <a:r>
              <a:rPr lang="en-GB" dirty="0"/>
              <a:t>NASA seeing this upcoming solar cycle </a:t>
            </a:r>
            <a:r>
              <a:rPr lang="en-GB" i="1" dirty="0"/>
              <a:t>(25)</a:t>
            </a:r>
            <a:r>
              <a:rPr lang="en-GB" dirty="0"/>
              <a:t> as “</a:t>
            </a:r>
            <a:r>
              <a:rPr lang="en-GB" u="sng" dirty="0">
                <a:hlinkClick r:id="rId3"/>
              </a:rPr>
              <a:t>the weakest of the past 200 years</a:t>
            </a:r>
            <a:r>
              <a:rPr lang="en-GB" dirty="0"/>
              <a:t>”, with the agency correlating previous solar shutdowns to prolonged periods of global cooling </a:t>
            </a:r>
            <a:r>
              <a:rPr lang="en-GB" u="sng" dirty="0">
                <a:hlinkClick r:id="rId4"/>
              </a:rPr>
              <a:t>here</a:t>
            </a:r>
            <a:r>
              <a:rPr lang="en-GB" dirty="0"/>
              <a:t>.</a:t>
            </a:r>
          </a:p>
          <a:p>
            <a:endParaRPr lang="en-GB" cap="all" dirty="0"/>
          </a:p>
          <a:p>
            <a:endParaRPr lang="en-US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51ACD063-B9B6-A44D-AE04-1ECF78ECE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2960"/>
            <a:ext cx="5895667" cy="561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D1E1487-C271-2F40-BE7C-F401D5E341C3}"/>
              </a:ext>
            </a:extLst>
          </p:cNvPr>
          <p:cNvSpPr/>
          <p:nvPr/>
        </p:nvSpPr>
        <p:spPr>
          <a:xfrm>
            <a:off x="543881" y="0"/>
            <a:ext cx="107035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Modern GSM </a:t>
            </a:r>
            <a:r>
              <a:rPr lang="en-US" sz="3200" dirty="0">
                <a:solidFill>
                  <a:srgbClr val="222EF4"/>
                </a:solidFill>
              </a:rPr>
              <a:t>is progressing –November 2020- June 2022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4222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B75FE-B65D-6243-914A-B74BC4217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B4D009-B92A-C547-BB6A-344564377C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" y="695985"/>
            <a:ext cx="9601200" cy="5466029"/>
          </a:xfrm>
        </p:spPr>
      </p:pic>
    </p:spTree>
    <p:extLst>
      <p:ext uri="{BB962C8B-B14F-4D97-AF65-F5344CB8AC3E}">
        <p14:creationId xmlns:p14="http://schemas.microsoft.com/office/powerpoint/2010/main" val="10404411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254000"/>
            <a:ext cx="10808208" cy="11303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Modern Grand Solar Minimum</a:t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sz="3200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https://solargsm.com/solar-activity</a:t>
            </a:r>
            <a:r>
              <a:rPr lang="en-US" sz="3200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280" y="1522951"/>
            <a:ext cx="10549448" cy="4809696"/>
          </a:xfrm>
        </p:spPr>
        <p:txBody>
          <a:bodyPr/>
          <a:lstStyle/>
          <a:p>
            <a:r>
              <a:rPr lang="en-US" sz="2400" dirty="0"/>
              <a:t>To occur in </a:t>
            </a:r>
            <a:r>
              <a:rPr lang="en-US" sz="2400" dirty="0">
                <a:solidFill>
                  <a:srgbClr val="FF0000"/>
                </a:solidFill>
              </a:rPr>
              <a:t>2020 </a:t>
            </a:r>
            <a:r>
              <a:rPr lang="mr-IN" sz="2400" dirty="0">
                <a:solidFill>
                  <a:srgbClr val="FF0000"/>
                </a:solidFill>
              </a:rPr>
              <a:t>–</a:t>
            </a:r>
            <a:r>
              <a:rPr lang="en-US" sz="2400" dirty="0">
                <a:solidFill>
                  <a:srgbClr val="FF0000"/>
                </a:solidFill>
              </a:rPr>
              <a:t> 2053</a:t>
            </a:r>
          </a:p>
          <a:p>
            <a:r>
              <a:rPr lang="en-US" sz="2400" dirty="0">
                <a:solidFill>
                  <a:srgbClr val="800000"/>
                </a:solidFill>
              </a:rPr>
              <a:t>This is a unique event in solar-terrestrial connection </a:t>
            </a:r>
            <a:r>
              <a:rPr lang="en-US" sz="2400" dirty="0">
                <a:solidFill>
                  <a:srgbClr val="800000"/>
                </a:solidFill>
                <a:sym typeface="Wingdings"/>
              </a:rPr>
              <a:t> will reveal the pros and cons of solar dynamo models</a:t>
            </a:r>
          </a:p>
          <a:p>
            <a:r>
              <a:rPr lang="en-US" sz="2400" dirty="0">
                <a:sym typeface="Wingdings"/>
              </a:rPr>
              <a:t>Decrease of solar magnetic field </a:t>
            </a:r>
            <a:r>
              <a:rPr lang="en-US" sz="2400" dirty="0">
                <a:sym typeface="Wingdings" pitchFamily="2" charset="2"/>
              </a:rPr>
              <a:t></a:t>
            </a:r>
            <a:r>
              <a:rPr lang="en-US" sz="2400" dirty="0">
                <a:sym typeface="Wingdings"/>
              </a:rPr>
              <a:t> big impact ozone reduction, high cloud formation, jet direction changes, cosmic rays </a:t>
            </a:r>
            <a:r>
              <a:rPr lang="en-US" sz="2400" dirty="0" err="1">
                <a:sym typeface="Wingdings"/>
              </a:rPr>
              <a:t>inclease</a:t>
            </a:r>
            <a:endParaRPr lang="en-US" sz="2400" dirty="0">
              <a:sym typeface="Wingdings"/>
            </a:endParaRPr>
          </a:p>
          <a:p>
            <a:r>
              <a:rPr lang="en-US" sz="2400" dirty="0">
                <a:solidFill>
                  <a:srgbClr val="800000"/>
                </a:solidFill>
                <a:sym typeface="Wingdings"/>
              </a:rPr>
              <a:t>Increase of volcanic and earthquake activities</a:t>
            </a:r>
            <a:endParaRPr lang="en-US" sz="2400" dirty="0">
              <a:sym typeface="Wingdings"/>
            </a:endParaRPr>
          </a:p>
          <a:p>
            <a:r>
              <a:rPr lang="en-US" sz="2400" dirty="0">
                <a:sym typeface="Wingdings"/>
              </a:rPr>
              <a:t>Effects on the terrestrial temperature via TSI, jets and volcanic activity</a:t>
            </a:r>
          </a:p>
          <a:p>
            <a:r>
              <a:rPr lang="en-US" sz="2400" dirty="0">
                <a:solidFill>
                  <a:srgbClr val="800000"/>
                </a:solidFill>
                <a:sym typeface="Wingdings"/>
              </a:rPr>
              <a:t>Shortage of vegetation periods can lead to possible food shortages in 2028-2042</a:t>
            </a:r>
          </a:p>
          <a:p>
            <a:r>
              <a:rPr lang="en-US" sz="2400" dirty="0">
                <a:sym typeface="Wingdings"/>
              </a:rPr>
              <a:t>Need inter-government efforts to avoid disasters 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27">
            <a:extLst>
              <a:ext uri="{FF2B5EF4-FFF2-40B4-BE49-F238E27FC236}">
                <a16:creationId xmlns:a16="http://schemas.microsoft.com/office/drawing/2014/main" id="{69A50761-A1F0-5748-A307-0E369A6F04B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5344" y="115349"/>
            <a:ext cx="2082216" cy="82000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00017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9190" y="387215"/>
            <a:ext cx="9073008" cy="1143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Terrestrial temperature recovery  </a:t>
            </a:r>
            <a:r>
              <a:rPr lang="en-US" dirty="0">
                <a:solidFill>
                  <a:srgbClr val="0000FF"/>
                </a:solidFill>
              </a:rPr>
              <a:t>after mini ice age during MM</a:t>
            </a:r>
            <a:endParaRPr lang="en-US" sz="2400" dirty="0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81" y="1340768"/>
            <a:ext cx="8928992" cy="496855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1991545" y="836712"/>
            <a:ext cx="81753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536160" y="5805264"/>
            <a:ext cx="2304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Akasofu</a:t>
            </a:r>
            <a:r>
              <a:rPr lang="en-US" dirty="0">
                <a:solidFill>
                  <a:srgbClr val="FF0000"/>
                </a:solidFill>
              </a:rPr>
              <a:t>, 2011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B32639-3BA0-0744-8589-B8D233BA07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1206044"/>
            <a:ext cx="8928992" cy="548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13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230" y="605307"/>
            <a:ext cx="7340958" cy="120823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   </a:t>
            </a:r>
            <a:r>
              <a:rPr lang="en-US" sz="4000" dirty="0">
                <a:solidFill>
                  <a:srgbClr val="FF0000"/>
                </a:solidFill>
              </a:rPr>
              <a:t>Solar magnetic field (top) </a:t>
            </a:r>
            <a:r>
              <a:rPr lang="en-US" sz="4000" dirty="0">
                <a:solidFill>
                  <a:srgbClr val="C00000"/>
                </a:solidFill>
              </a:rPr>
              <a:t>and</a:t>
            </a:r>
            <a:r>
              <a:rPr lang="en-US" sz="4000" dirty="0"/>
              <a:t> </a:t>
            </a:r>
            <a:br>
              <a:rPr lang="en-US" sz="4000" dirty="0"/>
            </a:br>
            <a:r>
              <a:rPr lang="en-US" sz="4000" dirty="0" err="1"/>
              <a:t>M</a:t>
            </a:r>
            <a:r>
              <a:rPr lang="en-US" sz="4000" dirty="0" err="1">
                <a:solidFill>
                  <a:srgbClr val="0000FF"/>
                </a:solidFill>
              </a:rPr>
              <a:t>baseline</a:t>
            </a:r>
            <a:r>
              <a:rPr lang="en-US" sz="4000" dirty="0">
                <a:solidFill>
                  <a:srgbClr val="0000FF"/>
                </a:solidFill>
              </a:rPr>
              <a:t> oscillations (bottom) </a:t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dirty="0">
                <a:solidFill>
                  <a:srgbClr val="0000FF"/>
                </a:solidFill>
              </a:rPr>
              <a:t>    </a:t>
            </a:r>
            <a:r>
              <a:rPr lang="en-US" sz="2800" dirty="0"/>
              <a:t>(</a:t>
            </a:r>
            <a:r>
              <a:rPr lang="en-US" sz="2800" dirty="0" err="1"/>
              <a:t>Zharkovl</a:t>
            </a:r>
            <a:r>
              <a:rPr lang="en-US" sz="2800" dirty="0" err="1">
                <a:solidFill>
                  <a:srgbClr val="222EF4"/>
                </a:solidFill>
              </a:rPr>
              <a:t>Zharkova</a:t>
            </a:r>
            <a:r>
              <a:rPr lang="en-US" sz="2800" dirty="0">
                <a:solidFill>
                  <a:srgbClr val="222EF4"/>
                </a:solidFill>
              </a:rPr>
              <a:t> et., 2019, 2021</a:t>
            </a:r>
            <a:r>
              <a:rPr lang="en-US" sz="2800" dirty="0"/>
              <a:t>al, 2018, 2019, 220 </a:t>
            </a:r>
            <a:br>
              <a:rPr lang="en-US" sz="2800" dirty="0"/>
            </a:br>
            <a:r>
              <a:rPr lang="en-US" sz="2800" dirty="0" err="1"/>
              <a:t>ture</a:t>
            </a:r>
            <a:r>
              <a:rPr lang="en-US" sz="2800" dirty="0"/>
              <a:t> SR)</a:t>
            </a:r>
          </a:p>
        </p:txBody>
      </p:sp>
      <p:pic>
        <p:nvPicPr>
          <p:cNvPr id="6" name="Picture 5" descr="LONG_TERM_CYCLE_1950YR_PERIO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3544200"/>
            <a:ext cx="10515600" cy="3313801"/>
          </a:xfrm>
          <a:prstGeom prst="rect">
            <a:avLst/>
          </a:prstGeom>
        </p:spPr>
      </p:pic>
      <p:pic>
        <p:nvPicPr>
          <p:cNvPr id="4" name="Picture 3" descr="100000redli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6" y="1628800"/>
            <a:ext cx="10189970" cy="18866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1618AD-345F-D143-9095-365EBF5993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641" y="0"/>
            <a:ext cx="5292080" cy="43924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A521DE-284A-E54A-A664-E002FD0B64DC}"/>
              </a:ext>
            </a:extLst>
          </p:cNvPr>
          <p:cNvSpPr txBox="1"/>
          <p:nvPr/>
        </p:nvSpPr>
        <p:spPr>
          <a:xfrm>
            <a:off x="8955554" y="432356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Reames</a:t>
            </a:r>
            <a:r>
              <a:rPr lang="en-US" dirty="0"/>
              <a:t> et al, 2009</a:t>
            </a:r>
          </a:p>
          <a:p>
            <a:r>
              <a:rPr lang="en-US" baseline="30000" dirty="0"/>
              <a:t>14</a:t>
            </a:r>
            <a:r>
              <a:rPr lang="en-US" dirty="0"/>
              <a:t>C in trees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A5F412-73C1-87B7-40C7-151AEAD7BC14}"/>
              </a:ext>
            </a:extLst>
          </p:cNvPr>
          <p:cNvSpPr txBox="1"/>
          <p:nvPr/>
        </p:nvSpPr>
        <p:spPr>
          <a:xfrm>
            <a:off x="998113" y="3257674"/>
            <a:ext cx="25693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(Hallstatt’s cycle)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60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5959D-1F47-E722-09BA-C93967271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screenshot, colorfulness, graphic design&#10;&#10;Description automatically generated">
            <a:extLst>
              <a:ext uri="{FF2B5EF4-FFF2-40B4-BE49-F238E27FC236}">
                <a16:creationId xmlns:a16="http://schemas.microsoft.com/office/drawing/2014/main" id="{CFE59B59-2981-9CDE-4393-72407EB788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4874"/>
            <a:ext cx="5935844" cy="5248251"/>
          </a:xfrm>
        </p:spPr>
      </p:pic>
      <p:pic>
        <p:nvPicPr>
          <p:cNvPr id="7" name="Picture 6" descr="A picture containing screenshot, text, colorfulness, line&#10;&#10;Description automatically generated">
            <a:extLst>
              <a:ext uri="{FF2B5EF4-FFF2-40B4-BE49-F238E27FC236}">
                <a16:creationId xmlns:a16="http://schemas.microsoft.com/office/drawing/2014/main" id="{410A14D5-7295-F707-73EA-B1542C509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645" y="1030962"/>
            <a:ext cx="6266402" cy="50943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32F662-962D-0D72-80F2-2A5B44CC070D}"/>
              </a:ext>
            </a:extLst>
          </p:cNvPr>
          <p:cNvSpPr txBox="1"/>
          <p:nvPr/>
        </p:nvSpPr>
        <p:spPr>
          <a:xfrm>
            <a:off x="206063" y="6130454"/>
            <a:ext cx="119859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Main periods – </a:t>
            </a:r>
            <a:r>
              <a:rPr lang="en-GB" sz="28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10.7, 216, 363  </a:t>
            </a:r>
            <a:r>
              <a:rPr lang="en-GB" sz="28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and </a:t>
            </a:r>
            <a:r>
              <a:rPr lang="en-GB" sz="28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2243-2300</a:t>
            </a:r>
            <a:r>
              <a:rPr lang="en-GB" sz="28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  years </a:t>
            </a:r>
            <a:r>
              <a:rPr lang="en-GB" sz="28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(Hallstatt’s cycle)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8BB1C6-9DC6-EC97-F09C-AF4FD268F1C2}"/>
              </a:ext>
            </a:extLst>
          </p:cNvPr>
          <p:cNvSpPr txBox="1"/>
          <p:nvPr/>
        </p:nvSpPr>
        <p:spPr>
          <a:xfrm>
            <a:off x="206063" y="76250"/>
            <a:ext cx="119459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Hallstatt’s cycle  - </a:t>
            </a:r>
            <a:r>
              <a:rPr lang="en-GB" sz="3200" b="1" dirty="0">
                <a:solidFill>
                  <a:srgbClr val="222EF4"/>
                </a:solidFill>
                <a:latin typeface="Arial" charset="0"/>
                <a:ea typeface="ＭＳ Ｐゴシック" charset="0"/>
                <a:cs typeface="ＭＳ Ｐゴシック" charset="0"/>
              </a:rPr>
              <a:t>Wavelet spectral analysis of TSI (</a:t>
            </a:r>
            <a:r>
              <a:rPr lang="en-GB" sz="2400" b="1" baseline="30000" dirty="0">
                <a:solidFill>
                  <a:srgbClr val="222EF4"/>
                </a:solidFill>
                <a:latin typeface="Arial" charset="0"/>
                <a:ea typeface="ＭＳ Ｐゴシック" charset="0"/>
                <a:cs typeface="ＭＳ Ｐゴシック" charset="0"/>
              </a:rPr>
              <a:t>14</a:t>
            </a:r>
            <a:r>
              <a:rPr lang="en-GB" sz="2400" b="1" dirty="0">
                <a:solidFill>
                  <a:srgbClr val="222EF4"/>
                </a:solidFill>
                <a:latin typeface="Arial" charset="0"/>
                <a:ea typeface="ＭＳ Ｐゴシック" charset="0"/>
                <a:cs typeface="ＭＳ Ｐゴシック" charset="0"/>
              </a:rPr>
              <a:t>C+</a:t>
            </a:r>
            <a:r>
              <a:rPr lang="en-GB" sz="2400" b="1" baseline="30000" dirty="0">
                <a:solidFill>
                  <a:srgbClr val="222EF4"/>
                </a:solidFill>
                <a:latin typeface="Arial" charset="0"/>
                <a:ea typeface="ＭＳ Ｐゴシック" charset="0"/>
                <a:cs typeface="ＭＳ Ｐゴシック" charset="0"/>
              </a:rPr>
              <a:t>10</a:t>
            </a:r>
            <a:r>
              <a:rPr lang="en-GB" sz="2400" b="1" dirty="0">
                <a:solidFill>
                  <a:srgbClr val="222EF4"/>
                </a:solidFill>
                <a:latin typeface="Arial" charset="0"/>
                <a:ea typeface="ＭＳ Ｐゴシック" charset="0"/>
                <a:cs typeface="ＭＳ Ｐゴシック" charset="0"/>
              </a:rPr>
              <a:t>Be)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1FBD3F-5799-564C-0772-0013589AE4BA}"/>
              </a:ext>
            </a:extLst>
          </p:cNvPr>
          <p:cNvSpPr txBox="1"/>
          <p:nvPr/>
        </p:nvSpPr>
        <p:spPr>
          <a:xfrm>
            <a:off x="746974" y="615161"/>
            <a:ext cx="9787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TSI by </a:t>
            </a:r>
            <a:r>
              <a:rPr lang="en-GB" sz="2400" b="1" dirty="0" err="1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Steinhilber</a:t>
            </a:r>
            <a:r>
              <a:rPr lang="en-GB" sz="24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 et al, 2012                TSI  by Vieira et al, 2011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668096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744" y="115324"/>
            <a:ext cx="10954512" cy="1143000"/>
          </a:xfrm>
        </p:spPr>
        <p:txBody>
          <a:bodyPr>
            <a:normAutofit/>
          </a:bodyPr>
          <a:lstStyle/>
          <a:p>
            <a:r>
              <a:rPr lang="en-US" dirty="0"/>
              <a:t>    </a:t>
            </a:r>
            <a:r>
              <a:rPr lang="en-US" sz="3600" dirty="0">
                <a:solidFill>
                  <a:srgbClr val="FF0000"/>
                </a:solidFill>
              </a:rPr>
              <a:t>Modern Hallstatt’s cycle </a:t>
            </a:r>
            <a:r>
              <a:rPr lang="en-US" sz="2700" dirty="0">
                <a:solidFill>
                  <a:srgbClr val="222EF4"/>
                </a:solidFill>
              </a:rPr>
              <a:t>(Zharkova et al, 2019, 2020) 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>
                <a:solidFill>
                  <a:srgbClr val="FF0000"/>
                </a:solidFill>
              </a:rPr>
              <a:t>       </a:t>
            </a:r>
            <a:r>
              <a:rPr lang="en-US" sz="2800" dirty="0">
                <a:solidFill>
                  <a:srgbClr val="0000FF"/>
                </a:solidFill>
              </a:rPr>
              <a:t>MF baseline </a:t>
            </a:r>
            <a:r>
              <a:rPr lang="en-GB" sz="2800" dirty="0">
                <a:solidFill>
                  <a:srgbClr val="800080"/>
                </a:solidFill>
              </a:rPr>
              <a:t>coincides with </a:t>
            </a:r>
            <a:r>
              <a:rPr lang="en-GB" sz="2800" dirty="0">
                <a:solidFill>
                  <a:srgbClr val="FF26BA"/>
                </a:solidFill>
              </a:rPr>
              <a:t>solar irradiance</a:t>
            </a:r>
            <a:r>
              <a:rPr lang="en-GB" sz="2800" dirty="0">
                <a:solidFill>
                  <a:srgbClr val="FF0000"/>
                </a:solidFill>
              </a:rPr>
              <a:t> </a:t>
            </a:r>
            <a:r>
              <a:rPr lang="en-GB" sz="2400" dirty="0">
                <a:solidFill>
                  <a:srgbClr val="0000FF"/>
                </a:solidFill>
              </a:rPr>
              <a:t>(</a:t>
            </a:r>
            <a:r>
              <a:rPr lang="en-GB" sz="2400" dirty="0" err="1">
                <a:solidFill>
                  <a:srgbClr val="0000FF"/>
                </a:solidFill>
              </a:rPr>
              <a:t>Vierra</a:t>
            </a:r>
            <a:r>
              <a:rPr lang="en-GB" sz="2400" dirty="0">
                <a:solidFill>
                  <a:srgbClr val="0000FF"/>
                </a:solidFill>
              </a:rPr>
              <a:t> et al, 2011) and T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6" name="Picture 5" descr="MODERN_1950YR_CYC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31476"/>
            <a:ext cx="9144000" cy="3296017"/>
          </a:xfrm>
          <a:prstGeom prst="rect">
            <a:avLst/>
          </a:prstGeom>
        </p:spPr>
      </p:pic>
      <p:pic>
        <p:nvPicPr>
          <p:cNvPr id="8" name="Picture 7" descr="MODERN_1950YR_CYCLE_SOLANK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480" y="1258324"/>
            <a:ext cx="9144000" cy="25924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DB30FD7-352E-7341-AD5A-B6CA369159B8}"/>
              </a:ext>
            </a:extLst>
          </p:cNvPr>
          <p:cNvSpPr/>
          <p:nvPr/>
        </p:nvSpPr>
        <p:spPr>
          <a:xfrm>
            <a:off x="7698807" y="6455688"/>
            <a:ext cx="3057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Zharkova et al, 2019, 2020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37D7E5-B54D-B149-8526-EE2AAB1AC3AC}"/>
              </a:ext>
            </a:extLst>
          </p:cNvPr>
          <p:cNvSpPr/>
          <p:nvPr/>
        </p:nvSpPr>
        <p:spPr>
          <a:xfrm>
            <a:off x="1399434" y="6455688"/>
            <a:ext cx="1796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(Akasofu, 2011)</a:t>
            </a:r>
            <a:endParaRPr lang="en-US" dirty="0"/>
          </a:p>
        </p:txBody>
      </p:sp>
      <p:pic>
        <p:nvPicPr>
          <p:cNvPr id="5" name="Picture 4" descr="A picture containing text, line, screenshot, plot&#10;&#10;Description automatically generated">
            <a:extLst>
              <a:ext uri="{FF2B5EF4-FFF2-40B4-BE49-F238E27FC236}">
                <a16:creationId xmlns:a16="http://schemas.microsoft.com/office/drawing/2014/main" id="{3F8FC49C-F683-505E-F081-178DDB06DA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923935"/>
            <a:ext cx="7772400" cy="253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4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528" y="836712"/>
            <a:ext cx="8820472" cy="1143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A521FF"/>
                </a:solidFill>
              </a:rPr>
              <a:t>What are the reasons of solar irradiance oscillations? </a:t>
            </a:r>
            <a:br>
              <a:rPr lang="en-US" dirty="0">
                <a:solidFill>
                  <a:srgbClr val="A521FF"/>
                </a:solidFill>
              </a:rPr>
            </a:br>
            <a:r>
              <a:rPr lang="en-US" dirty="0">
                <a:solidFill>
                  <a:srgbClr val="0000FF"/>
                </a:solidFill>
                <a:sym typeface="Wingdings"/>
              </a:rPr>
              <a:t> Sun, Earth and other planets motion (</a:t>
            </a:r>
            <a:r>
              <a:rPr lang="en-US" dirty="0" err="1">
                <a:solidFill>
                  <a:srgbClr val="FF0000"/>
                </a:solidFill>
              </a:rPr>
              <a:t>Milankovich</a:t>
            </a:r>
            <a:r>
              <a:rPr lang="en-US" dirty="0">
                <a:solidFill>
                  <a:srgbClr val="FF0000"/>
                </a:solidFill>
              </a:rPr>
              <a:t> cycles</a:t>
            </a:r>
            <a:r>
              <a:rPr lang="en-US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GWPF, London, 31 October 2018</a:t>
            </a:r>
            <a:endParaRPr lang="en-GB" dirty="0"/>
          </a:p>
        </p:txBody>
      </p:sp>
      <p:pic>
        <p:nvPicPr>
          <p:cNvPr id="5" name="Picture 4" descr="vector-illustration-our-solar-system-450w-57752758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136" y="1988840"/>
            <a:ext cx="8551865" cy="463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34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41" y="0"/>
            <a:ext cx="6570539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960096" y="620688"/>
            <a:ext cx="40158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Obliquity (axial tilt) (</a:t>
            </a:r>
            <a:r>
              <a:rPr lang="en-US" b="1" dirty="0" err="1">
                <a:solidFill>
                  <a:srgbClr val="0000FF"/>
                </a:solidFill>
              </a:rPr>
              <a:t>ε</a:t>
            </a:r>
            <a:r>
              <a:rPr lang="en-US" b="1" dirty="0">
                <a:solidFill>
                  <a:srgbClr val="0000FF"/>
                </a:solidFill>
              </a:rPr>
              <a:t>) </a:t>
            </a:r>
            <a:r>
              <a:rPr lang="en-US" dirty="0">
                <a:solidFill>
                  <a:srgbClr val="0000FF"/>
                </a:solidFill>
              </a:rPr>
              <a:t>(22</a:t>
            </a:r>
            <a:r>
              <a:rPr lang="en-US" baseline="30000" dirty="0">
                <a:solidFill>
                  <a:srgbClr val="0000FF"/>
                </a:solidFill>
              </a:rPr>
              <a:t>o</a:t>
            </a:r>
            <a:r>
              <a:rPr lang="en-US" dirty="0">
                <a:solidFill>
                  <a:srgbClr val="0000FF"/>
                </a:solidFill>
              </a:rPr>
              <a:t>.1-24</a:t>
            </a:r>
            <a:r>
              <a:rPr lang="en-US" baseline="30000" dirty="0">
                <a:solidFill>
                  <a:srgbClr val="0000FF"/>
                </a:solidFill>
              </a:rPr>
              <a:t>o</a:t>
            </a:r>
            <a:r>
              <a:rPr lang="en-US" dirty="0">
                <a:solidFill>
                  <a:srgbClr val="0000FF"/>
                </a:solidFill>
              </a:rPr>
              <a:t>.5) </a:t>
            </a:r>
          </a:p>
          <a:p>
            <a:r>
              <a:rPr lang="en-US" dirty="0">
                <a:solidFill>
                  <a:srgbClr val="0000FF"/>
                </a:solidFill>
              </a:rPr>
              <a:t>current 23.5  -  T~41 000 years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889132" y="1248870"/>
            <a:ext cx="51520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Eccentricity (e</a:t>
            </a:r>
            <a:r>
              <a:rPr lang="en-US" dirty="0">
                <a:solidFill>
                  <a:srgbClr val="008000"/>
                </a:solidFill>
              </a:rPr>
              <a:t>)</a:t>
            </a:r>
            <a:r>
              <a:rPr lang="en-US" dirty="0"/>
              <a:t>. Change on semi-minor axis</a:t>
            </a:r>
          </a:p>
          <a:p>
            <a:r>
              <a:rPr lang="en-US" dirty="0"/>
              <a:t>  T~100-400K years effects of Jupiter and Saturn</a:t>
            </a:r>
          </a:p>
        </p:txBody>
      </p:sp>
      <p:sp>
        <p:nvSpPr>
          <p:cNvPr id="10" name="Rectangle 9"/>
          <p:cNvSpPr/>
          <p:nvPr/>
        </p:nvSpPr>
        <p:spPr>
          <a:xfrm>
            <a:off x="6562080" y="1875312"/>
            <a:ext cx="41554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dirty="0">
                <a:solidFill>
                  <a:srgbClr val="A521FF"/>
                </a:solidFill>
              </a:rPr>
              <a:t>Longitude of perihelion (sin(</a:t>
            </a:r>
            <a:r>
              <a:rPr lang="en-US" dirty="0" err="1">
                <a:solidFill>
                  <a:srgbClr val="A521FF"/>
                </a:solidFill>
              </a:rPr>
              <a:t>ϖ</a:t>
            </a:r>
            <a:r>
              <a:rPr lang="en-US" dirty="0">
                <a:solidFill>
                  <a:srgbClr val="A521FF"/>
                </a:solidFill>
              </a:rPr>
              <a:t>) ).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74685" y="2329026"/>
            <a:ext cx="506181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Precession index (e sin(</a:t>
            </a:r>
            <a:r>
              <a:rPr lang="en-US" b="1" dirty="0" err="1"/>
              <a:t>ϖ</a:t>
            </a:r>
            <a:r>
              <a:rPr lang="en-US" b="1" dirty="0"/>
              <a:t>) ) </a:t>
            </a:r>
            <a:r>
              <a:rPr lang="en-US" dirty="0"/>
              <a:t>–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Axial - </a:t>
            </a:r>
            <a:r>
              <a:rPr lang="en-GB" dirty="0"/>
              <a:t>Earth's axis of rotation relative to fixed</a:t>
            </a:r>
          </a:p>
          <a:p>
            <a:r>
              <a:rPr lang="en-GB" dirty="0"/>
              <a:t>     stars – T~  25,771.5 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Apsidal - </a:t>
            </a:r>
            <a:r>
              <a:rPr lang="en-GB" dirty="0"/>
              <a:t>orbit ellipse relative to fixed stars – T~113 000 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Orbital inclination – T~ 70 000 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F784C4-1B92-3640-8D62-11546F759254}"/>
              </a:ext>
            </a:extLst>
          </p:cNvPr>
          <p:cNvSpPr/>
          <p:nvPr/>
        </p:nvSpPr>
        <p:spPr>
          <a:xfrm>
            <a:off x="6562080" y="4229848"/>
            <a:ext cx="52870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rgbClr val="C00000"/>
                </a:solidFill>
              </a:rPr>
              <a:t>Earth's movements:</a:t>
            </a:r>
          </a:p>
          <a:p>
            <a:pPr lvl="1" algn="l"/>
            <a:r>
              <a:rPr lang="en-US" dirty="0">
                <a:solidFill>
                  <a:srgbClr val="3366FF"/>
                </a:solidFill>
              </a:rPr>
              <a:t>1.1	 Orbital shape (eccentricity)</a:t>
            </a:r>
          </a:p>
          <a:p>
            <a:pPr lvl="1" algn="l"/>
            <a:r>
              <a:rPr lang="en-US" dirty="0"/>
              <a:t>	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1.1.1	Effect on temperature</a:t>
            </a:r>
          </a:p>
          <a:p>
            <a:pPr lvl="1" algn="l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     1.1.2	Effect on lengths of seasons</a:t>
            </a:r>
          </a:p>
          <a:p>
            <a:pPr lvl="1" algn="l"/>
            <a:r>
              <a:rPr lang="en-US" dirty="0">
                <a:solidFill>
                  <a:srgbClr val="3366FF"/>
                </a:solidFill>
              </a:rPr>
              <a:t>1.2 	Axial tilt (obliquity)</a:t>
            </a:r>
          </a:p>
          <a:p>
            <a:pPr lvl="1" algn="l"/>
            <a:r>
              <a:rPr lang="en-US" dirty="0">
                <a:solidFill>
                  <a:srgbClr val="3366FF"/>
                </a:solidFill>
              </a:rPr>
              <a:t>1.3 	Axial precession</a:t>
            </a:r>
          </a:p>
          <a:p>
            <a:pPr lvl="1" algn="l"/>
            <a:r>
              <a:rPr lang="en-US" dirty="0">
                <a:solidFill>
                  <a:srgbClr val="3366FF"/>
                </a:solidFill>
              </a:rPr>
              <a:t>1.4 	Apsidal precession</a:t>
            </a:r>
          </a:p>
          <a:p>
            <a:pPr lvl="1" algn="l"/>
            <a:r>
              <a:rPr lang="en-US" dirty="0">
                <a:solidFill>
                  <a:srgbClr val="3366FF"/>
                </a:solidFill>
              </a:rPr>
              <a:t>1.5	Orbital inclination (</a:t>
            </a:r>
          </a:p>
          <a:p>
            <a:r>
              <a:rPr lang="en-US" dirty="0"/>
              <a:t>2	</a:t>
            </a:r>
          </a:p>
        </p:txBody>
      </p:sp>
    </p:spTree>
    <p:extLst>
      <p:ext uri="{BB962C8B-B14F-4D97-AF65-F5344CB8AC3E}">
        <p14:creationId xmlns:p14="http://schemas.microsoft.com/office/powerpoint/2010/main" val="36148832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528" y="0"/>
            <a:ext cx="8229600" cy="90872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Solar Inertial Motion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003667" y="3290501"/>
            <a:ext cx="227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baseline="30000" dirty="0"/>
              <a:t>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003667" y="3290501"/>
            <a:ext cx="227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baseline="30000" dirty="0"/>
              <a:t>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847528" y="1052736"/>
            <a:ext cx="8640960" cy="2226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aseline="30000" dirty="0"/>
              <a:t>Solar inertial motion is the motion of the Sun around the </a:t>
            </a:r>
            <a:r>
              <a:rPr lang="en-US" sz="3200" baseline="30000" dirty="0" err="1"/>
              <a:t>centre</a:t>
            </a:r>
            <a:r>
              <a:rPr lang="en-US" sz="3200" baseline="30000" dirty="0"/>
              <a:t> of mass of the Solar System due to variable positions of the giant planets (J-Jupiter, S-Saturn, U-Uranus, N-Neptune). </a:t>
            </a:r>
          </a:p>
          <a:p>
            <a:r>
              <a:rPr lang="en-US" sz="3200" baseline="30000" dirty="0"/>
              <a:t>The Sun moves inside a circular area which has a diameter of 0.02 AU (= 4.3 solar radii = 3.106 km). The Sun moves with a velocity between 9 and 16 m/s.</a:t>
            </a:r>
            <a:endParaRPr lang="en-US" sz="3200" dirty="0"/>
          </a:p>
        </p:txBody>
      </p:sp>
      <p:sp>
        <p:nvSpPr>
          <p:cNvPr id="10" name="Rectangle 9"/>
          <p:cNvSpPr/>
          <p:nvPr/>
        </p:nvSpPr>
        <p:spPr>
          <a:xfrm>
            <a:off x="1539928" y="3356993"/>
            <a:ext cx="8876552" cy="2534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aseline="30000" dirty="0" err="1">
                <a:solidFill>
                  <a:srgbClr val="0000FF"/>
                </a:solidFill>
              </a:rPr>
              <a:t>Charvátová</a:t>
            </a:r>
            <a:r>
              <a:rPr lang="en-US" sz="2800" baseline="30000" dirty="0">
                <a:solidFill>
                  <a:srgbClr val="0000FF"/>
                </a:solidFill>
              </a:rPr>
              <a:t>, I., The solar motion and the variability of solar activity, Adv. Space Res., 8, 7, 147-150, 1988.</a:t>
            </a:r>
          </a:p>
          <a:p>
            <a:r>
              <a:rPr lang="en-US" sz="2800" baseline="30000" dirty="0" err="1">
                <a:solidFill>
                  <a:srgbClr val="0000FF"/>
                </a:solidFill>
              </a:rPr>
              <a:t>Charvátová</a:t>
            </a:r>
            <a:r>
              <a:rPr lang="en-US" sz="2800" baseline="30000" dirty="0">
                <a:solidFill>
                  <a:srgbClr val="0000FF"/>
                </a:solidFill>
              </a:rPr>
              <a:t>, I., On the relation between solar motion and solar activity in the years 1730-1780 and 1910-60, Bull. </a:t>
            </a:r>
            <a:r>
              <a:rPr lang="en-US" sz="2800" baseline="30000" dirty="0" err="1">
                <a:solidFill>
                  <a:srgbClr val="0000FF"/>
                </a:solidFill>
              </a:rPr>
              <a:t>Astr</a:t>
            </a:r>
            <a:r>
              <a:rPr lang="en-US" sz="2800" baseline="30000" dirty="0">
                <a:solidFill>
                  <a:srgbClr val="0000FF"/>
                </a:solidFill>
              </a:rPr>
              <a:t>. Inst. Czech., 41, 200-204, 1990.</a:t>
            </a:r>
          </a:p>
          <a:p>
            <a:r>
              <a:rPr lang="en-US" sz="2800" baseline="30000" dirty="0" err="1">
                <a:solidFill>
                  <a:srgbClr val="0000FF"/>
                </a:solidFill>
              </a:rPr>
              <a:t>Charvátová</a:t>
            </a:r>
            <a:r>
              <a:rPr lang="en-US" sz="2800" baseline="30000" dirty="0">
                <a:solidFill>
                  <a:srgbClr val="0000FF"/>
                </a:solidFill>
              </a:rPr>
              <a:t>, I., Solar-terrestrial and climatic variability during the last several millennia in relation to solar inertial motion, J. Coast. Res., 17, 343-354, 1995.</a:t>
            </a:r>
          </a:p>
          <a:p>
            <a:r>
              <a:rPr lang="en-US" sz="2800" baseline="30000" dirty="0" err="1">
                <a:solidFill>
                  <a:srgbClr val="0000FF"/>
                </a:solidFill>
              </a:rPr>
              <a:t>Charvátová</a:t>
            </a:r>
            <a:r>
              <a:rPr lang="en-US" sz="2800" baseline="30000" dirty="0">
                <a:solidFill>
                  <a:srgbClr val="0000FF"/>
                </a:solidFill>
              </a:rPr>
              <a:t>, I., Can origin of the 2400-year cycle of solar activity be caused by solar inertial motion</a:t>
            </a:r>
            <a:r>
              <a:rPr lang="en-US" sz="2800" baseline="30000" dirty="0"/>
              <a:t>? </a:t>
            </a:r>
            <a:r>
              <a:rPr lang="en-US" sz="2800" baseline="30000" dirty="0" err="1"/>
              <a:t>Annales</a:t>
            </a:r>
            <a:r>
              <a:rPr lang="en-US" sz="2800" baseline="30000" dirty="0"/>
              <a:t> </a:t>
            </a:r>
            <a:r>
              <a:rPr lang="en-US" sz="2800" baseline="30000" dirty="0" err="1"/>
              <a:t>Geophysicae</a:t>
            </a:r>
            <a:r>
              <a:rPr lang="en-US" sz="2800" baseline="30000" dirty="0"/>
              <a:t>, 18, 399-405, 2000.</a:t>
            </a:r>
            <a:endParaRPr lang="en-US" sz="2800" dirty="0"/>
          </a:p>
        </p:txBody>
      </p:sp>
      <p:pic>
        <p:nvPicPr>
          <p:cNvPr id="12" name="Picture 11" descr="main-qimg-b489d56f9af4813b5e6c106feb241d03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043025"/>
            <a:ext cx="8712968" cy="58154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11624" y="3068960"/>
            <a:ext cx="1944216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6.96x10</a:t>
            </a:r>
            <a:r>
              <a:rPr lang="en-GB" baseline="30000" dirty="0"/>
              <a:t>5</a:t>
            </a:r>
            <a:r>
              <a:rPr lang="en-GB" dirty="0"/>
              <a:t> km</a:t>
            </a:r>
          </a:p>
        </p:txBody>
      </p:sp>
    </p:spTree>
    <p:extLst>
      <p:ext uri="{BB962C8B-B14F-4D97-AF65-F5344CB8AC3E}">
        <p14:creationId xmlns:p14="http://schemas.microsoft.com/office/powerpoint/2010/main" val="355061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 descr="E:\Figures\Labeled\CH09\FG09_016.JPG">
            <a:extLst>
              <a:ext uri="{FF2B5EF4-FFF2-40B4-BE49-F238E27FC236}">
                <a16:creationId xmlns:a16="http://schemas.microsoft.com/office/drawing/2014/main" id="{4811A7DB-E9F7-B346-8913-F8221A797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5" r="6667"/>
          <a:stretch>
            <a:fillRect/>
          </a:stretch>
        </p:blipFill>
        <p:spPr bwMode="auto">
          <a:xfrm>
            <a:off x="2801938" y="15875"/>
            <a:ext cx="7778750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4" name="Text Box 3">
            <a:extLst>
              <a:ext uri="{FF2B5EF4-FFF2-40B4-BE49-F238E27FC236}">
                <a16:creationId xmlns:a16="http://schemas.microsoft.com/office/drawing/2014/main" id="{50FC137E-4281-EF4A-82B3-FED177CDB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8364" y="203201"/>
            <a:ext cx="2871787" cy="95567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/>
              <a:t>Sunspots &amp; Magnetic Fields</a:t>
            </a:r>
          </a:p>
        </p:txBody>
      </p:sp>
      <p:sp>
        <p:nvSpPr>
          <p:cNvPr id="26628" name="Text Box 4">
            <a:extLst>
              <a:ext uri="{FF2B5EF4-FFF2-40B4-BE49-F238E27FC236}">
                <a16:creationId xmlns:a16="http://schemas.microsoft.com/office/drawing/2014/main" id="{C5889D2C-71B0-644C-A807-B727E49C3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1726" y="3352800"/>
            <a:ext cx="321627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40000"/>
              </a:spcBef>
              <a:buClrTx/>
              <a:buSzTx/>
              <a:buFontTx/>
              <a:buChar char="•"/>
            </a:pPr>
            <a:r>
              <a:rPr lang="en-US" altLang="en-US" sz="2000">
                <a:latin typeface="Arial Narrow" panose="020B0604020202020204" pitchFamily="34" charset="0"/>
              </a:rPr>
              <a:t>The magnetic field in a sunspot is 1000x greater than the surrounding area</a:t>
            </a:r>
          </a:p>
          <a:p>
            <a:pPr algn="ctr" eaLnBrk="1" hangingPunct="1">
              <a:spcBef>
                <a:spcPct val="40000"/>
              </a:spcBef>
              <a:buClrTx/>
              <a:buSzTx/>
              <a:buFontTx/>
              <a:buChar char="•"/>
            </a:pPr>
            <a:r>
              <a:rPr lang="en-US" altLang="en-US" sz="2000">
                <a:latin typeface="Arial Narrow" panose="020B0604020202020204" pitchFamily="34" charset="0"/>
              </a:rPr>
              <a:t>Sunspots are almost always in pairs at the same latitude with each member having opposite polarity</a:t>
            </a:r>
          </a:p>
          <a:p>
            <a:pPr algn="ctr" eaLnBrk="1" hangingPunct="1">
              <a:spcBef>
                <a:spcPct val="40000"/>
              </a:spcBef>
              <a:buClrTx/>
              <a:buSzTx/>
              <a:buFontTx/>
              <a:buChar char="•"/>
            </a:pPr>
            <a:r>
              <a:rPr lang="en-US" altLang="en-US" sz="2000">
                <a:latin typeface="Arial Narrow" panose="020B0604020202020204" pitchFamily="34" charset="0"/>
              </a:rPr>
              <a:t>All sunspots in the same hemisphere have the same magnetic configuration</a:t>
            </a:r>
          </a:p>
        </p:txBody>
      </p:sp>
    </p:spTree>
    <p:extLst>
      <p:ext uri="{BB962C8B-B14F-4D97-AF65-F5344CB8AC3E}">
        <p14:creationId xmlns:p14="http://schemas.microsoft.com/office/powerpoint/2010/main" val="274323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build="p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003667" y="3290501"/>
            <a:ext cx="227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baseline="30000" dirty="0"/>
              <a:t> </a:t>
            </a:r>
            <a:endParaRPr lang="en-US" dirty="0"/>
          </a:p>
        </p:txBody>
      </p:sp>
      <p:pic>
        <p:nvPicPr>
          <p:cNvPr id="3" name="Picture 2" descr="1192_1955_ordere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100" y="0"/>
            <a:ext cx="80377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038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43CB2-CC63-328F-7D87-7C1505CB5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group of circles with numbers&#10;&#10;Description automatically generated">
            <a:extLst>
              <a:ext uri="{FF2B5EF4-FFF2-40B4-BE49-F238E27FC236}">
                <a16:creationId xmlns:a16="http://schemas.microsoft.com/office/drawing/2014/main" id="{9E499596-BC85-69CD-ABD8-10AA1384AB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12" y="834757"/>
            <a:ext cx="11793893" cy="5024867"/>
          </a:xfrm>
        </p:spPr>
      </p:pic>
    </p:spTree>
    <p:extLst>
      <p:ext uri="{BB962C8B-B14F-4D97-AF65-F5344CB8AC3E}">
        <p14:creationId xmlns:p14="http://schemas.microsoft.com/office/powerpoint/2010/main" val="27407999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40279" y="967417"/>
            <a:ext cx="3778870" cy="3943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457200"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rgbClr val="FEFFFF"/>
                </a:solidFill>
                <a:latin typeface="+mj-lt"/>
                <a:ea typeface="+mj-ea"/>
                <a:cs typeface="+mj-cs"/>
              </a:rPr>
              <a:t>SIM effects on the Earth via solar irradiance</a:t>
            </a:r>
          </a:p>
        </p:txBody>
      </p:sp>
      <p:pic>
        <p:nvPicPr>
          <p:cNvPr id="6" name="Picture 5" descr="seasons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328" y="120229"/>
            <a:ext cx="9089827" cy="3782418"/>
          </a:xfrm>
          <a:prstGeom prst="rect">
            <a:avLst/>
          </a:prstGeom>
        </p:spPr>
      </p:pic>
      <p:pic>
        <p:nvPicPr>
          <p:cNvPr id="8" name="Picture 7" descr="Solar_system_barycenter.svg.png">
            <a:extLst>
              <a:ext uri="{FF2B5EF4-FFF2-40B4-BE49-F238E27FC236}">
                <a16:creationId xmlns:a16="http://schemas.microsoft.com/office/drawing/2014/main" id="{66BD11EB-760E-C24A-BCE0-8E37A86A48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78" y="3077129"/>
            <a:ext cx="2458954" cy="24366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966C35F-C586-6B40-AD93-AF7B301A9D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9812" y="3913632"/>
            <a:ext cx="3314321" cy="24857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089812" y="3650762"/>
            <a:ext cx="3713034" cy="221853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900" dirty="0">
                <a:solidFill>
                  <a:srgbClr val="FFFFFF"/>
                </a:solidFill>
              </a:rPr>
              <a:t>https://</a:t>
            </a:r>
            <a:r>
              <a:rPr lang="en-US" sz="900" dirty="0" err="1">
                <a:solidFill>
                  <a:srgbClr val="FFFFFF"/>
                </a:solidFill>
              </a:rPr>
              <a:t>youtu.be</a:t>
            </a:r>
            <a:r>
              <a:rPr lang="en-US" sz="900" dirty="0">
                <a:solidFill>
                  <a:srgbClr val="FFFFFF"/>
                </a:solidFill>
              </a:rPr>
              <a:t>/vDgUmTq4a2Q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3CDC70E-2538-C342-A04C-37B1307617AD}"/>
              </a:ext>
            </a:extLst>
          </p:cNvPr>
          <p:cNvSpPr/>
          <p:nvPr/>
        </p:nvSpPr>
        <p:spPr>
          <a:xfrm>
            <a:off x="711421" y="6154411"/>
            <a:ext cx="4773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00FF"/>
                </a:solidFill>
              </a:rPr>
              <a:t>Charvatova</a:t>
            </a:r>
            <a:r>
              <a:rPr lang="en-GB" dirty="0">
                <a:solidFill>
                  <a:srgbClr val="0000FF"/>
                </a:solidFill>
              </a:rPr>
              <a:t>, 1988, </a:t>
            </a:r>
          </a:p>
          <a:p>
            <a:r>
              <a:rPr lang="en-GB" dirty="0" err="1">
                <a:solidFill>
                  <a:srgbClr val="0000FF"/>
                </a:solidFill>
              </a:rPr>
              <a:t>Palus</a:t>
            </a:r>
            <a:r>
              <a:rPr lang="en-GB" dirty="0">
                <a:solidFill>
                  <a:srgbClr val="0000FF"/>
                </a:solidFill>
              </a:rPr>
              <a:t> et al, 2007</a:t>
            </a:r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6C6F466-37F5-F348-8F0E-52FF0AEF3498}"/>
              </a:ext>
            </a:extLst>
          </p:cNvPr>
          <p:cNvSpPr/>
          <p:nvPr/>
        </p:nvSpPr>
        <p:spPr>
          <a:xfrm>
            <a:off x="8262453" y="6292910"/>
            <a:ext cx="3540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Rice et al, PP comments #72, 96</a:t>
            </a:r>
            <a:endParaRPr lang="en-US" dirty="0"/>
          </a:p>
        </p:txBody>
      </p:sp>
      <p:pic>
        <p:nvPicPr>
          <p:cNvPr id="55" name="Picture 54" descr="Solar_system_barycenter.svg.png">
            <a:extLst>
              <a:ext uri="{FF2B5EF4-FFF2-40B4-BE49-F238E27FC236}">
                <a16:creationId xmlns:a16="http://schemas.microsoft.com/office/drawing/2014/main" id="{983F2A67-58B5-AC4A-996D-E9CC5B952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012" y="1230725"/>
            <a:ext cx="1597923" cy="158339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80114F3-9640-0844-AA8C-567776451029}"/>
              </a:ext>
            </a:extLst>
          </p:cNvPr>
          <p:cNvSpPr/>
          <p:nvPr/>
        </p:nvSpPr>
        <p:spPr>
          <a:xfrm>
            <a:off x="324137" y="5554876"/>
            <a:ext cx="65197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tx2"/>
                </a:solidFill>
              </a:rPr>
              <a:t>S. </a:t>
            </a:r>
            <a:r>
              <a:rPr lang="en-GB" dirty="0" err="1">
                <a:solidFill>
                  <a:schemeClr val="tx2"/>
                </a:solidFill>
              </a:rPr>
              <a:t>Perminov</a:t>
            </a:r>
            <a:r>
              <a:rPr lang="en-GB" dirty="0">
                <a:solidFill>
                  <a:schemeClr val="tx2"/>
                </a:solidFill>
              </a:rPr>
              <a:t>, E.D. </a:t>
            </a:r>
            <a:r>
              <a:rPr lang="en-GB" dirty="0" err="1">
                <a:solidFill>
                  <a:schemeClr val="tx2"/>
                </a:solidFill>
              </a:rPr>
              <a:t>Kuznetsov</a:t>
            </a:r>
            <a:r>
              <a:rPr lang="en-GB" dirty="0">
                <a:solidFill>
                  <a:schemeClr val="tx2"/>
                </a:solidFill>
              </a:rPr>
              <a:t>, 2018</a:t>
            </a:r>
          </a:p>
          <a:p>
            <a:r>
              <a:rPr lang="en-GB" dirty="0">
                <a:solidFill>
                  <a:srgbClr val="C00000"/>
                </a:solidFill>
              </a:rPr>
              <a:t>SIM imposed by planets Jupiter, Saturn, Neptune and Uranus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F55787F-F8B4-F54B-8FD7-2EBA322AF1B7}"/>
              </a:ext>
            </a:extLst>
          </p:cNvPr>
          <p:cNvSpPr/>
          <p:nvPr/>
        </p:nvSpPr>
        <p:spPr>
          <a:xfrm>
            <a:off x="8424085" y="3241527"/>
            <a:ext cx="30444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Objection from AGW people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7033CB-F111-E34C-B989-79ADE66960BF}"/>
              </a:ext>
            </a:extLst>
          </p:cNvPr>
          <p:cNvSpPr/>
          <p:nvPr/>
        </p:nvSpPr>
        <p:spPr>
          <a:xfrm>
            <a:off x="3128215" y="4141617"/>
            <a:ext cx="4873621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aseline="30000" dirty="0"/>
              <a:t>The Sun moves inside a circular area which has a diameter of 0.02 AU (= 4.3 solar radii = 3.106 km). The Sun moves with a velocity between 9 and 16 m/s.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9157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1" grpId="0"/>
      <p:bldP spid="10" grpId="0"/>
      <p:bldP spid="2" grpId="0"/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709FD6-C309-7D46-8242-F3051F8F3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989" y="0"/>
            <a:ext cx="5197643" cy="25747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523CED-9AC8-5442-9554-735524D7C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989" y="2261937"/>
            <a:ext cx="5197642" cy="25386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A3E2E4-DB86-FB42-9E95-B97AB9FD85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650" y="4487779"/>
            <a:ext cx="5120982" cy="23702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A3CE4E-245C-F546-B5DF-AFC357BA0E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1621" y="0"/>
            <a:ext cx="4572000" cy="25747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CA6BFE-6654-DC4D-98F7-79B5A05F41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1621" y="2045368"/>
            <a:ext cx="4572000" cy="24424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72BF26-C941-9F4A-8111-62A51F249E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1621" y="4487778"/>
            <a:ext cx="4572000" cy="23702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19E886-4DDC-CA45-85F1-8CB459B9B996}"/>
              </a:ext>
            </a:extLst>
          </p:cNvPr>
          <p:cNvSpPr txBox="1"/>
          <p:nvPr/>
        </p:nvSpPr>
        <p:spPr>
          <a:xfrm>
            <a:off x="5073797" y="1186320"/>
            <a:ext cx="877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1600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4BA356-8FCC-234F-B5FA-3C3F9DBA17AF}"/>
              </a:ext>
            </a:extLst>
          </p:cNvPr>
          <p:cNvSpPr txBox="1"/>
          <p:nvPr/>
        </p:nvSpPr>
        <p:spPr>
          <a:xfrm>
            <a:off x="5218176" y="185876"/>
            <a:ext cx="877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8AE2C8-22CE-9E42-8082-A31AEA09521A}"/>
              </a:ext>
            </a:extLst>
          </p:cNvPr>
          <p:cNvSpPr txBox="1"/>
          <p:nvPr/>
        </p:nvSpPr>
        <p:spPr>
          <a:xfrm>
            <a:off x="5073797" y="615434"/>
            <a:ext cx="877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1100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6358CE-ECF4-3C4B-922C-C8A6D5675D7C}"/>
              </a:ext>
            </a:extLst>
          </p:cNvPr>
          <p:cNvSpPr txBox="1"/>
          <p:nvPr/>
        </p:nvSpPr>
        <p:spPr>
          <a:xfrm>
            <a:off x="10205185" y="190582"/>
            <a:ext cx="877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1700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B49792-0980-9541-8430-13906223EBF7}"/>
              </a:ext>
            </a:extLst>
          </p:cNvPr>
          <p:cNvSpPr txBox="1"/>
          <p:nvPr/>
        </p:nvSpPr>
        <p:spPr>
          <a:xfrm>
            <a:off x="10205185" y="918047"/>
            <a:ext cx="877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2600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30A1AF-031B-AF47-B00D-764EB709ABE4}"/>
              </a:ext>
            </a:extLst>
          </p:cNvPr>
          <p:cNvSpPr txBox="1"/>
          <p:nvPr/>
        </p:nvSpPr>
        <p:spPr>
          <a:xfrm>
            <a:off x="10205185" y="581026"/>
            <a:ext cx="877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181F8A4-142E-E046-BBBE-FB26A372B819}"/>
              </a:ext>
            </a:extLst>
          </p:cNvPr>
          <p:cNvSpPr/>
          <p:nvPr/>
        </p:nvSpPr>
        <p:spPr>
          <a:xfrm>
            <a:off x="1671" y="6482752"/>
            <a:ext cx="11899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8"/>
              </a:rPr>
              <a:t>https://www.intechopen.com/online-first/millennial-oscillations-of-solar-irradiance-and-magnetic-field-in-600-2600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07577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F96629-F8F0-5D46-9027-55C2424BA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80283" cy="21897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FFD7C5-2DBC-DB46-A32D-8B0756A7B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83" y="2189747"/>
            <a:ext cx="4572000" cy="20333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EF4D83-B685-754D-8445-7B6678EC0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83" y="4217068"/>
            <a:ext cx="4572000" cy="2743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AFC387-694E-304E-A4E2-C9F6144963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1810" y="-1"/>
            <a:ext cx="4572000" cy="21897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8812C0-642F-E142-A0A1-35048F06EC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9726" y="2189745"/>
            <a:ext cx="4572000" cy="20273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53B9FF-17F3-E347-87F3-FCBCD7C8D5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1810" y="4217068"/>
            <a:ext cx="4572000" cy="264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1076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BA8A6A-651B-3F42-80E6-D128C9352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821" y="0"/>
            <a:ext cx="4572000" cy="24785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922BFA-B860-7940-A1CF-3827171FF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821" y="2105527"/>
            <a:ext cx="4572000" cy="23461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567E61-BD49-AC42-AE06-433AE4FC5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821" y="4451684"/>
            <a:ext cx="4572000" cy="24063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CD2046-1B9C-DD4A-8408-6DEDB8207B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6819" y="4451684"/>
            <a:ext cx="4572000" cy="24063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54D724-85EA-0F4B-9CDB-0A2A38DF76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6819" y="0"/>
            <a:ext cx="4572000" cy="24785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19297C-A399-DB4A-A654-2532A8DC60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6819" y="2478505"/>
            <a:ext cx="4572000" cy="197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5372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FDAD7C-B9A0-4840-A8EF-50CBE000C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23100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BE444A-75CD-3840-A634-239204F82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1463"/>
            <a:ext cx="4572000" cy="23942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EBE2F2-88AC-FB43-BCBB-35C570A1D1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7537" y="0"/>
            <a:ext cx="4572000" cy="23100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0D273E-0E4A-D440-92D0-BAA41EF720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7537" y="2081463"/>
            <a:ext cx="4572000" cy="23100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E83FA21-9D14-6241-82D1-383FDA269A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7537" y="4391526"/>
            <a:ext cx="4572000" cy="24664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48AC64-2D82-1C47-90C2-EB2632A2AE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391526"/>
            <a:ext cx="4572000" cy="246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828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973B114-691D-D84A-89E6-BF3637780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28" y="0"/>
            <a:ext cx="3760033" cy="17388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9F3157-872C-9D4B-B827-4FB99B684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27" y="1738859"/>
            <a:ext cx="3760033" cy="15889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CB04BC-892D-9545-A3DF-F002E8B7B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27" y="3327816"/>
            <a:ext cx="3760033" cy="16788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B0755E-FCC2-8A4A-8649-EBF4646439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27" y="5006715"/>
            <a:ext cx="3760033" cy="18512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2DA979-1FD8-3B41-8258-A7FC3EC21C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2372" y="0"/>
            <a:ext cx="4062336" cy="17388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DF0AB92-093D-994C-AAD0-68B78E74E1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4832" y="1738859"/>
            <a:ext cx="4062336" cy="15889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5FE1377-D2E4-794E-82D7-FFC59060EC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2372" y="3327816"/>
            <a:ext cx="4062336" cy="173885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2DDB929-B788-CD47-B7D0-70996D9360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02372" y="5066675"/>
            <a:ext cx="4062336" cy="17913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396BDCE-CA5A-2E42-A984-05B8D265EF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99618" y="82446"/>
            <a:ext cx="3992381" cy="165641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2B40FBF-15C6-5E41-B318-F4FE0186BA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99617" y="1663908"/>
            <a:ext cx="3992381" cy="166390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86CF4FF-ABDC-654F-ACC4-2282842C9B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99616" y="3305331"/>
            <a:ext cx="3992384" cy="170138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0860246-CEC5-AA45-B7B1-171E8EA209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99614" y="4894287"/>
            <a:ext cx="3992383" cy="19637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EF20D43-CC9C-BD45-AEB1-7E15105B6C22}"/>
              </a:ext>
            </a:extLst>
          </p:cNvPr>
          <p:cNvSpPr/>
          <p:nvPr/>
        </p:nvSpPr>
        <p:spPr>
          <a:xfrm>
            <a:off x="5197413" y="6286300"/>
            <a:ext cx="3159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222EF4"/>
                </a:solidFill>
              </a:rPr>
              <a:t>Ephemeris of S-E distances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3232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70F712-E5DA-5548-8361-BFC9C898D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18" y="974361"/>
            <a:ext cx="5562600" cy="47566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614402-24E6-4649-9F98-71C6B78D5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74362"/>
            <a:ext cx="5511800" cy="484471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2199B55-433F-DB48-A70B-26494515BBF3}"/>
              </a:ext>
            </a:extLst>
          </p:cNvPr>
          <p:cNvCxnSpPr>
            <a:cxnSpLocks/>
          </p:cNvCxnSpPr>
          <p:nvPr/>
        </p:nvCxnSpPr>
        <p:spPr>
          <a:xfrm>
            <a:off x="2953062" y="1888761"/>
            <a:ext cx="0" cy="299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353B79A-ED64-224B-849F-1F9FA191284F}"/>
              </a:ext>
            </a:extLst>
          </p:cNvPr>
          <p:cNvCxnSpPr>
            <a:cxnSpLocks/>
          </p:cNvCxnSpPr>
          <p:nvPr/>
        </p:nvCxnSpPr>
        <p:spPr>
          <a:xfrm>
            <a:off x="9116518" y="2023672"/>
            <a:ext cx="0" cy="28631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7E98102-35F8-714D-B605-2545DAFD6207}"/>
              </a:ext>
            </a:extLst>
          </p:cNvPr>
          <p:cNvCxnSpPr>
            <a:cxnSpLocks/>
          </p:cNvCxnSpPr>
          <p:nvPr/>
        </p:nvCxnSpPr>
        <p:spPr>
          <a:xfrm>
            <a:off x="6673121" y="3657600"/>
            <a:ext cx="0" cy="12291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6539D7-4546-F14B-901A-6BEA9485E040}"/>
              </a:ext>
            </a:extLst>
          </p:cNvPr>
          <p:cNvCxnSpPr>
            <a:cxnSpLocks/>
          </p:cNvCxnSpPr>
          <p:nvPr/>
        </p:nvCxnSpPr>
        <p:spPr>
          <a:xfrm>
            <a:off x="5401455" y="3657600"/>
            <a:ext cx="0" cy="12291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470AE2B8-F4D0-F04D-80B6-9263A315328D}"/>
              </a:ext>
            </a:extLst>
          </p:cNvPr>
          <p:cNvSpPr/>
          <p:nvPr/>
        </p:nvSpPr>
        <p:spPr>
          <a:xfrm>
            <a:off x="2112547" y="6140551"/>
            <a:ext cx="3031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 - Sun - in the ellipse focus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C010A76-69E7-0C4A-9162-48CB4A4CCD8F}"/>
              </a:ext>
            </a:extLst>
          </p:cNvPr>
          <p:cNvSpPr/>
          <p:nvPr/>
        </p:nvSpPr>
        <p:spPr>
          <a:xfrm>
            <a:off x="6370320" y="6172910"/>
            <a:ext cx="44037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 - Sun shifted by SIM to spring equinox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741D0F-9ACC-F745-8CCA-4A415AA5E328}"/>
              </a:ext>
            </a:extLst>
          </p:cNvPr>
          <p:cNvSpPr/>
          <p:nvPr/>
        </p:nvSpPr>
        <p:spPr>
          <a:xfrm>
            <a:off x="1029984" y="-35325"/>
            <a:ext cx="85572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Annual variations of mean S-E distances </a:t>
            </a:r>
            <a:r>
              <a:rPr lang="en-US" sz="2400" u="sng" dirty="0">
                <a:solidFill>
                  <a:srgbClr val="C00000"/>
                </a:solidFill>
              </a:rPr>
              <a:t>(ephemeris) 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in M1 (600-1600) and M2 (1700-2600) </a:t>
            </a:r>
          </a:p>
          <a:p>
            <a:pPr algn="ctr"/>
            <a:r>
              <a:rPr lang="en-US" sz="2400" dirty="0">
                <a:solidFill>
                  <a:schemeClr val="accent1"/>
                </a:solidFill>
              </a:rPr>
              <a:t>(</a:t>
            </a:r>
            <a:r>
              <a:rPr lang="en-US" sz="2000" dirty="0">
                <a:solidFill>
                  <a:schemeClr val="tx2"/>
                </a:solidFill>
              </a:rPr>
              <a:t>Zharkova, 2020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>
                <a:solidFill>
                  <a:schemeClr val="accent1"/>
                </a:solidFill>
                <a:hlinkClick r:id="rId4"/>
              </a:rPr>
              <a:t>https://arxiv.org/pdf/2008.00439.pdf</a:t>
            </a:r>
            <a:r>
              <a:rPr lang="en-US" sz="2000" dirty="0">
                <a:solidFill>
                  <a:schemeClr val="accent1"/>
                </a:solidFill>
              </a:rPr>
              <a:t> 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5FAE67-DF9E-4743-985E-93770EAD5E59}"/>
              </a:ext>
            </a:extLst>
          </p:cNvPr>
          <p:cNvSpPr/>
          <p:nvPr/>
        </p:nvSpPr>
        <p:spPr>
          <a:xfrm>
            <a:off x="3408917" y="5731225"/>
            <a:ext cx="5339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chemeClr val="accent1"/>
                </a:solidFill>
              </a:rPr>
              <a:t>M1 – aphelion is in June</a:t>
            </a:r>
            <a:r>
              <a:rPr lang="en-US" u="sng" dirty="0">
                <a:solidFill>
                  <a:srgbClr val="C00000"/>
                </a:solidFill>
              </a:rPr>
              <a:t>, shifting to mid-July in M2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6341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40279" y="967417"/>
            <a:ext cx="3778870" cy="3943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457200"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rgbClr val="FEFFFF"/>
                </a:solidFill>
                <a:latin typeface="+mj-lt"/>
                <a:ea typeface="+mj-ea"/>
                <a:cs typeface="+mj-cs"/>
              </a:rPr>
              <a:t>SIM effects on the Earth via solar irradiance</a:t>
            </a:r>
          </a:p>
        </p:txBody>
      </p:sp>
      <p:pic>
        <p:nvPicPr>
          <p:cNvPr id="8" name="Picture 7" descr="Solar_system_barycenter.svg.png">
            <a:extLst>
              <a:ext uri="{FF2B5EF4-FFF2-40B4-BE49-F238E27FC236}">
                <a16:creationId xmlns:a16="http://schemas.microsoft.com/office/drawing/2014/main" id="{66BD11EB-760E-C24A-BCE0-8E37A86A48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78" y="3077129"/>
            <a:ext cx="2458954" cy="24366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966C35F-C586-6B40-AD93-AF7B301A9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9812" y="3913632"/>
            <a:ext cx="3314321" cy="24857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089812" y="3650762"/>
            <a:ext cx="3713034" cy="221853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900" dirty="0">
                <a:solidFill>
                  <a:srgbClr val="FFFFFF"/>
                </a:solidFill>
              </a:rPr>
              <a:t>https://</a:t>
            </a:r>
            <a:r>
              <a:rPr lang="en-US" sz="900" dirty="0" err="1">
                <a:solidFill>
                  <a:srgbClr val="FFFFFF"/>
                </a:solidFill>
              </a:rPr>
              <a:t>youtu.be</a:t>
            </a:r>
            <a:r>
              <a:rPr lang="en-US" sz="900" dirty="0">
                <a:solidFill>
                  <a:srgbClr val="FFFFFF"/>
                </a:solidFill>
              </a:rPr>
              <a:t>/vDgUmTq4a2Q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3CDC70E-2538-C342-A04C-37B1307617AD}"/>
              </a:ext>
            </a:extLst>
          </p:cNvPr>
          <p:cNvSpPr/>
          <p:nvPr/>
        </p:nvSpPr>
        <p:spPr>
          <a:xfrm>
            <a:off x="711421" y="6154411"/>
            <a:ext cx="4773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00FF"/>
                </a:solidFill>
              </a:rPr>
              <a:t>Charvatova</a:t>
            </a:r>
            <a:r>
              <a:rPr lang="en-GB" dirty="0">
                <a:solidFill>
                  <a:srgbClr val="0000FF"/>
                </a:solidFill>
              </a:rPr>
              <a:t>, 1988, </a:t>
            </a:r>
          </a:p>
          <a:p>
            <a:r>
              <a:rPr lang="en-GB" dirty="0" err="1">
                <a:solidFill>
                  <a:srgbClr val="0000FF"/>
                </a:solidFill>
              </a:rPr>
              <a:t>Palus</a:t>
            </a:r>
            <a:r>
              <a:rPr lang="en-GB" dirty="0">
                <a:solidFill>
                  <a:srgbClr val="0000FF"/>
                </a:solidFill>
              </a:rPr>
              <a:t> et al, 2007</a:t>
            </a:r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6C6F466-37F5-F348-8F0E-52FF0AEF3498}"/>
              </a:ext>
            </a:extLst>
          </p:cNvPr>
          <p:cNvSpPr/>
          <p:nvPr/>
        </p:nvSpPr>
        <p:spPr>
          <a:xfrm>
            <a:off x="8262453" y="6292910"/>
            <a:ext cx="3540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Rice et al, PP comments #72, 96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0114F3-9640-0844-AA8C-567776451029}"/>
              </a:ext>
            </a:extLst>
          </p:cNvPr>
          <p:cNvSpPr/>
          <p:nvPr/>
        </p:nvSpPr>
        <p:spPr>
          <a:xfrm>
            <a:off x="324137" y="5554876"/>
            <a:ext cx="65197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tx2"/>
                </a:solidFill>
              </a:rPr>
              <a:t>S. </a:t>
            </a:r>
            <a:r>
              <a:rPr lang="en-GB" dirty="0" err="1">
                <a:solidFill>
                  <a:schemeClr val="tx2"/>
                </a:solidFill>
              </a:rPr>
              <a:t>Perminov</a:t>
            </a:r>
            <a:r>
              <a:rPr lang="en-GB" dirty="0">
                <a:solidFill>
                  <a:schemeClr val="tx2"/>
                </a:solidFill>
              </a:rPr>
              <a:t>, E.D. </a:t>
            </a:r>
            <a:r>
              <a:rPr lang="en-GB" dirty="0" err="1">
                <a:solidFill>
                  <a:schemeClr val="tx2"/>
                </a:solidFill>
              </a:rPr>
              <a:t>Kuznetsov</a:t>
            </a:r>
            <a:r>
              <a:rPr lang="en-GB" dirty="0">
                <a:solidFill>
                  <a:schemeClr val="tx2"/>
                </a:solidFill>
              </a:rPr>
              <a:t>, 2018</a:t>
            </a:r>
          </a:p>
          <a:p>
            <a:r>
              <a:rPr lang="en-GB" dirty="0">
                <a:solidFill>
                  <a:srgbClr val="C00000"/>
                </a:solidFill>
              </a:rPr>
              <a:t>SIM imposed by planets Jupiter, Saturn, Neptune and Uranus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1ADF9FC-8426-1746-977B-49222DA25008}"/>
              </a:ext>
            </a:extLst>
          </p:cNvPr>
          <p:cNvCxnSpPr>
            <a:cxnSpLocks/>
          </p:cNvCxnSpPr>
          <p:nvPr/>
        </p:nvCxnSpPr>
        <p:spPr>
          <a:xfrm>
            <a:off x="8262453" y="3459032"/>
            <a:ext cx="3540393" cy="2742175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3FB6FA2-8B12-5440-ADF2-7DD6A3A3407D}"/>
              </a:ext>
            </a:extLst>
          </p:cNvPr>
          <p:cNvCxnSpPr>
            <a:cxnSpLocks/>
          </p:cNvCxnSpPr>
          <p:nvPr/>
        </p:nvCxnSpPr>
        <p:spPr>
          <a:xfrm flipH="1">
            <a:off x="8262454" y="3429000"/>
            <a:ext cx="3540392" cy="2772207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EAEC856F-0305-6341-977C-7C17A35CED7A}"/>
              </a:ext>
            </a:extLst>
          </p:cNvPr>
          <p:cNvSpPr/>
          <p:nvPr/>
        </p:nvSpPr>
        <p:spPr>
          <a:xfrm>
            <a:off x="8211362" y="347734"/>
            <a:ext cx="3058851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C00000"/>
                </a:solidFill>
              </a:rPr>
              <a:t>2020</a:t>
            </a:r>
          </a:p>
          <a:p>
            <a:r>
              <a:rPr lang="en-GB" sz="2000" dirty="0">
                <a:solidFill>
                  <a:schemeClr val="tx2"/>
                </a:solidFill>
              </a:rPr>
              <a:t>Aphelion </a:t>
            </a:r>
            <a:r>
              <a:rPr lang="en-GB" sz="2000" dirty="0">
                <a:solidFill>
                  <a:schemeClr val="tx2"/>
                </a:solidFill>
                <a:sym typeface="Wingdings" pitchFamily="2" charset="2"/>
              </a:rPr>
              <a:t>. </a:t>
            </a:r>
            <a:r>
              <a:rPr lang="en-GB" sz="2000" dirty="0">
                <a:solidFill>
                  <a:schemeClr val="tx2"/>
                </a:solidFill>
              </a:rPr>
              <a:t>5 July</a:t>
            </a:r>
          </a:p>
          <a:p>
            <a:r>
              <a:rPr lang="en-GB" sz="2000" dirty="0">
                <a:solidFill>
                  <a:srgbClr val="C00000"/>
                </a:solidFill>
              </a:rPr>
              <a:t>Perihelion  </a:t>
            </a:r>
            <a:r>
              <a:rPr lang="en-GB" sz="2000" dirty="0">
                <a:solidFill>
                  <a:srgbClr val="C00000"/>
                </a:solidFill>
                <a:sym typeface="Wingdings" pitchFamily="2" charset="2"/>
              </a:rPr>
              <a:t> 5 January</a:t>
            </a:r>
            <a:endParaRPr lang="en-GB" sz="2000" dirty="0">
              <a:solidFill>
                <a:srgbClr val="C00000"/>
              </a:solidFill>
            </a:endParaRPr>
          </a:p>
          <a:p>
            <a:endParaRPr lang="en-GB" sz="2000" dirty="0">
              <a:solidFill>
                <a:srgbClr val="C00000"/>
              </a:solidFill>
            </a:endParaRPr>
          </a:p>
          <a:p>
            <a:r>
              <a:rPr lang="en-GB" sz="2000" dirty="0">
                <a:solidFill>
                  <a:srgbClr val="C00000"/>
                </a:solidFill>
              </a:rPr>
              <a:t>2600</a:t>
            </a:r>
          </a:p>
          <a:p>
            <a:r>
              <a:rPr lang="en-GB" sz="2000" dirty="0">
                <a:solidFill>
                  <a:schemeClr val="tx2"/>
                </a:solidFill>
              </a:rPr>
              <a:t>Aphelion </a:t>
            </a:r>
            <a:r>
              <a:rPr lang="en-GB" sz="2000" dirty="0">
                <a:solidFill>
                  <a:schemeClr val="tx2"/>
                </a:solidFill>
                <a:sym typeface="Wingdings" pitchFamily="2" charset="2"/>
              </a:rPr>
              <a:t>. </a:t>
            </a:r>
            <a:r>
              <a:rPr lang="en-GB" sz="2000" dirty="0">
                <a:solidFill>
                  <a:schemeClr val="tx2"/>
                </a:solidFill>
              </a:rPr>
              <a:t>16 July</a:t>
            </a:r>
          </a:p>
          <a:p>
            <a:r>
              <a:rPr lang="en-GB" sz="2000" dirty="0">
                <a:solidFill>
                  <a:srgbClr val="C00000"/>
                </a:solidFill>
              </a:rPr>
              <a:t>Perihelion  </a:t>
            </a:r>
            <a:r>
              <a:rPr lang="en-GB" sz="2000" dirty="0">
                <a:solidFill>
                  <a:srgbClr val="C00000"/>
                </a:solidFill>
                <a:sym typeface="Wingdings" pitchFamily="2" charset="2"/>
              </a:rPr>
              <a:t> 16 January</a:t>
            </a:r>
            <a:endParaRPr lang="en-GB" sz="2000" dirty="0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9A5F11-3EE7-F25A-4A39-1C99EEAE5C14}"/>
              </a:ext>
            </a:extLst>
          </p:cNvPr>
          <p:cNvSpPr txBox="1"/>
          <p:nvPr/>
        </p:nvSpPr>
        <p:spPr>
          <a:xfrm>
            <a:off x="281579" y="163068"/>
            <a:ext cx="780823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Zharkova et al, 2023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>
                <a:solidFill>
                  <a:schemeClr val="accent1"/>
                </a:solidFill>
                <a:hlinkClick r:id="rId4"/>
              </a:rPr>
              <a:t>https://www.scirp.org/journal/paperinformation.aspx?paperid=124007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endParaRPr lang="en-US" dirty="0"/>
          </a:p>
        </p:txBody>
      </p:sp>
      <p:pic>
        <p:nvPicPr>
          <p:cNvPr id="11" name="Picture 10" descr="A diagram of a circle with lines and dots&#10;&#10;Description automatically generated">
            <a:extLst>
              <a:ext uri="{FF2B5EF4-FFF2-40B4-BE49-F238E27FC236}">
                <a16:creationId xmlns:a16="http://schemas.microsoft.com/office/drawing/2014/main" id="{C16C4171-E76E-9D51-FC1A-482D414B46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446" y="930687"/>
            <a:ext cx="3475449" cy="4624189"/>
          </a:xfrm>
          <a:prstGeom prst="rect">
            <a:avLst/>
          </a:prstGeom>
        </p:spPr>
      </p:pic>
      <p:sp>
        <p:nvSpPr>
          <p:cNvPr id="12" name="TextBox 11" descr="Sim demonstration">
            <a:extLst>
              <a:ext uri="{FF2B5EF4-FFF2-40B4-BE49-F238E27FC236}">
                <a16:creationId xmlns:a16="http://schemas.microsoft.com/office/drawing/2014/main" id="{EE2011B9-2818-67A7-1517-963B76B57519}"/>
              </a:ext>
            </a:extLst>
          </p:cNvPr>
          <p:cNvSpPr txBox="1"/>
          <p:nvPr/>
        </p:nvSpPr>
        <p:spPr>
          <a:xfrm>
            <a:off x="3115139" y="4607020"/>
            <a:ext cx="37287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Solar Inertial Motion</a:t>
            </a:r>
          </a:p>
        </p:txBody>
      </p:sp>
    </p:spTree>
    <p:extLst>
      <p:ext uri="{BB962C8B-B14F-4D97-AF65-F5344CB8AC3E}">
        <p14:creationId xmlns:p14="http://schemas.microsoft.com/office/powerpoint/2010/main" val="201322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1" grpId="0"/>
      <p:bldP spid="10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>
                <a:latin typeface="Arial Black" charset="0"/>
                <a:ea typeface="ＭＳ Ｐゴシック" charset="0"/>
                <a:cs typeface="ＭＳ Ｐゴシック" charset="0"/>
              </a:rPr>
              <a:t>Solar magnetic field reversal</a:t>
            </a:r>
          </a:p>
        </p:txBody>
      </p:sp>
      <p:pic>
        <p:nvPicPr>
          <p:cNvPr id="28674" name="Picture 3" descr="corona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752600"/>
            <a:ext cx="3168650" cy="2819400"/>
          </a:xfrm>
          <a:noFill/>
        </p:spPr>
      </p:pic>
      <p:pic>
        <p:nvPicPr>
          <p:cNvPr id="28675" name="Picture 4" descr="corona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1828801"/>
            <a:ext cx="2736850" cy="2822575"/>
          </a:xfrm>
          <a:noFill/>
        </p:spPr>
      </p:pic>
      <p:pic>
        <p:nvPicPr>
          <p:cNvPr id="28676" name="Picture 5" descr="corona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35864" y="1752600"/>
            <a:ext cx="3132137" cy="2808288"/>
          </a:xfrm>
          <a:noFill/>
        </p:spPr>
      </p:pic>
      <p:sp>
        <p:nvSpPr>
          <p:cNvPr id="28677" name="Rectangle 6"/>
          <p:cNvSpPr>
            <a:spLocks noChangeArrowheads="1"/>
          </p:cNvSpPr>
          <p:nvPr/>
        </p:nvSpPr>
        <p:spPr bwMode="auto">
          <a:xfrm>
            <a:off x="2209800" y="4648200"/>
            <a:ext cx="79898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chemeClr val="bg2"/>
              </a:buClr>
              <a:buSzPct val="70000"/>
              <a:buFont typeface="Wingdings" charset="0"/>
              <a:buChar char="l"/>
            </a:pPr>
            <a:r>
              <a:rPr lang="en-GB"/>
              <a:t>Strong toroidal magnetic fields (TMF) forming Active Regions (ARs) </a:t>
            </a:r>
          </a:p>
          <a:p>
            <a:pPr>
              <a:buClr>
                <a:schemeClr val="bg2"/>
              </a:buClr>
              <a:buSzPct val="70000"/>
              <a:buFont typeface="Wingdings" charset="0"/>
              <a:buChar char="l"/>
            </a:pPr>
            <a:r>
              <a:rPr lang="en-GB"/>
              <a:t>are created in a shear layer beneath the base of the Solar Convection zone (SCZ).</a:t>
            </a:r>
          </a:p>
        </p:txBody>
      </p:sp>
    </p:spTree>
    <p:extLst>
      <p:ext uri="{BB962C8B-B14F-4D97-AF65-F5344CB8AC3E}">
        <p14:creationId xmlns:p14="http://schemas.microsoft.com/office/powerpoint/2010/main" val="2152699077"/>
      </p:ext>
    </p:extLst>
  </p:cSld>
  <p:clrMapOvr>
    <a:masterClrMapping/>
  </p:clrMapOvr>
  <p:transition>
    <p:split dir="in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54C239-15AA-BD47-A15B-E90744596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252" y="14990"/>
            <a:ext cx="5491084" cy="23646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EEDD7A-E35D-464A-9E02-55A21D0B3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0736" y="78701"/>
            <a:ext cx="5629120" cy="23796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005DF0-A3D8-8B40-8E8B-6D5BC30F1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252" y="2345959"/>
            <a:ext cx="5491084" cy="20911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C0E552-6AB5-6244-BADA-E5519AFC2E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0256" y="2345959"/>
            <a:ext cx="5537200" cy="20948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DFE65A4-F563-9043-ABF2-03211EFC3D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252" y="4437088"/>
            <a:ext cx="5491084" cy="24209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65FB493-F8B5-2E46-9F85-DA3B9D7487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8336" y="4437086"/>
            <a:ext cx="5629120" cy="23422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8BAE15-C492-9944-92A6-1ACAA72C8F72}"/>
              </a:ext>
            </a:extLst>
          </p:cNvPr>
          <p:cNvSpPr txBox="1"/>
          <p:nvPr/>
        </p:nvSpPr>
        <p:spPr>
          <a:xfrm>
            <a:off x="4990512" y="626477"/>
            <a:ext cx="877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1600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F6C225-DB74-4046-B775-450B5DF6EB31}"/>
              </a:ext>
            </a:extLst>
          </p:cNvPr>
          <p:cNvSpPr txBox="1"/>
          <p:nvPr/>
        </p:nvSpPr>
        <p:spPr>
          <a:xfrm>
            <a:off x="5082432" y="1509396"/>
            <a:ext cx="877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574700-95F2-204F-BA1A-E707E9BA3387}"/>
              </a:ext>
            </a:extLst>
          </p:cNvPr>
          <p:cNvSpPr txBox="1"/>
          <p:nvPr/>
        </p:nvSpPr>
        <p:spPr>
          <a:xfrm>
            <a:off x="4990512" y="1090864"/>
            <a:ext cx="877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1100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2190C2-7F94-014F-AD83-E35997DAA51C}"/>
              </a:ext>
            </a:extLst>
          </p:cNvPr>
          <p:cNvSpPr txBox="1"/>
          <p:nvPr/>
        </p:nvSpPr>
        <p:spPr>
          <a:xfrm>
            <a:off x="10702412" y="1506552"/>
            <a:ext cx="877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1700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13A66C-7424-E743-A991-B47FFBFA656E}"/>
              </a:ext>
            </a:extLst>
          </p:cNvPr>
          <p:cNvSpPr txBox="1"/>
          <p:nvPr/>
        </p:nvSpPr>
        <p:spPr>
          <a:xfrm>
            <a:off x="10757248" y="390521"/>
            <a:ext cx="877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2600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B3E834-49EE-7842-B84C-24E235FC1CE8}"/>
              </a:ext>
            </a:extLst>
          </p:cNvPr>
          <p:cNvSpPr txBox="1"/>
          <p:nvPr/>
        </p:nvSpPr>
        <p:spPr>
          <a:xfrm>
            <a:off x="10757248" y="811143"/>
            <a:ext cx="877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A15E5DB-5143-284A-88E7-9C876ED6B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252" y="36233"/>
            <a:ext cx="5491084" cy="23646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5434B7B-685B-9548-BB24-E9EEAB3CE412}"/>
                  </a:ext>
                </a:extLst>
              </p:cNvPr>
              <p:cNvSpPr/>
              <p:nvPr/>
            </p:nvSpPr>
            <p:spPr>
              <a:xfrm>
                <a:off x="958228" y="1241839"/>
                <a:ext cx="3072572" cy="4856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𝑠𝑢𝑛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/>
                  <a:t>   </a:t>
                </a:r>
                <a:r>
                  <a:rPr lang="en-US" dirty="0">
                    <a:sym typeface="Wingdings" pitchFamily="2" charset="2"/>
                  </a:rPr>
                  <a:t>   </a:t>
                </a:r>
                <a:r>
                  <a:rPr lang="en-US" dirty="0">
                    <a:solidFill>
                      <a:srgbClr val="222EF4"/>
                    </a:solidFill>
                    <a:sym typeface="Wingdings" pitchFamily="2" charset="2"/>
                  </a:rPr>
                  <a:t>S</a:t>
                </a:r>
                <a:r>
                  <a:rPr lang="en-US" baseline="-47000" dirty="0">
                    <a:solidFill>
                      <a:srgbClr val="222EF4"/>
                    </a:solidFill>
                    <a:sym typeface="Wingdings" pitchFamily="2" charset="2"/>
                  </a:rPr>
                  <a:t>1</a:t>
                </a:r>
                <a:r>
                  <a:rPr lang="en-GB" dirty="0">
                    <a:solidFill>
                      <a:srgbClr val="222EF4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solidFill>
                              <a:srgbClr val="222EF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rgbClr val="222EF4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GB" i="1">
                            <a:solidFill>
                              <a:srgbClr val="222EF4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baseline="-47000" dirty="0">
                            <a:solidFill>
                              <a:srgbClr val="222EF4"/>
                            </a:solidFill>
                            <a:sym typeface="Wingdings" pitchFamily="2" charset="2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222EF4"/>
                    </a:solidFill>
                    <a:sym typeface="Wingdings" pitchFamily="2" charset="2"/>
                  </a:rPr>
                  <a:t> =S</a:t>
                </a:r>
                <a:r>
                  <a:rPr lang="en-US" baseline="-47000" dirty="0">
                    <a:solidFill>
                      <a:srgbClr val="222EF4"/>
                    </a:solidFill>
                    <a:sym typeface="Wingdings" pitchFamily="2" charset="2"/>
                  </a:rPr>
                  <a:t>2</a:t>
                </a:r>
                <a:r>
                  <a:rPr lang="en-GB" dirty="0">
                    <a:solidFill>
                      <a:srgbClr val="222EF4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solidFill>
                              <a:srgbClr val="222EF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rgbClr val="222EF4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GB" i="1">
                            <a:solidFill>
                              <a:srgbClr val="222EF4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GB" b="0" i="0" baseline="-47000" dirty="0" smtClean="0">
                            <a:solidFill>
                              <a:srgbClr val="222EF4"/>
                            </a:solidFill>
                            <a:sym typeface="Wingdings" pitchFamily="2" charset="2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5434B7B-685B-9548-BB24-E9EEAB3CE4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228" y="1241839"/>
                <a:ext cx="3072572" cy="485646"/>
              </a:xfrm>
              <a:prstGeom prst="rect">
                <a:avLst/>
              </a:prstGeom>
              <a:blipFill>
                <a:blip r:embed="rId8"/>
                <a:stretch>
                  <a:fillRect l="-823" b="-12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19A8FE7A-8CE1-194E-814A-78378883BCFE}"/>
              </a:ext>
            </a:extLst>
          </p:cNvPr>
          <p:cNvSpPr/>
          <p:nvPr/>
        </p:nvSpPr>
        <p:spPr>
          <a:xfrm>
            <a:off x="4830941" y="21189"/>
            <a:ext cx="23439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Solar irradiance</a:t>
            </a:r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26A93D-35AF-614E-98EE-9522E0983765}"/>
              </a:ext>
            </a:extLst>
          </p:cNvPr>
          <p:cNvSpPr/>
          <p:nvPr/>
        </p:nvSpPr>
        <p:spPr>
          <a:xfrm>
            <a:off x="2347840" y="1573164"/>
            <a:ext cx="2300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inverse squared law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3968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F90FD5-05DD-4847-9539-CF56E6E7F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331" y="0"/>
            <a:ext cx="5663783" cy="25633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5231DF-880A-4A41-8269-58C5599F6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1114" y="0"/>
            <a:ext cx="5881974" cy="25633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09559A-FBB7-3249-A92C-97BBA35984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330" y="2563318"/>
            <a:ext cx="5663783" cy="21585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74B06A-E6B4-8C4E-A8A9-EC278BA7E4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329" y="4721902"/>
            <a:ext cx="5663784" cy="21061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C3D514-F34A-2944-88E8-A060AD7D54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1112" y="2488367"/>
            <a:ext cx="5881975" cy="22335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CECF3B2-1850-F446-BC9B-9022FD1CD6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1111" y="4721902"/>
            <a:ext cx="5881976" cy="210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7366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EBB6B6B-64B0-B24F-87A2-C46DBDF9C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81" y="0"/>
            <a:ext cx="5576339" cy="22035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E56C01-3CC1-EE4F-8FD3-F51AB203A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221" y="0"/>
            <a:ext cx="6250899" cy="22035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CBEE32-A0B8-9E4B-AB94-75C128DBA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881" y="2072390"/>
            <a:ext cx="5576337" cy="24246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658735-F09F-554F-AC69-56906AD147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6220" y="2072389"/>
            <a:ext cx="6250900" cy="24246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8E9633-AB1C-8F43-8CAB-74EAC5961F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882" y="4497048"/>
            <a:ext cx="5576336" cy="23609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ADF4D11-3633-8E42-9395-926D543C77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6218" y="4497047"/>
            <a:ext cx="6250902" cy="22860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1FC1F1-E1FD-4E46-B679-67466636E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80" y="-20612"/>
            <a:ext cx="5576339" cy="220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7486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0A5581F-220B-924D-BE53-A353B7A65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0"/>
            <a:ext cx="5753724" cy="22035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987DA7-A5B1-BC4A-AB8D-064D47F67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124" y="0"/>
            <a:ext cx="6011056" cy="22035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F6C8B2-F859-8549-8414-E8183EA776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99" y="2203554"/>
            <a:ext cx="5753723" cy="22185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D08BAA-7BBA-C147-80B6-C91F71E29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6121" y="2203554"/>
            <a:ext cx="6011058" cy="22035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4F6E58-16B2-F144-B6AE-D3FF296F1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396" y="4422098"/>
            <a:ext cx="5753726" cy="22035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0038D5-F3CA-714C-8872-478EC0DD3D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6122" y="4422098"/>
            <a:ext cx="6011058" cy="220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965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F54F9-A0D0-C24F-93C9-31D7CCAEA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593" y="455386"/>
            <a:ext cx="9998101" cy="1142880"/>
          </a:xfrm>
        </p:spPr>
        <p:txBody>
          <a:bodyPr>
            <a:normAutofit fontScale="90000"/>
          </a:bodyPr>
          <a:lstStyle/>
          <a:p>
            <a:r>
              <a:rPr lang="en-US" dirty="0"/>
              <a:t>				</a:t>
            </a:r>
            <a:r>
              <a:rPr lang="en-US" dirty="0">
                <a:solidFill>
                  <a:srgbClr val="C00000"/>
                </a:solidFill>
              </a:rPr>
              <a:t>Annual TSI variations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			</a:t>
            </a:r>
            <a:r>
              <a:rPr lang="en-US" dirty="0">
                <a:solidFill>
                  <a:schemeClr val="accent1"/>
                </a:solidFill>
              </a:rPr>
              <a:t>in M1 (600-1600) and M2 (1700-2600)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200" dirty="0">
                <a:solidFill>
                  <a:schemeClr val="accent1"/>
                </a:solidFill>
              </a:rPr>
              <a:t>Zharkova, 2021 </a:t>
            </a:r>
            <a:r>
              <a:rPr lang="en-US" sz="2200" dirty="0">
                <a:solidFill>
                  <a:schemeClr val="accent1"/>
                </a:solidFill>
                <a:hlinkClick r:id="rId2"/>
              </a:rPr>
              <a:t>https://www.intechopen.com/online-first/millennial-oscillations-of-solar-irradiance-and-magnetic-field-in-600-2600</a:t>
            </a:r>
            <a:r>
              <a:rPr lang="en-US" sz="2200" dirty="0">
                <a:solidFill>
                  <a:schemeClr val="accent1"/>
                </a:solidFill>
              </a:rPr>
              <a:t> 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F3BA7B-8555-2744-BE7E-AF46313DF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823" y="1528997"/>
            <a:ext cx="5534390" cy="43021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F689AC-E482-2E41-A4CF-23BE60070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1213" y="1528997"/>
            <a:ext cx="5801194" cy="43021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B3F2F99-4952-C345-8DFF-2CC9598EF3DF}"/>
              </a:ext>
            </a:extLst>
          </p:cNvPr>
          <p:cNvSpPr/>
          <p:nvPr/>
        </p:nvSpPr>
        <p:spPr>
          <a:xfrm>
            <a:off x="1803400" y="5936105"/>
            <a:ext cx="79806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22EF4"/>
                </a:solidFill>
              </a:rPr>
              <a:t>M1: TSI </a:t>
            </a:r>
            <a:r>
              <a:rPr lang="en-US" u="sng" dirty="0">
                <a:solidFill>
                  <a:srgbClr val="222EF4"/>
                </a:solidFill>
              </a:rPr>
              <a:t>significantly increases </a:t>
            </a:r>
            <a:r>
              <a:rPr lang="en-US" dirty="0">
                <a:solidFill>
                  <a:srgbClr val="222EF4"/>
                </a:solidFill>
              </a:rPr>
              <a:t>in February – June, and decreases in June-December. M2: the aphelion </a:t>
            </a:r>
            <a:r>
              <a:rPr lang="en-US" dirty="0">
                <a:solidFill>
                  <a:srgbClr val="C00000"/>
                </a:solidFill>
              </a:rPr>
              <a:t>shifts to mid-July </a:t>
            </a:r>
            <a:r>
              <a:rPr lang="en-US" dirty="0">
                <a:solidFill>
                  <a:srgbClr val="C00000"/>
                </a:solidFill>
                <a:sym typeface="Wingdings" pitchFamily="2" charset="2"/>
              </a:rPr>
              <a:t></a:t>
            </a:r>
            <a:r>
              <a:rPr lang="en-US" dirty="0">
                <a:solidFill>
                  <a:srgbClr val="222EF4"/>
                </a:solidFill>
              </a:rPr>
              <a:t>TSI decrease in July – January</a:t>
            </a:r>
            <a:r>
              <a:rPr lang="en-US" dirty="0">
                <a:solidFill>
                  <a:srgbClr val="C00000"/>
                </a:solidFill>
              </a:rPr>
              <a:t> is not fully compensated! </a:t>
            </a:r>
          </a:p>
        </p:txBody>
      </p:sp>
    </p:spTree>
    <p:extLst>
      <p:ext uri="{BB962C8B-B14F-4D97-AF65-F5344CB8AC3E}">
        <p14:creationId xmlns:p14="http://schemas.microsoft.com/office/powerpoint/2010/main" val="13319603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CF861-D070-9847-BDF6-F0D0CD111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6" y="103953"/>
            <a:ext cx="9848199" cy="115207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Variations of the total annual TSI </a:t>
            </a:r>
            <a:br>
              <a:rPr lang="en-US" dirty="0"/>
            </a:br>
            <a:r>
              <a:rPr lang="en-US" dirty="0"/>
              <a:t>in M1 (600-1600) and M2 (1600-2600) taken from </a:t>
            </a:r>
            <a:br>
              <a:rPr lang="en-US"/>
            </a:br>
            <a:r>
              <a:rPr lang="en-US"/>
              <a:t>the TSI </a:t>
            </a:r>
            <a:r>
              <a:rPr lang="en-US" dirty="0"/>
              <a:t>averaged for each month (left) and daily TSI (right)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97E71E-A489-6F43-8743-D6396BF27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513" y="1900194"/>
            <a:ext cx="4935372" cy="40790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AF69C3-FC08-A04C-A3AD-5C229B908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0272" y="1827415"/>
            <a:ext cx="5253054" cy="41518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3A7C93-8719-3B46-9204-E5F2285FFDC6}"/>
              </a:ext>
            </a:extLst>
          </p:cNvPr>
          <p:cNvSpPr/>
          <p:nvPr/>
        </p:nvSpPr>
        <p:spPr>
          <a:xfrm>
            <a:off x="3380116" y="125386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222EF4"/>
                </a:solidFill>
                <a:hlinkClick r:id="rId4"/>
              </a:rPr>
              <a:t>https://arxiv.org/pdf/2008.00439.pdf</a:t>
            </a:r>
            <a:br>
              <a:rPr lang="en-US" dirty="0">
                <a:solidFill>
                  <a:srgbClr val="222EF4"/>
                </a:solidFill>
                <a:hlinkClick r:id="rId4"/>
              </a:rPr>
            </a:br>
            <a:r>
              <a:rPr lang="en-US" dirty="0">
                <a:solidFill>
                  <a:srgbClr val="222EF4"/>
                </a:solidFill>
                <a:hlinkClick r:id="rId4"/>
              </a:rPr>
              <a:t>Zharkova et al, 2019, Zharkova</a:t>
            </a:r>
            <a:r>
              <a:rPr lang="en-US" dirty="0">
                <a:solidFill>
                  <a:srgbClr val="222EF4"/>
                </a:solidFill>
              </a:rPr>
              <a:t>, 2020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72517F-22AB-D546-85E9-640CDA3879C3}"/>
              </a:ext>
            </a:extLst>
          </p:cNvPr>
          <p:cNvSpPr/>
          <p:nvPr/>
        </p:nvSpPr>
        <p:spPr>
          <a:xfrm>
            <a:off x="6814917" y="3232021"/>
            <a:ext cx="24416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Extra solar forcing</a:t>
            </a:r>
          </a:p>
          <a:p>
            <a:r>
              <a:rPr lang="en-US" dirty="0">
                <a:solidFill>
                  <a:srgbClr val="C00000"/>
                </a:solidFill>
              </a:rPr>
              <a:t>Not considered so far!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63923D-4CE1-9E49-99EA-BA04B93F8191}"/>
              </a:ext>
            </a:extLst>
          </p:cNvPr>
          <p:cNvSpPr/>
          <p:nvPr/>
        </p:nvSpPr>
        <p:spPr>
          <a:xfrm rot="20203167">
            <a:off x="473522" y="2697603"/>
            <a:ext cx="113535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srgbClr val="CA003B"/>
                </a:solidFill>
              </a:rPr>
              <a:t>There is extra solar forcing caused by gravitation of planets, which is a likely reason of the main part of global warming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C1D21A-9982-220F-95D7-DF109799034D}"/>
              </a:ext>
            </a:extLst>
          </p:cNvPr>
          <p:cNvSpPr txBox="1"/>
          <p:nvPr/>
        </p:nvSpPr>
        <p:spPr>
          <a:xfrm>
            <a:off x="156754" y="5937774"/>
            <a:ext cx="11396620" cy="854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ct val="30000"/>
              </a:spcAft>
            </a:pPr>
            <a:r>
              <a:rPr lang="en-US" altLang="en-US" b="1" dirty="0">
                <a:solidFill>
                  <a:srgbClr val="222EF4"/>
                </a:solidFill>
              </a:rPr>
              <a:t>E</a:t>
            </a:r>
            <a:r>
              <a:rPr lang="en-US" altLang="en-US" sz="1800" b="1" dirty="0">
                <a:solidFill>
                  <a:srgbClr val="222EF4"/>
                </a:solidFill>
              </a:rPr>
              <a:t>xtra 5 W/m</a:t>
            </a:r>
            <a:r>
              <a:rPr lang="en-US" altLang="en-US" sz="1800" b="1" baseline="30000" dirty="0">
                <a:solidFill>
                  <a:srgbClr val="222EF4"/>
                </a:solidFill>
              </a:rPr>
              <a:t>2</a:t>
            </a:r>
            <a:r>
              <a:rPr lang="en-US" altLang="en-US" sz="1800" b="1" dirty="0">
                <a:solidFill>
                  <a:srgbClr val="222EF4"/>
                </a:solidFill>
              </a:rPr>
              <a:t> of TSI, 60% warming comes to Sun, 40% - to green house gasses (</a:t>
            </a:r>
            <a:r>
              <a:rPr lang="en-US" altLang="en-US" sz="1800" b="1" dirty="0">
                <a:solidFill>
                  <a:srgbClr val="C00000"/>
                </a:solidFill>
              </a:rPr>
              <a:t>Hardy, 2017</a:t>
            </a:r>
            <a:r>
              <a:rPr lang="en-US" altLang="en-US" sz="1800" b="1" dirty="0">
                <a:solidFill>
                  <a:srgbClr val="222EF4"/>
                </a:solidFill>
              </a:rPr>
              <a:t>). </a:t>
            </a:r>
          </a:p>
          <a:p>
            <a:pPr algn="ctr">
              <a:lnSpc>
                <a:spcPct val="110000"/>
              </a:lnSpc>
              <a:spcAft>
                <a:spcPct val="30000"/>
              </a:spcAft>
            </a:pPr>
            <a:r>
              <a:rPr lang="en-US" altLang="en-US" sz="2400" b="1" dirty="0">
                <a:solidFill>
                  <a:srgbClr val="C00000"/>
                </a:solidFill>
              </a:rPr>
              <a:t>We have found extra TSI of 20 W/m</a:t>
            </a:r>
            <a:r>
              <a:rPr lang="en-US" altLang="en-US" sz="2400" b="1" baseline="30000" dirty="0">
                <a:solidFill>
                  <a:srgbClr val="C00000"/>
                </a:solidFill>
              </a:rPr>
              <a:t>2</a:t>
            </a:r>
            <a:r>
              <a:rPr lang="en-US" altLang="en-US" sz="2400" b="1" dirty="0">
                <a:solidFill>
                  <a:srgbClr val="C00000"/>
                </a:solidFill>
              </a:rPr>
              <a:t> in 2020! It will last until 2500!</a:t>
            </a:r>
          </a:p>
        </p:txBody>
      </p:sp>
    </p:spTree>
    <p:extLst>
      <p:ext uri="{BB962C8B-B14F-4D97-AF65-F5344CB8AC3E}">
        <p14:creationId xmlns:p14="http://schemas.microsoft.com/office/powerpoint/2010/main" val="101011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3a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50" y="1467086"/>
            <a:ext cx="6817974" cy="19619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511126" y="146561"/>
            <a:ext cx="7290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Solar dynamo effects:</a:t>
            </a:r>
          </a:p>
          <a:p>
            <a:pPr algn="ctr"/>
            <a:r>
              <a:rPr lang="en-US" sz="2800" dirty="0">
                <a:solidFill>
                  <a:srgbClr val="222EF4"/>
                </a:solidFill>
              </a:rPr>
              <a:t>a)</a:t>
            </a:r>
            <a:r>
              <a:rPr lang="en-US" sz="2400" dirty="0">
                <a:solidFill>
                  <a:srgbClr val="222EF4"/>
                </a:solidFill>
              </a:rPr>
              <a:t> two double dynamo 11 year waves</a:t>
            </a:r>
          </a:p>
          <a:p>
            <a:pPr algn="ctr"/>
            <a:r>
              <a:rPr lang="en-US" sz="2400" dirty="0">
                <a:solidFill>
                  <a:srgbClr val="222EF4"/>
                </a:solidFill>
              </a:rPr>
              <a:t>b) grand solar cycles &amp; GSMs –wave beating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AA8619-22DE-7F45-A522-929576125D6B}"/>
              </a:ext>
            </a:extLst>
          </p:cNvPr>
          <p:cNvSpPr/>
          <p:nvPr/>
        </p:nvSpPr>
        <p:spPr>
          <a:xfrm>
            <a:off x="133174" y="6110819"/>
            <a:ext cx="6154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22EF4"/>
                </a:solidFill>
                <a:sym typeface="Wingdings" pitchFamily="2" charset="2"/>
              </a:rPr>
              <a:t>During GSMs: a decrease of temperature up to 1C</a:t>
            </a:r>
            <a:endParaRPr lang="en-US" sz="2000" dirty="0">
              <a:solidFill>
                <a:srgbClr val="222EF4"/>
              </a:solidFill>
            </a:endParaRPr>
          </a:p>
          <a:p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CFCEB8-2D4F-3B93-1D3F-CB241D1FE377}"/>
              </a:ext>
            </a:extLst>
          </p:cNvPr>
          <p:cNvSpPr txBox="1"/>
          <p:nvPr/>
        </p:nvSpPr>
        <p:spPr>
          <a:xfrm>
            <a:off x="7184572" y="5950940"/>
            <a:ext cx="47083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</a:rPr>
              <a:t>increase of T by 1.5C by 2100</a:t>
            </a:r>
            <a:r>
              <a:rPr lang="en-US" sz="1800" dirty="0">
                <a:solidFill>
                  <a:srgbClr val="222EF4"/>
                </a:solidFill>
              </a:rPr>
              <a:t>, and by further  </a:t>
            </a:r>
            <a:r>
              <a:rPr lang="en-US" sz="1800" dirty="0">
                <a:solidFill>
                  <a:srgbClr val="C00000"/>
                </a:solidFill>
              </a:rPr>
              <a:t>by 2.5-3.0 C by 2500 interrupted by T decreases during GSMs </a:t>
            </a:r>
            <a:r>
              <a:rPr lang="en-US" sz="1800" dirty="0">
                <a:solidFill>
                  <a:srgbClr val="222EF4"/>
                </a:solidFill>
              </a:rPr>
              <a:t>.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EEF06C-BC48-3263-F2F7-0221DE0BB757}"/>
              </a:ext>
            </a:extLst>
          </p:cNvPr>
          <p:cNvSpPr txBox="1"/>
          <p:nvPr/>
        </p:nvSpPr>
        <p:spPr>
          <a:xfrm>
            <a:off x="7309291" y="142315"/>
            <a:ext cx="50890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Solar inertial motion effects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</a:rPr>
              <a:t>Period of 2100-2200 years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925D618-FD2F-2BE1-CE6A-AE7DDE90F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74" y="3487641"/>
            <a:ext cx="5604937" cy="24632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D2B932C-0C60-48E0-F197-B039730AA9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990" y="3434320"/>
            <a:ext cx="5796927" cy="2362062"/>
          </a:xfrm>
          <a:prstGeom prst="rect">
            <a:avLst/>
          </a:prstGeom>
        </p:spPr>
      </p:pic>
      <p:pic>
        <p:nvPicPr>
          <p:cNvPr id="18" name="Picture 17" descr="MODERN_1950YR_CYCLE_SOLANKI.png">
            <a:extLst>
              <a:ext uri="{FF2B5EF4-FFF2-40B4-BE49-F238E27FC236}">
                <a16:creationId xmlns:a16="http://schemas.microsoft.com/office/drawing/2014/main" id="{16BFB3F5-CD8A-88E5-6A34-E829F96F2D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177" y="978576"/>
            <a:ext cx="5605740" cy="2459667"/>
          </a:xfrm>
          <a:prstGeom prst="rect">
            <a:avLst/>
          </a:prstGeom>
        </p:spPr>
      </p:pic>
      <p:pic>
        <p:nvPicPr>
          <p:cNvPr id="19" name="Picture 18" descr="Solar_system_barycenter.svg.png">
            <a:extLst>
              <a:ext uri="{FF2B5EF4-FFF2-40B4-BE49-F238E27FC236}">
                <a16:creationId xmlns:a16="http://schemas.microsoft.com/office/drawing/2014/main" id="{1895CB09-5D9E-714E-3FCB-DF944B8953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6094"/>
            <a:ext cx="1556834" cy="154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59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62D98-59C1-28B0-D918-79D78876E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357AFE-33C3-49CA-F7BF-178B937F41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1440"/>
            <a:ext cx="12070080" cy="6766559"/>
          </a:xfrm>
        </p:spPr>
      </p:pic>
    </p:spTree>
    <p:extLst>
      <p:ext uri="{BB962C8B-B14F-4D97-AF65-F5344CB8AC3E}">
        <p14:creationId xmlns:p14="http://schemas.microsoft.com/office/powerpoint/2010/main" val="420528271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8458200" cy="694407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C000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 Conclusions</a:t>
            </a:r>
          </a:p>
        </p:txBody>
      </p:sp>
      <p:sp>
        <p:nvSpPr>
          <p:cNvPr id="122883" name="Content Placeholder 2"/>
          <p:cNvSpPr>
            <a:spLocks noGrp="1"/>
          </p:cNvSpPr>
          <p:nvPr>
            <p:ph idx="1"/>
          </p:nvPr>
        </p:nvSpPr>
        <p:spPr>
          <a:xfrm>
            <a:off x="287382" y="1280159"/>
            <a:ext cx="12006326" cy="5708469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20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Solar activity is </a:t>
            </a:r>
            <a:r>
              <a:rPr lang="en-GB" sz="2000" b="1" dirty="0">
                <a:latin typeface="Arial" charset="0"/>
                <a:ea typeface="ＭＳ Ｐゴシック" charset="0"/>
                <a:cs typeface="ＭＳ Ｐゴシック" charset="0"/>
              </a:rPr>
              <a:t>defined by action of solar dynamo converting solar poloidal (background) into toroidal (sunspot) magnetic fields and vice versa during the </a:t>
            </a:r>
            <a:r>
              <a:rPr lang="en-GB" sz="20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period of 10.7 years </a:t>
            </a:r>
          </a:p>
          <a:p>
            <a:pPr eaLnBrk="1" hangingPunct="1">
              <a:lnSpc>
                <a:spcPct val="90000"/>
              </a:lnSpc>
            </a:pPr>
            <a:r>
              <a:rPr lang="en-GB" sz="20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Solar dynamo acts in two layers </a:t>
            </a:r>
            <a:r>
              <a:rPr lang="en-GB" sz="2000" b="1" dirty="0">
                <a:latin typeface="Arial" charset="0"/>
                <a:ea typeface="ＭＳ Ｐゴシック" charset="0"/>
                <a:cs typeface="ＭＳ Ｐゴシック" charset="0"/>
              </a:rPr>
              <a:t>with different speed of meridional circulation as derived from the summary curve of eigen vectors varying with the periods of </a:t>
            </a:r>
            <a:r>
              <a:rPr lang="en-GB" sz="20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21.5 years </a:t>
            </a:r>
            <a:r>
              <a:rPr lang="en-GB" sz="2000" b="1" dirty="0"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GB" sz="20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magnetic solar cycle</a:t>
            </a:r>
            <a:r>
              <a:rPr lang="en-GB" sz="2000" b="1" dirty="0">
                <a:latin typeface="Arial" charset="0"/>
                <a:ea typeface="ＭＳ Ｐゴシック" charset="0"/>
                <a:cs typeface="ＭＳ Ｐゴシック" charset="0"/>
              </a:rPr>
              <a:t>) and </a:t>
            </a:r>
            <a:r>
              <a:rPr lang="en-GB" sz="20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344-350 years </a:t>
            </a:r>
            <a:r>
              <a:rPr lang="en-GB" sz="2000" b="1" dirty="0"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GB" sz="20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grand solar cycle</a:t>
            </a:r>
            <a:r>
              <a:rPr lang="en-GB" sz="2000" b="1" dirty="0">
                <a:latin typeface="Arial" charset="0"/>
                <a:ea typeface="ＭＳ Ｐゴシック" charset="0"/>
                <a:cs typeface="ＭＳ Ｐゴシック" charset="0"/>
              </a:rPr>
              <a:t>) </a:t>
            </a:r>
          </a:p>
          <a:p>
            <a:r>
              <a:rPr lang="en-GB" sz="20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Spectral analysis of the TSI</a:t>
            </a:r>
            <a:r>
              <a:rPr lang="en-US" sz="2000" dirty="0">
                <a:solidFill>
                  <a:srgbClr val="C00000"/>
                </a:solidFill>
              </a:rPr>
              <a:t> variations </a:t>
            </a:r>
            <a:r>
              <a:rPr lang="en-GB" sz="20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reveals the periods </a:t>
            </a:r>
            <a:r>
              <a:rPr lang="en-GB" sz="20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2243 -2300</a:t>
            </a:r>
            <a:r>
              <a:rPr lang="en-GB" sz="20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 years (</a:t>
            </a:r>
            <a:r>
              <a:rPr lang="en-GB" sz="2000" b="1" dirty="0" err="1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wavelet+Fourier</a:t>
            </a:r>
            <a:r>
              <a:rPr lang="en-GB" sz="20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r>
              <a:rPr lang="en-US" sz="2000" dirty="0">
                <a:solidFill>
                  <a:srgbClr val="C00000"/>
                </a:solidFill>
              </a:rPr>
              <a:t> Hallstatt’s cycles </a:t>
            </a:r>
            <a:endParaRPr lang="en-GB" sz="2000" b="1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sz="20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The baseline of the summary curve of SBMF also reveals weak variations with a period of </a:t>
            </a:r>
            <a:r>
              <a:rPr lang="en-GB" sz="20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~2100-2200 years – Hallstatt’s cycle </a:t>
            </a:r>
          </a:p>
          <a:p>
            <a:pPr eaLnBrk="1" hangingPunct="1">
              <a:lnSpc>
                <a:spcPct val="90000"/>
              </a:lnSpc>
            </a:pPr>
            <a:r>
              <a:rPr lang="en-GB" sz="20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Hallstatt’s cycle variations are closely linked to the solar inertial motion (SIM) about the barycentre of the solar system </a:t>
            </a:r>
            <a:r>
              <a:rPr lang="en-GB" sz="20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  <a:sym typeface="Wingdings" pitchFamily="2" charset="2"/>
              </a:rPr>
              <a:t></a:t>
            </a:r>
            <a:r>
              <a:rPr lang="en-GB" sz="20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0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the ephemeris of S-E distances shown</a:t>
            </a:r>
          </a:p>
          <a:p>
            <a:r>
              <a:rPr lang="en-US" sz="2000" dirty="0">
                <a:solidFill>
                  <a:srgbClr val="222EF4"/>
                </a:solidFill>
              </a:rPr>
              <a:t>A change of S-E distances from 1600 to 2500 leads to</a:t>
            </a:r>
            <a:r>
              <a:rPr lang="en-US" sz="2000" dirty="0">
                <a:solidFill>
                  <a:srgbClr val="C00000"/>
                </a:solidFill>
              </a:rPr>
              <a:t> the TSI increase by 20-25 W/m</a:t>
            </a:r>
            <a:r>
              <a:rPr lang="en-US" sz="2000" baseline="30000" dirty="0">
                <a:solidFill>
                  <a:srgbClr val="C00000"/>
                </a:solidFill>
              </a:rPr>
              <a:t>2 </a:t>
            </a:r>
            <a:r>
              <a:rPr lang="en-US" sz="2000" dirty="0">
                <a:solidFill>
                  <a:srgbClr val="C00000"/>
                </a:solidFill>
              </a:rPr>
              <a:t>per year </a:t>
            </a:r>
            <a:r>
              <a:rPr lang="en-US" sz="2000" dirty="0">
                <a:solidFill>
                  <a:srgbClr val="222EF4"/>
                </a:solidFill>
              </a:rPr>
              <a:t>(10-12 W/m</a:t>
            </a:r>
            <a:r>
              <a:rPr lang="en-US" sz="2000" baseline="30000" dirty="0">
                <a:solidFill>
                  <a:srgbClr val="222EF4"/>
                </a:solidFill>
              </a:rPr>
              <a:t>2 </a:t>
            </a:r>
            <a:r>
              <a:rPr lang="en-US" sz="2000" dirty="0">
                <a:solidFill>
                  <a:srgbClr val="222EF4"/>
                </a:solidFill>
              </a:rPr>
              <a:t>per hemisphere)</a:t>
            </a:r>
          </a:p>
          <a:p>
            <a:r>
              <a:rPr lang="en-US" sz="2000" b="1" u="sng" dirty="0">
                <a:solidFill>
                  <a:srgbClr val="222EF4"/>
                </a:solidFill>
              </a:rPr>
              <a:t>Increase of TSI with a decrease of S-E distances (SIM) </a:t>
            </a:r>
            <a:r>
              <a:rPr lang="en-US" sz="2000" dirty="0">
                <a:solidFill>
                  <a:srgbClr val="222EF4"/>
                </a:solidFill>
              </a:rPr>
              <a:t>leads to the </a:t>
            </a:r>
            <a:r>
              <a:rPr lang="en-US" sz="2000" dirty="0">
                <a:solidFill>
                  <a:srgbClr val="C00000"/>
                </a:solidFill>
              </a:rPr>
              <a:t>increase of T by 1.5C by 2100</a:t>
            </a:r>
            <a:r>
              <a:rPr lang="en-US" sz="2000" dirty="0">
                <a:solidFill>
                  <a:srgbClr val="222EF4"/>
                </a:solidFill>
              </a:rPr>
              <a:t>, and by further  </a:t>
            </a:r>
            <a:r>
              <a:rPr lang="en-US" sz="2000" dirty="0">
                <a:solidFill>
                  <a:srgbClr val="C00000"/>
                </a:solidFill>
              </a:rPr>
              <a:t>by 2.5-3.0 C by 2600</a:t>
            </a:r>
            <a:r>
              <a:rPr lang="en-US" sz="2000" dirty="0">
                <a:solidFill>
                  <a:srgbClr val="222EF4"/>
                </a:solidFill>
              </a:rPr>
              <a:t>.</a:t>
            </a:r>
          </a:p>
          <a:p>
            <a:r>
              <a:rPr lang="en-US" sz="2000" dirty="0">
                <a:solidFill>
                  <a:srgbClr val="222EF4"/>
                </a:solidFill>
              </a:rPr>
              <a:t>Although two </a:t>
            </a:r>
            <a:r>
              <a:rPr lang="en-US" sz="2000" dirty="0">
                <a:solidFill>
                  <a:srgbClr val="C00000"/>
                </a:solidFill>
              </a:rPr>
              <a:t>GSMs </a:t>
            </a:r>
            <a:r>
              <a:rPr lang="en-US" sz="2000" dirty="0">
                <a:solidFill>
                  <a:srgbClr val="222EF4"/>
                </a:solidFill>
              </a:rPr>
              <a:t> </a:t>
            </a:r>
            <a:r>
              <a:rPr lang="en-US" sz="2000" dirty="0">
                <a:solidFill>
                  <a:srgbClr val="C00000"/>
                </a:solidFill>
              </a:rPr>
              <a:t>(2020-2053 and 2375-2415) </a:t>
            </a:r>
            <a:r>
              <a:rPr lang="en-US" sz="2000" dirty="0">
                <a:solidFill>
                  <a:srgbClr val="222EF4"/>
                </a:solidFill>
              </a:rPr>
              <a:t>will cause large reduction of solar activity and terrestrial temperature </a:t>
            </a:r>
            <a:r>
              <a:rPr lang="en-US" sz="2000" dirty="0">
                <a:solidFill>
                  <a:srgbClr val="C00000"/>
                </a:solidFill>
              </a:rPr>
              <a:t> by 1C </a:t>
            </a:r>
          </a:p>
          <a:p>
            <a:r>
              <a:rPr lang="en-US" sz="2000" dirty="0">
                <a:solidFill>
                  <a:srgbClr val="C00000"/>
                </a:solidFill>
              </a:rPr>
              <a:t>Next 30 years the main problem will be mini ice age caused by GSM</a:t>
            </a:r>
            <a:r>
              <a:rPr lang="en-US" sz="2000" dirty="0">
                <a:solidFill>
                  <a:srgbClr val="222EF4"/>
                </a:solidFill>
              </a:rPr>
              <a:t> – heating and food </a:t>
            </a:r>
            <a:r>
              <a:rPr lang="en-US" sz="2000" dirty="0" err="1">
                <a:solidFill>
                  <a:srgbClr val="222EF4"/>
                </a:solidFill>
              </a:rPr>
              <a:t>shoortages</a:t>
            </a:r>
            <a:endParaRPr lang="en-US" sz="2000" dirty="0">
              <a:solidFill>
                <a:srgbClr val="222EF4"/>
              </a:solidFill>
            </a:endParaRPr>
          </a:p>
          <a:p>
            <a:endParaRPr lang="en-US" sz="2400" dirty="0">
              <a:solidFill>
                <a:srgbClr val="222EF4"/>
              </a:solidFill>
            </a:endParaRPr>
          </a:p>
          <a:p>
            <a:endParaRPr lang="en-GB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985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696200" cy="1646238"/>
          </a:xfrm>
        </p:spPr>
        <p:txBody>
          <a:bodyPr/>
          <a:lstStyle/>
          <a:p>
            <a:pPr eaLnBrk="1" hangingPunct="1"/>
            <a:r>
              <a:rPr lang="en-GB" sz="4000" dirty="0"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br>
              <a:rPr lang="en-GB" sz="4000" dirty="0">
                <a:latin typeface="Arial Black" charset="0"/>
                <a:ea typeface="ＭＳ Ｐゴシック" charset="0"/>
                <a:cs typeface="ＭＳ Ｐゴシック" charset="0"/>
              </a:rPr>
            </a:br>
            <a:r>
              <a:rPr lang="en-GB" sz="4000" dirty="0"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it-IT" i="1" dirty="0" err="1">
                <a:solidFill>
                  <a:srgbClr val="00CC00"/>
                </a:solidFill>
                <a:latin typeface="Franklin Gothic Medium" charset="0"/>
                <a:ea typeface="ＭＳ Ｐゴシック" charset="0"/>
                <a:cs typeface="ＭＳ Ｐゴシック" charset="0"/>
              </a:rPr>
              <a:t>Magnetic</a:t>
            </a:r>
            <a:r>
              <a:rPr lang="it-IT" i="1" dirty="0">
                <a:solidFill>
                  <a:srgbClr val="00CC00"/>
                </a:solidFill>
                <a:latin typeface="Franklin Gothic Medium" charset="0"/>
                <a:ea typeface="ＭＳ Ｐゴシック" charset="0"/>
                <a:cs typeface="ＭＳ Ｐゴシック" charset="0"/>
              </a:rPr>
              <a:t> field </a:t>
            </a:r>
            <a:r>
              <a:rPr lang="it-IT" i="1" dirty="0" err="1">
                <a:solidFill>
                  <a:srgbClr val="00CC00"/>
                </a:solidFill>
                <a:latin typeface="Franklin Gothic Medium" charset="0"/>
                <a:ea typeface="ＭＳ Ｐゴシック" charset="0"/>
                <a:cs typeface="ＭＳ Ｐゴシック" charset="0"/>
              </a:rPr>
              <a:t>variations</a:t>
            </a:r>
            <a:r>
              <a:rPr lang="it-IT" i="1" dirty="0">
                <a:solidFill>
                  <a:srgbClr val="00CC00"/>
                </a:solidFill>
                <a:latin typeface="Franklin Gothic Medium" charset="0"/>
                <a:ea typeface="ＭＳ Ｐゴシック" charset="0"/>
                <a:cs typeface="ＭＳ Ｐゴシック" charset="0"/>
              </a:rPr>
              <a:t> in </a:t>
            </a:r>
            <a:r>
              <a:rPr lang="it-IT" i="1" dirty="0" err="1">
                <a:solidFill>
                  <a:srgbClr val="00CC00"/>
                </a:solidFill>
                <a:latin typeface="Franklin Gothic Medium" charset="0"/>
                <a:ea typeface="ＭＳ Ｐゴシック" charset="0"/>
                <a:cs typeface="ＭＳ Ｐゴシック" charset="0"/>
              </a:rPr>
              <a:t>cycles</a:t>
            </a:r>
            <a:r>
              <a:rPr lang="it-IT" i="1" dirty="0">
                <a:solidFill>
                  <a:srgbClr val="00CC00"/>
                </a:solidFill>
                <a:latin typeface="Franklin Gothic Medium" charset="0"/>
                <a:ea typeface="ＭＳ Ｐゴシック" charset="0"/>
                <a:cs typeface="ＭＳ Ｐゴシック" charset="0"/>
              </a:rPr>
              <a:t> 21-23 	(</a:t>
            </a:r>
            <a:r>
              <a:rPr lang="it-IT" i="1" dirty="0" err="1">
                <a:solidFill>
                  <a:srgbClr val="00CC00"/>
                </a:solidFill>
                <a:latin typeface="Franklin Gothic Medium" charset="0"/>
                <a:ea typeface="ＭＳ Ｐゴシック" charset="0"/>
                <a:cs typeface="ＭＳ Ｐゴシック" charset="0"/>
              </a:rPr>
              <a:t>Hale’s</a:t>
            </a:r>
            <a:r>
              <a:rPr lang="it-IT" i="1" dirty="0">
                <a:solidFill>
                  <a:srgbClr val="00CC00"/>
                </a:solidFill>
                <a:latin typeface="Franklin Gothic Medium" charset="0"/>
                <a:ea typeface="ＭＳ Ｐゴシック" charset="0"/>
                <a:cs typeface="ＭＳ Ｐゴシック" charset="0"/>
              </a:rPr>
              <a:t> law)</a:t>
            </a:r>
            <a:endParaRPr lang="en-GB" i="1" dirty="0">
              <a:solidFill>
                <a:srgbClr val="00CC00"/>
              </a:solidFill>
              <a:latin typeface="Franklin Gothic Medium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9698" name="Picture 3" descr="global_magn_field_hathwa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1828800"/>
            <a:ext cx="7920038" cy="5029200"/>
          </a:xfrm>
          <a:noFill/>
        </p:spPr>
      </p:pic>
      <p:pic>
        <p:nvPicPr>
          <p:cNvPr id="2" name="Picture 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034AB9E-3639-6517-FBFC-4DBDD6649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700" y="-10113"/>
            <a:ext cx="1604879" cy="1263986"/>
          </a:xfrm>
          <a:prstGeom prst="rect">
            <a:avLst/>
          </a:prstGeom>
        </p:spPr>
      </p:pic>
      <p:pic>
        <p:nvPicPr>
          <p:cNvPr id="4" name="Picture 3" descr="A close up of the moon&#10;&#10;Description automatically generated with medium confidence">
            <a:extLst>
              <a:ext uri="{FF2B5EF4-FFF2-40B4-BE49-F238E27FC236}">
                <a16:creationId xmlns:a16="http://schemas.microsoft.com/office/drawing/2014/main" id="{FC7B053C-51B4-7AC6-B9AA-8CABB20F4E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555" y="-10113"/>
            <a:ext cx="6858000" cy="66519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A1D608-28F1-523B-934F-9EC0BDD4819A}"/>
              </a:ext>
            </a:extLst>
          </p:cNvPr>
          <p:cNvSpPr txBox="1"/>
          <p:nvPr/>
        </p:nvSpPr>
        <p:spPr>
          <a:xfrm>
            <a:off x="8668555" y="1414354"/>
            <a:ext cx="3490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en-US" sz="1800" dirty="0"/>
              <a:t>HMI Magnetogram 29 Nov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0082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nn-NO" sz="1400" b="0">
                <a:solidFill>
                  <a:schemeClr val="tx1"/>
                </a:solidFill>
              </a:rPr>
              <a:t> </a:t>
            </a:r>
            <a:endParaRPr lang="en-GB" sz="1400" b="0">
              <a:solidFill>
                <a:schemeClr val="tx1"/>
              </a:solidFill>
            </a:endParaRPr>
          </a:p>
        </p:txBody>
      </p:sp>
      <p:sp>
        <p:nvSpPr>
          <p:cNvPr id="53251" name="Rectangle 2"/>
          <p:cNvSpPr>
            <a:spLocks noGrp="1" noChangeArrowheads="1"/>
          </p:cNvSpPr>
          <p:nvPr>
            <p:ph type="title"/>
          </p:nvPr>
        </p:nvSpPr>
        <p:spPr>
          <a:xfrm>
            <a:off x="1774826" y="22983"/>
            <a:ext cx="8893175" cy="1114425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New proxy for solar activity index</a:t>
            </a:r>
            <a:br>
              <a:rPr lang="en-GB" sz="2400" dirty="0">
                <a:solidFill>
                  <a:srgbClr val="0000FF"/>
                </a:solidFill>
                <a:latin typeface="Arial Black" charset="0"/>
                <a:ea typeface="ＭＳ Ｐゴシック" charset="0"/>
                <a:cs typeface="ＭＳ Ｐゴシック" charset="0"/>
              </a:rPr>
            </a:br>
            <a:r>
              <a:rPr lang="en-GB" sz="2400" dirty="0">
                <a:solidFill>
                  <a:srgbClr val="0000FF"/>
                </a:solidFill>
                <a:latin typeface="Arial Black" charset="0"/>
                <a:ea typeface="ＭＳ Ｐゴシック" charset="0"/>
                <a:cs typeface="ＭＳ Ｐゴシック" charset="0"/>
              </a:rPr>
              <a:t>SBMF (top) and sunspot MF (bottom)</a:t>
            </a:r>
            <a:r>
              <a:rPr lang="en-GB" sz="2400" dirty="0">
                <a:latin typeface="Arial Black" charset="0"/>
                <a:ea typeface="ＭＳ Ｐゴシック" charset="0"/>
                <a:cs typeface="ＭＳ Ｐゴシック" charset="0"/>
              </a:rPr>
              <a:t>–</a:t>
            </a:r>
            <a:br>
              <a:rPr lang="en-US" sz="2400" dirty="0">
                <a:solidFill>
                  <a:srgbClr val="C00000"/>
                </a:solidFill>
                <a:latin typeface="Arial Black" charset="0"/>
                <a:ea typeface="ＭＳ Ｐゴシック" charset="0"/>
                <a:cs typeface="ＭＳ Ｐゴシック" charset="0"/>
              </a:rPr>
            </a:br>
            <a:r>
              <a:rPr lang="en-GB" sz="2400" dirty="0">
                <a:solidFill>
                  <a:srgbClr val="222EF4"/>
                </a:solidFill>
                <a:latin typeface="Arial Black" charset="0"/>
                <a:ea typeface="ＭＳ Ｐゴシック" charset="0"/>
                <a:cs typeface="ＭＳ Ｐゴシック" charset="0"/>
              </a:rPr>
              <a:t>(</a:t>
            </a:r>
            <a:r>
              <a:rPr lang="en-GB" sz="2400" dirty="0" err="1">
                <a:solidFill>
                  <a:srgbClr val="222EF4"/>
                </a:solidFill>
                <a:latin typeface="Arial Black" charset="0"/>
                <a:ea typeface="ＭＳ Ｐゴシック" charset="0"/>
                <a:cs typeface="ＭＳ Ｐゴシック" charset="0"/>
              </a:rPr>
              <a:t>Zharkov</a:t>
            </a:r>
            <a:r>
              <a:rPr lang="en-GB" sz="2400" dirty="0">
                <a:solidFill>
                  <a:srgbClr val="222EF4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et al, 2008, Stix 1976)</a:t>
            </a:r>
          </a:p>
        </p:txBody>
      </p:sp>
      <p:pic>
        <p:nvPicPr>
          <p:cNvPr id="53252" name="Picture 4" descr="MF_fluxSSN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90626"/>
            <a:ext cx="11710416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TextBox 4"/>
          <p:cNvSpPr txBox="1">
            <a:spLocks noChangeArrowheads="1"/>
          </p:cNvSpPr>
          <p:nvPr/>
        </p:nvSpPr>
        <p:spPr bwMode="auto">
          <a:xfrm>
            <a:off x="4800600" y="1219201"/>
            <a:ext cx="4876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Cycle 23 -Solar Background MF</a:t>
            </a:r>
          </a:p>
        </p:txBody>
      </p:sp>
      <p:sp>
        <p:nvSpPr>
          <p:cNvPr id="53254" name="TextBox 5"/>
          <p:cNvSpPr txBox="1">
            <a:spLocks noChangeArrowheads="1"/>
          </p:cNvSpPr>
          <p:nvPr/>
        </p:nvSpPr>
        <p:spPr bwMode="auto">
          <a:xfrm>
            <a:off x="6400800" y="6096001"/>
            <a:ext cx="335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Sunspot MF</a:t>
            </a:r>
          </a:p>
        </p:txBody>
      </p:sp>
    </p:spTree>
    <p:extLst>
      <p:ext uri="{BB962C8B-B14F-4D97-AF65-F5344CB8AC3E}">
        <p14:creationId xmlns:p14="http://schemas.microsoft.com/office/powerpoint/2010/main" val="2740083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482600" y="142811"/>
            <a:ext cx="10972800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10000"/>
              </a:spcBef>
              <a:spcAft>
                <a:spcPct val="5000"/>
              </a:spcAft>
            </a:pPr>
            <a:r>
              <a:rPr lang="en-US" b="1" dirty="0">
                <a:solidFill>
                  <a:srgbClr val="0000FF"/>
                </a:solidFill>
              </a:rPr>
              <a:t> White light </a:t>
            </a:r>
            <a:r>
              <a:rPr lang="en-US" dirty="0">
                <a:solidFill>
                  <a:srgbClr val="0000FF"/>
                </a:solidFill>
              </a:rPr>
              <a:t>re</a:t>
            </a:r>
            <a:r>
              <a:rPr lang="en-US" b="1" dirty="0">
                <a:solidFill>
                  <a:srgbClr val="0000FF"/>
                </a:solidFill>
              </a:rPr>
              <a:t>fraction into waves of </a:t>
            </a:r>
            <a:r>
              <a:rPr lang="en-US" dirty="0">
                <a:solidFill>
                  <a:srgbClr val="0000FF"/>
                </a:solidFill>
              </a:rPr>
              <a:t>different </a:t>
            </a:r>
            <a:r>
              <a:rPr lang="en-US" b="1" dirty="0">
                <a:solidFill>
                  <a:srgbClr val="0000FF"/>
                </a:solidFill>
              </a:rPr>
              <a:t>colors, or wavelengths  </a:t>
            </a:r>
            <a:endParaRPr lang="en-US" dirty="0"/>
          </a:p>
        </p:txBody>
      </p:sp>
      <p:pic>
        <p:nvPicPr>
          <p:cNvPr id="29700" name="Picture 4" descr="280px-Dispersive_Prism_Illustration_by_Spigg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712" y="928962"/>
            <a:ext cx="7657736" cy="5743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6816725" y="2060575"/>
            <a:ext cx="34559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s-ES" sz="1800" dirty="0">
                <a:hlinkClick r:id="rId3" tooltip="Enlarge"/>
              </a:rPr>
              <a:t> </a:t>
            </a:r>
            <a:endParaRPr lang="es-ES" sz="1800" dirty="0"/>
          </a:p>
        </p:txBody>
      </p:sp>
      <p:pic>
        <p:nvPicPr>
          <p:cNvPr id="29702" name="Picture 6" descr="magnify-clip">
            <a:hlinkClick r:id="rId3" tooltip="Enlarg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3017839"/>
            <a:ext cx="142875" cy="10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7" descr="270px-Light_dispersion_conceptua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692696"/>
            <a:ext cx="4049969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fig1b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5030951"/>
            <a:ext cx="6121400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69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44097</TotalTime>
  <Words>3591</Words>
  <Application>Microsoft Macintosh PowerPoint</Application>
  <PresentationFormat>Widescreen</PresentationFormat>
  <Paragraphs>387</Paragraphs>
  <Slides>68</Slides>
  <Notes>3</Notes>
  <HiddenSlides>2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82" baseType="lpstr">
      <vt:lpstr>ＭＳ Ｐゴシック</vt:lpstr>
      <vt:lpstr>Arial</vt:lpstr>
      <vt:lpstr>Arial Black</vt:lpstr>
      <vt:lpstr>Arial Narrow</vt:lpstr>
      <vt:lpstr>Calibri</vt:lpstr>
      <vt:lpstr>Cambria Math</vt:lpstr>
      <vt:lpstr>Franklin Gothic Medium</vt:lpstr>
      <vt:lpstr>Helvetica</vt:lpstr>
      <vt:lpstr>StarSymbol</vt:lpstr>
      <vt:lpstr>Times New Roman</vt:lpstr>
      <vt:lpstr>TimesNewRomanPSMT</vt:lpstr>
      <vt:lpstr>Verdana</vt:lpstr>
      <vt:lpstr>Wingdings</vt:lpstr>
      <vt:lpstr>Office Theme</vt:lpstr>
      <vt:lpstr>Joint effects of solar activity and solar orbital motion on terrestrial atmosphere </vt:lpstr>
      <vt:lpstr>Solar magnetic field reversal</vt:lpstr>
      <vt:lpstr>     Solar activity </vt:lpstr>
      <vt:lpstr>Current solar activity  index</vt:lpstr>
      <vt:lpstr>PowerPoint Presentation</vt:lpstr>
      <vt:lpstr>Solar magnetic field reversal</vt:lpstr>
      <vt:lpstr>   Magnetic field variations in cycles 21-23  (Hale’s law)</vt:lpstr>
      <vt:lpstr>New proxy for solar activity index SBMF (top) and sunspot MF (bottom)– (Zharkov et al, 2008, Stix 1976)</vt:lpstr>
      <vt:lpstr>PowerPoint Presentation</vt:lpstr>
      <vt:lpstr>Fitting the PCs to measured in cycle 24 and prediction to 25-26</vt:lpstr>
      <vt:lpstr>Mathematical laws from PCs: Symbolic regression -Hamiltonian approach (Schmidt and Lipton, 2009, Science)Schmidt &amp; Lipson, 2009, Science)</vt:lpstr>
      <vt:lpstr>Fitting the PCs to measured in cycle 24 and prediction to 25-26</vt:lpstr>
      <vt:lpstr> 2-2. Modulus summary curve vs sunspot numbers SSN   Zharkova et al, 2015, SciRep; 2020, Temp., Zharkova et al, 2022, MNRAS s sunsdata (Shepherd et al, 2014 ; Zharkova et al, 2015)</vt:lpstr>
      <vt:lpstr>Predicted solar activity (Zharkova et al, 2015, SR https://www.nature.com/articles/srep15689) Zharkova et al, 2015, Nature SR</vt:lpstr>
      <vt:lpstr>Interference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Verification of summary curve with large s/s for grand cycle prior MM (Zharkova etal, 2017, 2018) Wolf and Maunder grand minima Zharkova et al, 2017</vt:lpstr>
      <vt:lpstr>Updated curve for 3000 years (blue) versus a curve by Usoskin et al. (red)</vt:lpstr>
      <vt:lpstr>PowerPoint Presentation</vt:lpstr>
      <vt:lpstr>Double dynamo summary curve for 3000 years (blue) versus the s/s curve by Solanki et al. 2004 (red)</vt:lpstr>
      <vt:lpstr>PowerPoint Presentation</vt:lpstr>
      <vt:lpstr>PowerPoint Presentation</vt:lpstr>
      <vt:lpstr>PowerPoint Presentation</vt:lpstr>
      <vt:lpstr> Summary:  new proxy of solar activity</vt:lpstr>
      <vt:lpstr>PowerPoint Presentation</vt:lpstr>
      <vt:lpstr>Temperature restoration during/after MM  (Shindell et al., 2001, Science) </vt:lpstr>
      <vt:lpstr>Temperature restoration during/after MM  (Shindell et al., 2001, Science) </vt:lpstr>
      <vt:lpstr>Temperature restoration during MM  (Shindell et al., 2001, Science) </vt:lpstr>
      <vt:lpstr>PowerPoint Presentation</vt:lpstr>
      <vt:lpstr>PowerPoint Presentation</vt:lpstr>
      <vt:lpstr>PowerPoint Presentation</vt:lpstr>
      <vt:lpstr> Snow in Africa’s desert 8 December 2020 https://twitter.com/GerryAMcG/status/1336420778582138886 </vt:lpstr>
      <vt:lpstr>Snow blizzards in USA and Canada  for 2 weeks in Dec ’22 –Jan’ 23</vt:lpstr>
      <vt:lpstr>Late spring snow   in Australia  and NZ 22-30 November ’22  (analog of late May  in Northern hemisphere)</vt:lpstr>
      <vt:lpstr>Modern GSM: Sea ice thickness increase in 2018-2020  </vt:lpstr>
      <vt:lpstr>PowerPoint Presentation</vt:lpstr>
      <vt:lpstr>PowerPoint Presentation</vt:lpstr>
      <vt:lpstr>Modern Grand Solar Minimum https://solargsm.com/solar-activity/ </vt:lpstr>
      <vt:lpstr>Terrestrial temperature recovery  after mini ice age during MM</vt:lpstr>
      <vt:lpstr>   Solar magnetic field (top) and  Mbaseline oscillations (bottom)      (ZharkovlZharkova et., 2019, 2021al, 2018, 2019, 220  ture SR)</vt:lpstr>
      <vt:lpstr>PowerPoint Presentation</vt:lpstr>
      <vt:lpstr>    Modern Hallstatt’s cycle (Zharkova et al, 2019, 2020)         MF baseline coincides with solar irradiance (Vierra et al, 2011) and T</vt:lpstr>
      <vt:lpstr>What are the reasons of solar irradiance oscillations?   Sun, Earth and other planets motion (Milankovich cycles)</vt:lpstr>
      <vt:lpstr>PowerPoint Presentation</vt:lpstr>
      <vt:lpstr>Solar Inertial Motion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Annual TSI variations     in M1 (600-1600) and M2 (1700-2600) Zharkova, 2021 https://www.intechopen.com/online-first/millennial-oscillations-of-solar-irradiance-and-magnetic-field-in-600-2600 )</vt:lpstr>
      <vt:lpstr>Variations of the total annual TSI  in M1 (600-1600) and M2 (1600-2600) taken from  the TSI averaged for each month (left) and daily TSI (right)</vt:lpstr>
      <vt:lpstr>PowerPoint Presentation</vt:lpstr>
      <vt:lpstr>PowerPoint Presentation</vt:lpstr>
      <vt:lpstr>  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夏倩</dc:creator>
  <cp:lastModifiedBy>Valentina Zharkova</cp:lastModifiedBy>
  <cp:revision>417</cp:revision>
  <dcterms:created xsi:type="dcterms:W3CDTF">2020-04-29T16:04:59Z</dcterms:created>
  <dcterms:modified xsi:type="dcterms:W3CDTF">2024-08-07T07:24:57Z</dcterms:modified>
</cp:coreProperties>
</file>