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43"/>
  </p:notesMasterIdLst>
  <p:sldIdLst>
    <p:sldId id="1102" r:id="rId2"/>
    <p:sldId id="877" r:id="rId3"/>
    <p:sldId id="1085" r:id="rId4"/>
    <p:sldId id="1052" r:id="rId5"/>
    <p:sldId id="995" r:id="rId6"/>
    <p:sldId id="822" r:id="rId7"/>
    <p:sldId id="1003" r:id="rId8"/>
    <p:sldId id="1006" r:id="rId9"/>
    <p:sldId id="1020" r:id="rId10"/>
    <p:sldId id="1007" r:id="rId11"/>
    <p:sldId id="4501" r:id="rId12"/>
    <p:sldId id="4517" r:id="rId13"/>
    <p:sldId id="1008" r:id="rId14"/>
    <p:sldId id="1112" r:id="rId15"/>
    <p:sldId id="977" r:id="rId16"/>
    <p:sldId id="4495" r:id="rId17"/>
    <p:sldId id="1054" r:id="rId18"/>
    <p:sldId id="1070" r:id="rId19"/>
    <p:sldId id="1011" r:id="rId20"/>
    <p:sldId id="1073" r:id="rId21"/>
    <p:sldId id="290" r:id="rId22"/>
    <p:sldId id="403" r:id="rId23"/>
    <p:sldId id="404" r:id="rId24"/>
    <p:sldId id="855" r:id="rId25"/>
    <p:sldId id="978" r:id="rId26"/>
    <p:sldId id="4508" r:id="rId27"/>
    <p:sldId id="4507" r:id="rId28"/>
    <p:sldId id="4509" r:id="rId29"/>
    <p:sldId id="4516" r:id="rId30"/>
    <p:sldId id="1104" r:id="rId31"/>
    <p:sldId id="1107" r:id="rId32"/>
    <p:sldId id="1110" r:id="rId33"/>
    <p:sldId id="1113" r:id="rId34"/>
    <p:sldId id="4483" r:id="rId35"/>
    <p:sldId id="4482" r:id="rId36"/>
    <p:sldId id="4514" r:id="rId37"/>
    <p:sldId id="4515" r:id="rId38"/>
    <p:sldId id="1109" r:id="rId39"/>
    <p:sldId id="4496" r:id="rId40"/>
    <p:sldId id="4498" r:id="rId41"/>
    <p:sldId id="1018" r:id="rId42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68" autoAdjust="0"/>
    <p:restoredTop sz="87615"/>
  </p:normalViewPr>
  <p:slideViewPr>
    <p:cSldViewPr snapToGrid="0">
      <p:cViewPr varScale="1">
        <p:scale>
          <a:sx n="98" d="100"/>
          <a:sy n="98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40D16-BACE-C645-8E6C-30CCF90E7EFF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35B7-136D-EA40-BE23-74822FFB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3682F-5688-F946-B439-C2FB6CC1FA32}" type="slidenum">
              <a:rPr 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5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03209-6B69-5843-8999-5AC36E9E01AF}" type="slidenum">
              <a:rPr 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7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98968FAB-D6C1-D047-A8A7-FE20443AE5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350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7A7D51E0-0D5F-0B4C-A96A-BC57C49B4AFB}" type="slidenum">
              <a:rPr lang="en-US" altLang="en-US">
                <a:cs typeface="Arial" panose="020B0604020202020204" pitchFamily="34" charset="0"/>
              </a:rPr>
              <a:pPr>
                <a:spcBef>
                  <a:spcPct val="20000"/>
                </a:spcBef>
              </a:pPr>
              <a:t>22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D3A9B2F-73BD-6140-BB1D-494DC49B8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55D2031A-591A-7E48-994F-DC9E05352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8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EB4E27BF-0135-574E-B861-FA5E00B9B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350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1EF1C030-6E46-3D42-862E-EB45C48B3889}" type="slidenum">
              <a:rPr lang="en-US" altLang="en-US">
                <a:cs typeface="Arial" panose="020B0604020202020204" pitchFamily="34" charset="0"/>
              </a:rPr>
              <a:pPr>
                <a:spcBef>
                  <a:spcPct val="20000"/>
                </a:spcBef>
              </a:pPr>
              <a:t>23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3EAF0D7E-1B77-7449-952C-003C8B978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17D2FED-73E8-314B-A8F1-DE7ADD709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4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Picture 17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5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5AE8-ACAF-A140-9614-301E8A361E1B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03A1EE-F06F-8C4D-A637-4B5B6194F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C4D58-4BFD-2F41-9B0C-78D4FEB8681F}" type="datetime1">
              <a:rPr lang="en-US"/>
              <a:pPr/>
              <a:t>9/15/24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574DA-A45D-6748-9025-58BE7570BC1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88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03588-4ABA-614D-8819-8C7CA211A8E3}" type="datetime1">
              <a:rPr lang="en-US"/>
              <a:pPr/>
              <a:t>9/15/24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1B316-19D1-044E-815F-543EB9FB80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E25F3-9B28-DD4B-85DF-54D3EFB5FDA2}" type="datetime1">
              <a:rPr lang="en-US"/>
              <a:pPr/>
              <a:t>9/15/24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37DB-1554-3947-8F49-C57A4C84BD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5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7" r:id="rId13"/>
    <p:sldLayoutId id="2147483728" r:id="rId14"/>
    <p:sldLayoutId id="2147483729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solar-activity/" TargetMode="External"/><Relationship Id="rId2" Type="http://schemas.openxmlformats.org/officeDocument/2006/relationships/hyperlink" Target="https://events.hifis.net/event/1512/contributions/11225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https://solargsm.com/publications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solargsm.com/wp-content/uploads/2022/04/zharkova_shepherd_mnras22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olargsm.com/wp-content/uploads/2022/04/zharkova_shepherd_mnras22.pd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www.nature.com/articles/srep15689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olargsm.com/solar-activit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aily.com/releases/2015/07/150709092955.htm" TargetMode="External"/><Relationship Id="rId2" Type="http://schemas.openxmlformats.org/officeDocument/2006/relationships/hyperlink" Target="https://nam2015.org/index.php/press-releases/64-irregular-heartbeat-of-the-sun-driven-by-double-dynamo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olargsm.com/" TargetMode="External"/><Relationship Id="rId5" Type="http://schemas.openxmlformats.org/officeDocument/2006/relationships/hyperlink" Target="https://www.youtube.com/results?search_query=double+dynamo+and+grand+solar+minimum" TargetMode="External"/><Relationship Id="rId4" Type="http://schemas.openxmlformats.org/officeDocument/2006/relationships/hyperlink" Target="https://www.chroniclelive.co.uk/business/business-news/mini-ice-age-could-freeze-1160758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meric_Minimum" TargetMode="External"/><Relationship Id="rId7" Type="http://schemas.openxmlformats.org/officeDocument/2006/relationships/hyperlink" Target="https://en.wikipedia.org/wiki/Dalton_Minimu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Maunder_Minimum" TargetMode="External"/><Relationship Id="rId5" Type="http://schemas.openxmlformats.org/officeDocument/2006/relationships/hyperlink" Target="https://en.wikipedia.org/wiki/Sp%C3%B6rer_Minimum" TargetMode="External"/><Relationship Id="rId4" Type="http://schemas.openxmlformats.org/officeDocument/2006/relationships/hyperlink" Target="https://en.wikipedia.org/wiki/Solar_cycle#cite_note-SedimentStudy-1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solar-activit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39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8.emf"/><Relationship Id="rId4" Type="http://schemas.openxmlformats.org/officeDocument/2006/relationships/image" Target="../media/image35.emf"/><Relationship Id="rId9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9.jpeg"/><Relationship Id="rId4" Type="http://schemas.openxmlformats.org/officeDocument/2006/relationships/image" Target="../media/image40.emf"/><Relationship Id="rId9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articles/srep1568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cademic.oup.com/mnras/article/521/4/6247/7109272?searchresult=1&amp;login=false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www.nature.com/articles/srep15689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hyperlink" Target="https://solargsm.com/solar-activit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twitter.com/GerryAMcG/status/133642077858213888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feature/ames/solar-activity-forecast-for-next-decade-favorable-for-exploration/" TargetMode="External"/><Relationship Id="rId2" Type="http://schemas.openxmlformats.org/officeDocument/2006/relationships/hyperlink" Target="https://electroverse.net/noaa-confirms-a-full-blown-grand-solar-minimu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hyperlink" Target="https://earthobservatory.nasa.gov/images/7122/chilly-temperatures-during-the-maunder-minimu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spersive_Prism_Illustration_by_Spigget.jpg" TargetMode="External"/><Relationship Id="rId7" Type="http://schemas.openxmlformats.org/officeDocument/2006/relationships/image" Target="../media/image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D6C6-1DA2-BC48-BDEB-3B9C93234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30" y="1363959"/>
            <a:ext cx="10242740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GB" b="0" i="0" u="none" strike="noStrike" dirty="0">
                <a:solidFill>
                  <a:srgbClr val="0000FF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Links of eigen vectors of solar magnetic field with the indices of solar activity in sunspots and flares</a:t>
            </a:r>
            <a:r>
              <a:rPr lang="en-GB" dirty="0">
                <a:solidFill>
                  <a:srgbClr val="C00000"/>
                </a:solidFill>
              </a:rPr>
              <a:t> </a:t>
            </a:r>
            <a:br>
              <a:rPr lang="en-GB" dirty="0">
                <a:solidFill>
                  <a:srgbClr val="C00000"/>
                </a:solidFill>
              </a:rPr>
            </a:br>
            <a:endParaRPr lang="en-GB" sz="4000" dirty="0">
              <a:solidFill>
                <a:srgbClr val="222EF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A7B16-6AF8-AD46-B100-F916F517BA0E}"/>
              </a:ext>
            </a:extLst>
          </p:cNvPr>
          <p:cNvSpPr/>
          <p:nvPr/>
        </p:nvSpPr>
        <p:spPr>
          <a:xfrm>
            <a:off x="1488440" y="3888379"/>
            <a:ext cx="103692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Valentina Zharkova </a:t>
            </a: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70C0"/>
                </a:solidFill>
              </a:rPr>
              <a:t>University of </a:t>
            </a:r>
            <a:r>
              <a:rPr lang="en-US" sz="2800" dirty="0" err="1">
                <a:solidFill>
                  <a:srgbClr val="0070C0"/>
                </a:solidFill>
              </a:rPr>
              <a:t>Northumbria</a:t>
            </a:r>
            <a:r>
              <a:rPr lang="en-US" sz="2800" dirty="0">
                <a:solidFill>
                  <a:srgbClr val="0070C0"/>
                </a:solidFill>
              </a:rPr>
              <a:t>, Newcastle upon Tyne,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UK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FB2431-41AF-8746-9D94-7E8D2DFBCA75}"/>
              </a:ext>
            </a:extLst>
          </p:cNvPr>
          <p:cNvSpPr/>
          <p:nvPr/>
        </p:nvSpPr>
        <p:spPr>
          <a:xfrm>
            <a:off x="3109691" y="3137286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48183-85A4-5D41-8D2F-56A1090C91A2}"/>
              </a:ext>
            </a:extLst>
          </p:cNvPr>
          <p:cNvSpPr/>
          <p:nvPr/>
        </p:nvSpPr>
        <p:spPr>
          <a:xfrm>
            <a:off x="3540068" y="4876847"/>
            <a:ext cx="570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222EF4"/>
                </a:solidFill>
                <a:hlinkClick r:id="rId4"/>
              </a:rPr>
              <a:t>https://solargsm.com/publications/</a:t>
            </a:r>
            <a:r>
              <a:rPr lang="en-GB" sz="2800" dirty="0">
                <a:solidFill>
                  <a:srgbClr val="222EF4"/>
                </a:solidFill>
              </a:rPr>
              <a:t> 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61EFB-D3BB-9244-BEB3-641CD6754785}"/>
              </a:ext>
            </a:extLst>
          </p:cNvPr>
          <p:cNvSpPr/>
          <p:nvPr/>
        </p:nvSpPr>
        <p:spPr>
          <a:xfrm>
            <a:off x="1913021" y="5861732"/>
            <a:ext cx="8122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With thanks to Drs. S. Shepherd (UK), E. Popova (Chile) and S. </a:t>
            </a:r>
            <a:r>
              <a:rPr lang="en-US" dirty="0" err="1">
                <a:solidFill>
                  <a:srgbClr val="0070C0"/>
                </a:solidFill>
              </a:rPr>
              <a:t>Zharkov</a:t>
            </a:r>
            <a:r>
              <a:rPr lang="en-US" dirty="0">
                <a:solidFill>
                  <a:srgbClr val="0070C0"/>
                </a:solidFill>
              </a:rPr>
              <a:t> (UK)</a:t>
            </a:r>
            <a:endParaRPr lang="en-US" dirty="0"/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FE6CAD4-0746-1447-B842-8E946622100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421" y="90207"/>
            <a:ext cx="2618280" cy="100476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99E4C7-1307-6487-805C-4CDE94549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160" y="496888"/>
            <a:ext cx="8640960" cy="1143000"/>
          </a:xfrm>
        </p:spPr>
        <p:txBody>
          <a:bodyPr/>
          <a:lstStyle/>
          <a:p>
            <a:pPr algn="ctr"/>
            <a:r>
              <a:rPr lang="en-US" dirty="0"/>
              <a:t>S       </a:t>
            </a:r>
            <a:r>
              <a:rPr lang="en-US" dirty="0">
                <a:solidFill>
                  <a:srgbClr val="FF0000"/>
                </a:solidFill>
              </a:rPr>
              <a:t>Summary curve of 2 PCs</a:t>
            </a:r>
            <a:r>
              <a:rPr lang="en-US" dirty="0"/>
              <a:t> v</a:t>
            </a:r>
            <a:br>
              <a:rPr lang="en-US" dirty="0"/>
            </a:br>
            <a:r>
              <a:rPr lang="en-US" sz="2400" dirty="0"/>
              <a:t>(Zharkova et al, 2015)</a:t>
            </a:r>
          </a:p>
        </p:txBody>
      </p:sp>
      <p:pic>
        <p:nvPicPr>
          <p:cNvPr id="5" name="Picture 4" descr="Fig2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772816"/>
            <a:ext cx="9550400" cy="4492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64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49300"/>
            <a:ext cx="10532364" cy="798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Modulus summary curve – dipole MF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  </a:t>
            </a:r>
            <a:r>
              <a:rPr lang="en-US" sz="2700" dirty="0">
                <a:solidFill>
                  <a:srgbClr val="222EF4"/>
                </a:solidFill>
              </a:rPr>
              <a:t>Zharkova et al, 2015, </a:t>
            </a:r>
            <a:r>
              <a:rPr lang="en-US" sz="2700" dirty="0" err="1">
                <a:solidFill>
                  <a:srgbClr val="222EF4"/>
                </a:solidFill>
              </a:rPr>
              <a:t>SciRep</a:t>
            </a:r>
            <a:r>
              <a:rPr lang="en-US" sz="2700" dirty="0">
                <a:solidFill>
                  <a:srgbClr val="222EF4"/>
                </a:solidFill>
              </a:rPr>
              <a:t>; 2020, Temp., Zharkova et al, 2022</a:t>
            </a:r>
            <a:r>
              <a:rPr lang="en-US" sz="3100" dirty="0">
                <a:solidFill>
                  <a:srgbClr val="222EF4"/>
                </a:solidFill>
              </a:rPr>
              <a:t>, </a:t>
            </a:r>
            <a:r>
              <a:rPr lang="en-US" sz="2700" dirty="0">
                <a:solidFill>
                  <a:srgbClr val="222EF4"/>
                </a:solidFill>
              </a:rPr>
              <a:t>MNRAS </a:t>
            </a:r>
            <a:r>
              <a:rPr lang="en-US" sz="2200" dirty="0">
                <a:solidFill>
                  <a:srgbClr val="222EF4"/>
                </a:solidFill>
                <a:hlinkClick r:id="rId2"/>
              </a:rPr>
              <a:t>https://solargsm.com/wp-content/uploads/2022/04/zharkova_shepherd_mnras22.pdf</a:t>
            </a:r>
            <a:r>
              <a:rPr lang="en-US" sz="2200" dirty="0">
                <a:solidFill>
                  <a:srgbClr val="222EF4"/>
                </a:solidFill>
              </a:rPr>
              <a:t>  </a:t>
            </a:r>
            <a:r>
              <a:rPr lang="en-US" dirty="0"/>
              <a:t>s </a:t>
            </a:r>
            <a:r>
              <a:rPr lang="en-US" dirty="0" err="1"/>
              <a:t>sunsdata</a:t>
            </a:r>
            <a:br>
              <a:rPr lang="en-US" dirty="0"/>
            </a:br>
            <a:r>
              <a:rPr lang="en-US" sz="2400" dirty="0"/>
              <a:t>(Shepherd et al, 2014 ; Zharkova et al, 2015)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" name="Picture 9" descr="ssn_pc_flu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" y="1547788"/>
            <a:ext cx="5035624" cy="2432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0D0AF-CABA-C24A-AFED-C70CA8D430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748448"/>
            <a:ext cx="9232900" cy="289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BF757-72D8-9440-AFF2-F9C868459A10}"/>
              </a:ext>
            </a:extLst>
          </p:cNvPr>
          <p:cNvSpPr txBox="1"/>
          <p:nvPr/>
        </p:nvSpPr>
        <p:spPr>
          <a:xfrm>
            <a:off x="1536700" y="603479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406D4-97D5-2046-82DD-D8E158313BE4}"/>
              </a:ext>
            </a:extLst>
          </p:cNvPr>
          <p:cNvSpPr txBox="1"/>
          <p:nvPr/>
        </p:nvSpPr>
        <p:spPr>
          <a:xfrm>
            <a:off x="1244600" y="340989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3BF58-DBAF-5942-AB55-4DF07CBA8A12}"/>
              </a:ext>
            </a:extLst>
          </p:cNvPr>
          <p:cNvSpPr txBox="1"/>
          <p:nvPr/>
        </p:nvSpPr>
        <p:spPr>
          <a:xfrm>
            <a:off x="2755900" y="604277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FD419-5394-A947-B503-2FA63A36FB17}"/>
              </a:ext>
            </a:extLst>
          </p:cNvPr>
          <p:cNvSpPr txBox="1"/>
          <p:nvPr/>
        </p:nvSpPr>
        <p:spPr>
          <a:xfrm>
            <a:off x="2797175" y="338274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5CFC6-34A3-D048-B7F8-C9B9EFCA6650}"/>
              </a:ext>
            </a:extLst>
          </p:cNvPr>
          <p:cNvSpPr txBox="1"/>
          <p:nvPr/>
        </p:nvSpPr>
        <p:spPr>
          <a:xfrm>
            <a:off x="4091248" y="60114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2193F-0904-3046-9FF2-3FAD3FA4EE11}"/>
              </a:ext>
            </a:extLst>
          </p:cNvPr>
          <p:cNvSpPr txBox="1"/>
          <p:nvPr/>
        </p:nvSpPr>
        <p:spPr>
          <a:xfrm>
            <a:off x="4349750" y="337056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5838-4CE0-9741-8E10-42B36EB97453}"/>
              </a:ext>
            </a:extLst>
          </p:cNvPr>
          <p:cNvSpPr txBox="1"/>
          <p:nvPr/>
        </p:nvSpPr>
        <p:spPr>
          <a:xfrm>
            <a:off x="5494040" y="602005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8C8B8-E7F8-7044-9B44-77D43CE7A2B8}"/>
              </a:ext>
            </a:extLst>
          </p:cNvPr>
          <p:cNvSpPr txBox="1"/>
          <p:nvPr/>
        </p:nvSpPr>
        <p:spPr>
          <a:xfrm>
            <a:off x="6569894" y="6034791"/>
            <a:ext cx="103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82742-A7FD-2146-99BB-DFC598F38B63}"/>
              </a:ext>
            </a:extLst>
          </p:cNvPr>
          <p:cNvSpPr txBox="1"/>
          <p:nvPr/>
        </p:nvSpPr>
        <p:spPr>
          <a:xfrm>
            <a:off x="7905242" y="605400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F871-E050-924C-AB91-3FF17B59A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84" y="1148544"/>
            <a:ext cx="6183210" cy="402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AAAD7-E607-2845-801C-9209F5FFA417}"/>
              </a:ext>
            </a:extLst>
          </p:cNvPr>
          <p:cNvSpPr/>
          <p:nvPr/>
        </p:nvSpPr>
        <p:spPr>
          <a:xfrm>
            <a:off x="8673338" y="49342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Confirmed by</a:t>
            </a:r>
          </a:p>
          <a:p>
            <a:r>
              <a:rPr lang="en-US" dirty="0" err="1">
                <a:solidFill>
                  <a:srgbClr val="222EF4"/>
                </a:solidFill>
              </a:rPr>
              <a:t>Katiashvili</a:t>
            </a:r>
            <a:r>
              <a:rPr lang="en-US" dirty="0">
                <a:solidFill>
                  <a:srgbClr val="222EF4"/>
                </a:solidFill>
              </a:rPr>
              <a:t>, 2020, </a:t>
            </a:r>
            <a:r>
              <a:rPr lang="en-US" dirty="0" err="1">
                <a:solidFill>
                  <a:srgbClr val="222EF4"/>
                </a:solidFill>
              </a:rPr>
              <a:t>ApJ</a:t>
            </a:r>
            <a:r>
              <a:rPr lang="en-US" dirty="0">
                <a:solidFill>
                  <a:srgbClr val="222EF4"/>
                </a:solidFill>
              </a:rPr>
              <a:t>;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dirty="0" err="1">
                <a:solidFill>
                  <a:srgbClr val="222EF4"/>
                </a:solidFill>
              </a:rPr>
              <a:t>Obridko</a:t>
            </a:r>
            <a:r>
              <a:rPr lang="en-US" dirty="0">
                <a:solidFill>
                  <a:srgbClr val="222EF4"/>
                </a:solidFill>
              </a:rPr>
              <a:t> et al, 2021, MNRAS</a:t>
            </a:r>
          </a:p>
          <a:p>
            <a:r>
              <a:rPr lang="en-US" dirty="0">
                <a:solidFill>
                  <a:srgbClr val="222EF4"/>
                </a:solidFill>
              </a:rPr>
              <a:t>Velasco-Herrera et al,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B667-8145-5DAF-52B1-6EB78723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D441A39-8727-E698-5FD5-54B6C574A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012"/>
            <a:ext cx="5697893" cy="262426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8E0A475C-08FA-DEFE-2AB5-47382256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9715"/>
            <a:ext cx="5697893" cy="2783988"/>
          </a:xfrm>
          <a:prstGeom prst="rect">
            <a:avLst/>
          </a:prstGeom>
        </p:spPr>
      </p:pic>
      <p:pic>
        <p:nvPicPr>
          <p:cNvPr id="9" name="Picture 8" descr="A graph with blue lines&#10;&#10;Description automatically generated">
            <a:extLst>
              <a:ext uri="{FF2B5EF4-FFF2-40B4-BE49-F238E27FC236}">
                <a16:creationId xmlns:a16="http://schemas.microsoft.com/office/drawing/2014/main" id="{57AC4B38-9399-06B6-600F-9C0AD84D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92" y="1455575"/>
            <a:ext cx="6543202" cy="3019775"/>
          </a:xfrm>
          <a:prstGeom prst="rect">
            <a:avLst/>
          </a:prstGeom>
        </p:spPr>
      </p:pic>
      <p:pic>
        <p:nvPicPr>
          <p:cNvPr id="11" name="Picture 10" descr="A graph showing the number of data&#10;&#10;Description automatically generated">
            <a:extLst>
              <a:ext uri="{FF2B5EF4-FFF2-40B4-BE49-F238E27FC236}">
                <a16:creationId xmlns:a16="http://schemas.microsoft.com/office/drawing/2014/main" id="{6B088596-1F85-F166-BD1E-65544DC5B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41" y="4475351"/>
            <a:ext cx="6915759" cy="2238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930D9E-2FC9-A13F-5A5C-91D6A5557501}"/>
              </a:ext>
            </a:extLst>
          </p:cNvPr>
          <p:cNvSpPr txBox="1"/>
          <p:nvPr/>
        </p:nvSpPr>
        <p:spPr>
          <a:xfrm>
            <a:off x="-398109" y="79707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Modulus summary curve – quadruple  MF </a:t>
            </a:r>
          </a:p>
          <a:p>
            <a:pPr algn="ctr"/>
            <a:r>
              <a:rPr lang="en-US" sz="2000" dirty="0">
                <a:solidFill>
                  <a:srgbClr val="222EF4"/>
                </a:solidFill>
              </a:rPr>
              <a:t>Zharkova et al, 2023  MNRAS </a:t>
            </a:r>
            <a:r>
              <a:rPr lang="en-US" sz="2000" dirty="0">
                <a:solidFill>
                  <a:srgbClr val="222EF4"/>
                </a:solidFill>
                <a:hlinkClick r:id="rId6"/>
              </a:rPr>
              <a:t>https://solargsm.com/wp-content/uploads/2022/04/zharkova_shepherd_mnras22.pdf</a:t>
            </a:r>
            <a:endParaRPr lang="en-US" sz="2400" dirty="0">
              <a:solidFill>
                <a:srgbClr val="222EF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1B16F-AF7F-14BB-2656-4FA0D674F233}"/>
              </a:ext>
            </a:extLst>
          </p:cNvPr>
          <p:cNvSpPr txBox="1"/>
          <p:nvPr/>
        </p:nvSpPr>
        <p:spPr>
          <a:xfrm>
            <a:off x="9356271" y="4806367"/>
            <a:ext cx="2465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SHR flare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4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60648"/>
            <a:ext cx="11356848" cy="14310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Predicted solar activity </a:t>
            </a:r>
            <a:r>
              <a:rPr lang="en-US" sz="3200" dirty="0">
                <a:solidFill>
                  <a:srgbClr val="660066"/>
                </a:solidFill>
              </a:rPr>
              <a:t>(Zharkova et al, 2015, SR </a:t>
            </a:r>
            <a:r>
              <a:rPr lang="en-GB" sz="3200" dirty="0">
                <a:hlinkClick r:id="rId2"/>
              </a:rPr>
              <a:t>https://www.nature.com/articles/srep15689</a:t>
            </a:r>
            <a:r>
              <a:rPr lang="en-US" sz="3200" dirty="0">
                <a:solidFill>
                  <a:srgbClr val="660066"/>
                </a:solidFill>
              </a:rPr>
              <a:t>)</a:t>
            </a:r>
            <a:br>
              <a:rPr lang="en-US" dirty="0"/>
            </a:br>
            <a:r>
              <a:rPr lang="en-US" sz="2400" dirty="0"/>
              <a:t>Zharkova et al, 2015, Nature SR</a:t>
            </a:r>
          </a:p>
        </p:txBody>
      </p:sp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200"/>
            <a:ext cx="11017224" cy="387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8912" y="557261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Discovery of </a:t>
            </a:r>
            <a:r>
              <a:rPr lang="en-US" dirty="0"/>
              <a:t>grand solar cycles :</a:t>
            </a:r>
            <a:r>
              <a:rPr lang="en-US" dirty="0">
                <a:solidFill>
                  <a:srgbClr val="C00000"/>
                </a:solidFill>
              </a:rPr>
              <a:t>350-400 years </a:t>
            </a:r>
          </a:p>
          <a:p>
            <a:r>
              <a:rPr lang="en-US" dirty="0">
                <a:solidFill>
                  <a:srgbClr val="0000FF"/>
                </a:solidFill>
              </a:rPr>
              <a:t>In addition to 11 year cycles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3592" y="177281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Observational result, dynamo model was not yet considered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3046191" y="6232771"/>
            <a:ext cx="7241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- my webpage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0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E913D-82D5-9E4E-A7E1-4CA90B53E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365760"/>
            <a:ext cx="11576303" cy="6528816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</a:rPr>
              <a:t>This result was reported at </a:t>
            </a:r>
          </a:p>
          <a:p>
            <a:r>
              <a:rPr lang="en-GB" dirty="0"/>
              <a:t>the National Astronomy Meeting in Llandudno and covered by the RAS press-release </a:t>
            </a:r>
            <a:r>
              <a:rPr lang="en-GB" dirty="0">
                <a:hlinkClick r:id="rId2"/>
              </a:rPr>
              <a:t>https://nam2015.org/index.php/press-releases/64-irregular-heartbeat-of-the-sun-driven-by-double-dynamo</a:t>
            </a:r>
            <a:r>
              <a:rPr lang="en-GB" dirty="0"/>
              <a:t> </a:t>
            </a:r>
          </a:p>
          <a:p>
            <a:endParaRPr lang="en-GB" dirty="0"/>
          </a:p>
          <a:p>
            <a:r>
              <a:rPr lang="en-GB" dirty="0"/>
              <a:t>media </a:t>
            </a:r>
            <a:r>
              <a:rPr lang="en-GB" dirty="0">
                <a:hlinkClick r:id="rId3"/>
              </a:rPr>
              <a:t>https://www.sciencedaily.com/releases/2015/07/150709092955.htm</a:t>
            </a:r>
            <a:r>
              <a:rPr lang="en-GB" dirty="0"/>
              <a:t> and </a:t>
            </a:r>
            <a:r>
              <a:rPr lang="en-GB" dirty="0">
                <a:hlinkClick r:id="rId4"/>
              </a:rPr>
              <a:t>https://www.chroniclelive.co.uk/business/business-news/mini-ice-age-could-freeze-11607587</a:t>
            </a:r>
            <a:endParaRPr lang="en-GB" dirty="0"/>
          </a:p>
          <a:p>
            <a:endParaRPr lang="en-GB" dirty="0"/>
          </a:p>
          <a:p>
            <a:r>
              <a:rPr lang="en-GB" dirty="0"/>
              <a:t> U-tube talks  </a:t>
            </a:r>
            <a:r>
              <a:rPr lang="en-GB" dirty="0">
                <a:hlinkClick r:id="rId5"/>
              </a:rPr>
              <a:t>https://www.youtube.com/results?search_query=double+dynamo+and+grand+solar+minimum</a:t>
            </a:r>
            <a:endParaRPr lang="en-GB" dirty="0"/>
          </a:p>
          <a:p>
            <a:endParaRPr lang="en-GB" dirty="0"/>
          </a:p>
          <a:p>
            <a:r>
              <a:rPr lang="en-GB" dirty="0"/>
              <a:t>See more on </a:t>
            </a:r>
            <a:r>
              <a:rPr lang="en-GB" dirty="0">
                <a:hlinkClick r:id="rId6"/>
              </a:rPr>
              <a:t>https://solargsm.com</a:t>
            </a:r>
            <a:r>
              <a:rPr lang="en-GB" dirty="0"/>
              <a:t> 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6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914400"/>
            <a:ext cx="10917936" cy="97504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Verification of summary curve with large s/s </a:t>
            </a:r>
            <a:r>
              <a:rPr lang="en-US" dirty="0">
                <a:solidFill>
                  <a:srgbClr val="008000"/>
                </a:solidFill>
              </a:rPr>
              <a:t>for grand cycle prior MM </a:t>
            </a:r>
            <a:r>
              <a:rPr lang="en-US" sz="2400" dirty="0">
                <a:solidFill>
                  <a:srgbClr val="008000"/>
                </a:solidFill>
              </a:rPr>
              <a:t>(Zharkova </a:t>
            </a:r>
            <a:r>
              <a:rPr lang="en-US" sz="2400" dirty="0" err="1">
                <a:solidFill>
                  <a:srgbClr val="008000"/>
                </a:solidFill>
              </a:rPr>
              <a:t>etal</a:t>
            </a:r>
            <a:r>
              <a:rPr lang="en-US" sz="2400" dirty="0">
                <a:solidFill>
                  <a:srgbClr val="008000"/>
                </a:solidFill>
              </a:rPr>
              <a:t>, 2017, 2018)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/>
              <a:t>Wolf and Maunder grand minima</a:t>
            </a:r>
            <a:br>
              <a:rPr lang="en-US" dirty="0"/>
            </a:br>
            <a:r>
              <a:rPr lang="en-US" sz="2800" dirty="0"/>
              <a:t>Zharkova et al,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6" name="Picture 5" descr="P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2060849"/>
            <a:ext cx="10168128" cy="3250649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 bwMode="auto">
          <a:xfrm flipV="1">
            <a:off x="5081236" y="1889447"/>
            <a:ext cx="1965102" cy="917079"/>
          </a:xfrm>
          <a:prstGeom prst="leftRightArrow">
            <a:avLst/>
          </a:prstGeom>
          <a:solidFill>
            <a:srgbClr val="A52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Left-Right Arrow 8"/>
          <p:cNvSpPr/>
          <p:nvPr/>
        </p:nvSpPr>
        <p:spPr bwMode="auto">
          <a:xfrm>
            <a:off x="7046338" y="1926125"/>
            <a:ext cx="2016224" cy="917079"/>
          </a:xfrm>
          <a:prstGeom prst="leftRigh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>
            <a:off x="2207568" y="5949281"/>
            <a:ext cx="1440160" cy="917079"/>
          </a:xfrm>
          <a:prstGeom prst="leftRigh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 flipV="1">
            <a:off x="2135560" y="5144859"/>
            <a:ext cx="1512168" cy="917079"/>
          </a:xfrm>
          <a:prstGeom prst="leftRightArrow">
            <a:avLst/>
          </a:prstGeom>
          <a:solidFill>
            <a:srgbClr val="A52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1745" y="5373216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1288"/>
                </a:solidFill>
              </a:rPr>
              <a:t>Severe diseases in China, no observers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9736" y="5877272"/>
            <a:ext cx="438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1288"/>
                </a:solidFill>
              </a:rPr>
              <a:t>New dynasty in China, Great Wall project</a:t>
            </a:r>
          </a:p>
        </p:txBody>
      </p:sp>
    </p:spTree>
    <p:extLst>
      <p:ext uri="{BB962C8B-B14F-4D97-AF65-F5344CB8AC3E}">
        <p14:creationId xmlns:p14="http://schemas.microsoft.com/office/powerpoint/2010/main" val="202683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0"/>
            <a:ext cx="9959026" cy="12241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Double dynamo summary curve for 3000 years (</a:t>
            </a:r>
            <a:r>
              <a:rPr lang="en-US" sz="3200" dirty="0">
                <a:solidFill>
                  <a:srgbClr val="222EF4"/>
                </a:solidFill>
              </a:rPr>
              <a:t>blue</a:t>
            </a:r>
            <a:r>
              <a:rPr lang="en-US" sz="3200" dirty="0">
                <a:solidFill>
                  <a:srgbClr val="C00000"/>
                </a:solidFill>
              </a:rPr>
              <a:t>) versus the s/s curve by Solanki et al. 2004 (</a:t>
            </a:r>
            <a:r>
              <a:rPr lang="en-US" sz="3200" dirty="0">
                <a:solidFill>
                  <a:srgbClr val="FF0000"/>
                </a:solidFill>
              </a:rPr>
              <a:t>red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vz_3000_years_vs_us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72" y="1966768"/>
            <a:ext cx="8964488" cy="4018002"/>
          </a:xfrm>
          <a:prstGeom prst="rect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</p:pic>
      <p:sp>
        <p:nvSpPr>
          <p:cNvPr id="7" name="Isosceles Triangle 6"/>
          <p:cNvSpPr/>
          <p:nvPr/>
        </p:nvSpPr>
        <p:spPr bwMode="auto">
          <a:xfrm>
            <a:off x="9336360" y="16288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688" y="605816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Periods</a:t>
            </a:r>
            <a:r>
              <a:rPr lang="en-US" dirty="0"/>
              <a:t> – grand cycle: </a:t>
            </a:r>
            <a:r>
              <a:rPr lang="en-US" dirty="0">
                <a:solidFill>
                  <a:srgbClr val="0000FF"/>
                </a:solidFill>
              </a:rPr>
              <a:t>350-400 years and </a:t>
            </a:r>
            <a:r>
              <a:rPr lang="en-US" dirty="0"/>
              <a:t>super-grand cycle :</a:t>
            </a:r>
            <a:r>
              <a:rPr lang="en-US" dirty="0">
                <a:solidFill>
                  <a:srgbClr val="0000FF"/>
                </a:solidFill>
              </a:rPr>
              <a:t>2000-2100 years</a:t>
            </a:r>
          </a:p>
        </p:txBody>
      </p:sp>
      <p:sp>
        <p:nvSpPr>
          <p:cNvPr id="8" name="Donut 7"/>
          <p:cNvSpPr/>
          <p:nvPr/>
        </p:nvSpPr>
        <p:spPr bwMode="auto">
          <a:xfrm>
            <a:off x="7896200" y="4293096"/>
            <a:ext cx="914400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Frame 8"/>
          <p:cNvSpPr/>
          <p:nvPr/>
        </p:nvSpPr>
        <p:spPr bwMode="auto">
          <a:xfrm>
            <a:off x="8040216" y="4077072"/>
            <a:ext cx="1008112" cy="61347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8184232" y="3861048"/>
            <a:ext cx="648072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Block Arc 10"/>
          <p:cNvSpPr/>
          <p:nvPr/>
        </p:nvSpPr>
        <p:spPr bwMode="auto">
          <a:xfrm>
            <a:off x="8112224" y="4221089"/>
            <a:ext cx="720080" cy="917079"/>
          </a:xfrm>
          <a:prstGeom prst="block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1904" y="19943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Sporer minimum in 1400-1600 in C</a:t>
            </a:r>
            <a:r>
              <a:rPr lang="en-US" baseline="30000" dirty="0"/>
              <a:t>14</a:t>
            </a:r>
            <a:r>
              <a:rPr lang="en-US" dirty="0"/>
              <a:t> is caused by s/n Vela Junior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8400256" y="4293096"/>
            <a:ext cx="504056" cy="58668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112224" y="6381328"/>
            <a:ext cx="916680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616280" y="620688"/>
            <a:ext cx="864096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F6293-9C8B-AF44-A729-1C8FBD75F12B}"/>
              </a:ext>
            </a:extLst>
          </p:cNvPr>
          <p:cNvSpPr/>
          <p:nvPr/>
        </p:nvSpPr>
        <p:spPr>
          <a:xfrm>
            <a:off x="7536160" y="1067252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Zharkova et al, 2015, 2018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D2C431-AE4A-7C47-824B-232603B2BE71}"/>
              </a:ext>
            </a:extLst>
          </p:cNvPr>
          <p:cNvGraphicFramePr>
            <a:graphicFrameLocks noGrp="1"/>
          </p:cNvGraphicFramePr>
          <p:nvPr/>
        </p:nvGraphicFramePr>
        <p:xfrm>
          <a:off x="1257672" y="-73715"/>
          <a:ext cx="10972800" cy="283464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197807893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21924135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884277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</a:br>
                      <a: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  <a:t>Homeric minimum</a:t>
                      </a:r>
                      <a:r>
                        <a:rPr lang="en-GB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4"/>
                        </a:rPr>
                        <a:t>[13]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750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550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60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Oort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1040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1080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62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Medieval maximum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Wolf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1350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98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5" tooltip="Spörer Minimum"/>
                        </a:rPr>
                        <a:t>Spörer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1450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1550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80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6" tooltip="Maunder Minimum"/>
                        </a:rPr>
                        <a:t>Maunder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1645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1715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7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7" tooltip="Dalton Minimum"/>
                        </a:rPr>
                        <a:t>Dalton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1820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2509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08DF168-6AA4-364D-9482-C2EC4DB8BC35}"/>
              </a:ext>
            </a:extLst>
          </p:cNvPr>
          <p:cNvSpPr txBox="1"/>
          <p:nvPr/>
        </p:nvSpPr>
        <p:spPr>
          <a:xfrm rot="16200000">
            <a:off x="8087018" y="30753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Maunder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9A7C98-D360-8241-A9BB-000B2F7467CB}"/>
              </a:ext>
            </a:extLst>
          </p:cNvPr>
          <p:cNvSpPr txBox="1"/>
          <p:nvPr/>
        </p:nvSpPr>
        <p:spPr>
          <a:xfrm rot="16200000">
            <a:off x="7363817" y="3149840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Wolf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E3BCF-8CEE-D44E-8208-50EF328DE34E}"/>
              </a:ext>
            </a:extLst>
          </p:cNvPr>
          <p:cNvSpPr txBox="1"/>
          <p:nvPr/>
        </p:nvSpPr>
        <p:spPr>
          <a:xfrm rot="16200000">
            <a:off x="6539803" y="3198653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00F4BF-7CA4-6C42-9B70-8486A22B3DC0}"/>
              </a:ext>
            </a:extLst>
          </p:cNvPr>
          <p:cNvSpPr txBox="1"/>
          <p:nvPr/>
        </p:nvSpPr>
        <p:spPr>
          <a:xfrm rot="16200000">
            <a:off x="1526138" y="3234332"/>
            <a:ext cx="118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Homeric</a:t>
            </a:r>
          </a:p>
        </p:txBody>
      </p:sp>
    </p:spTree>
    <p:extLst>
      <p:ext uri="{BB962C8B-B14F-4D97-AF65-F5344CB8AC3E}">
        <p14:creationId xmlns:p14="http://schemas.microsoft.com/office/powerpoint/2010/main" val="6452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Footer Placeholder 3">
            <a:extLst>
              <a:ext uri="{FF2B5EF4-FFF2-40B4-BE49-F238E27FC236}">
                <a16:creationId xmlns:a16="http://schemas.microsoft.com/office/drawing/2014/main" id="{E5A99368-8019-3A4B-BA34-5ECF41209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</a:t>
            </a:r>
            <a:endParaRPr lang="en-GB" altLang="en-US" sz="1400"/>
          </a:p>
        </p:txBody>
      </p:sp>
      <p:pic>
        <p:nvPicPr>
          <p:cNvPr id="106498" name="Picture 4" descr="fig2b.jpg">
            <a:extLst>
              <a:ext uri="{FF2B5EF4-FFF2-40B4-BE49-F238E27FC236}">
                <a16:creationId xmlns:a16="http://schemas.microsoft.com/office/drawing/2014/main" id="{324B1716-9934-6945-A70A-70B2CE4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4963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2Usoskin.pdf">
            <a:extLst>
              <a:ext uri="{FF2B5EF4-FFF2-40B4-BE49-F238E27FC236}">
                <a16:creationId xmlns:a16="http://schemas.microsoft.com/office/drawing/2014/main" id="{A499999C-164E-4846-9F17-3D6D4D7E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2895600"/>
            <a:ext cx="10082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Ususkin1.pdf">
            <a:extLst>
              <a:ext uri="{FF2B5EF4-FFF2-40B4-BE49-F238E27FC236}">
                <a16:creationId xmlns:a16="http://schemas.microsoft.com/office/drawing/2014/main" id="{0A136126-24C3-5C47-9951-0E783AE2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3357563"/>
            <a:ext cx="95059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2200656" y="355404"/>
            <a:ext cx="8458200" cy="965298"/>
          </a:xfrm>
        </p:spPr>
        <p:txBody>
          <a:bodyPr/>
          <a:lstStyle/>
          <a:p>
            <a:pPr algn="ctr"/>
            <a:r>
              <a:rPr lang="en-GB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Summary</a:t>
            </a:r>
            <a:br>
              <a:rPr lang="en-GB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new proxy of solar activity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847344" y="1511301"/>
            <a:ext cx="10836656" cy="510499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New proxy of SA -Principal components of SBMF 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PCs are paired – double dynamo waves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1E0F8B"/>
                </a:solidFill>
                <a:latin typeface="Arial" charset="0"/>
                <a:ea typeface="ＭＳ Ｐゴシック" charset="0"/>
                <a:cs typeface="ＭＳ Ｐゴシック" charset="0"/>
              </a:rPr>
              <a:t>The strongest 2 PCs cover more than 40% of variance or 67% of SD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Prediction of the solar activity on a millennium scale shows grand solar cycle with a period of 350-400 years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Next grand solar minimum is underway </a:t>
            </a:r>
            <a:r>
              <a:rPr lang="en-GB" sz="32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in 2020-2053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Prediction for 3000-10000 years backwards fits the main grand minima and warming periods </a:t>
            </a:r>
            <a:endParaRPr lang="en-GB" sz="32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6B11FB-CBF4-0A43-9B57-AE99D3CCD9B6}"/>
              </a:ext>
            </a:extLst>
          </p:cNvPr>
          <p:cNvSpPr/>
          <p:nvPr/>
        </p:nvSpPr>
        <p:spPr>
          <a:xfrm>
            <a:off x="3046191" y="6232771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A7B564B3-6D06-E44D-BDFB-02E297DB8E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8440" y="21240"/>
            <a:ext cx="2082216" cy="8200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70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1265858"/>
            <a:ext cx="1152144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76800" y="6403975"/>
            <a:ext cx="289560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85216" y="188640"/>
            <a:ext cx="1108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2 layer dynamo model explaining some PCA features </a:t>
            </a:r>
          </a:p>
          <a:p>
            <a:pPr algn="ctr"/>
            <a:r>
              <a:rPr lang="en-US" sz="3200" dirty="0"/>
              <a:t>Zharkova et al, 2015, Popova et al, 2013</a:t>
            </a:r>
          </a:p>
        </p:txBody>
      </p:sp>
    </p:spTree>
    <p:extLst>
      <p:ext uri="{BB962C8B-B14F-4D97-AF65-F5344CB8AC3E}">
        <p14:creationId xmlns:p14="http://schemas.microsoft.com/office/powerpoint/2010/main" val="385814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1451" y="110873"/>
            <a:ext cx="9018777" cy="1143000"/>
          </a:xfrm>
        </p:spPr>
        <p:txBody>
          <a:bodyPr/>
          <a:lstStyle/>
          <a:p>
            <a:pPr eaLnBrk="1" hangingPunct="1"/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Current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solar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activity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index</a:t>
            </a:r>
            <a:endParaRPr lang="it-IT" sz="3600" i="1" dirty="0">
              <a:solidFill>
                <a:srgbClr val="00CC00"/>
              </a:solidFill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Picture 3" descr="sun_btrf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92" y="1196974"/>
            <a:ext cx="11375136" cy="5240401"/>
          </a:xfr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CAB1E5D-5CB1-3196-A298-A88580AD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813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Прямоугольник 1"/>
          <p:cNvSpPr>
            <a:spLocks noChangeArrowheads="1"/>
          </p:cNvSpPr>
          <p:nvPr/>
        </p:nvSpPr>
        <p:spPr bwMode="auto">
          <a:xfrm>
            <a:off x="2095500" y="549275"/>
            <a:ext cx="8572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Two-Layer Medium observed with HMI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35843" name="Picture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68414"/>
            <a:ext cx="87852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2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600" y="1484784"/>
            <a:ext cx="74888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20136" y="48691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Zhao et al,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704" y="105273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HMI/SDO </a:t>
            </a:r>
            <a:r>
              <a:rPr lang="en-US" dirty="0" err="1">
                <a:solidFill>
                  <a:srgbClr val="0033CC"/>
                </a:solidFill>
              </a:rPr>
              <a:t>heliosesimic</a:t>
            </a:r>
            <a:r>
              <a:rPr lang="en-US" dirty="0">
                <a:solidFill>
                  <a:srgbClr val="0033CC"/>
                </a:solidFill>
              </a:rPr>
              <a:t> observations</a:t>
            </a:r>
          </a:p>
        </p:txBody>
      </p:sp>
    </p:spTree>
    <p:extLst>
      <p:ext uri="{BB962C8B-B14F-4D97-AF65-F5344CB8AC3E}">
        <p14:creationId xmlns:p14="http://schemas.microsoft.com/office/powerpoint/2010/main" val="27605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678AEF6-B5EC-4CF7-41D6-5063E26A4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Interference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ADAF9C9D-28C9-8584-8ED3-5F637D6E98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496" y="1640367"/>
            <a:ext cx="11100873" cy="5441568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y</a:t>
            </a:r>
            <a:r>
              <a:rPr lang="en-US" altLang="en-US" u="sng" baseline="-25000" dirty="0"/>
              <a:t>1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t) (top wave), 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/>
              <a:t>y</a:t>
            </a:r>
            <a:r>
              <a:rPr lang="en-US" altLang="en-US" u="sng" baseline="-25000" dirty="0"/>
              <a:t>2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t+D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) (middle wave)</a:t>
            </a: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y(</a:t>
            </a:r>
            <a:r>
              <a:rPr lang="en-GB" altLang="en-US" dirty="0" err="1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x,t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)=</a:t>
            </a:r>
            <a:r>
              <a:rPr lang="en-US" altLang="en-US" u="sng" dirty="0">
                <a:solidFill>
                  <a:srgbClr val="222EF4"/>
                </a:solidFill>
              </a:rPr>
              <a:t>y</a:t>
            </a:r>
            <a:r>
              <a:rPr lang="en-US" altLang="en-US" u="sng" baseline="-25000" dirty="0">
                <a:solidFill>
                  <a:srgbClr val="222EF4"/>
                </a:solidFill>
              </a:rPr>
              <a:t>1</a:t>
            </a:r>
            <a:r>
              <a:rPr lang="en-US" altLang="en-US" u="sng" dirty="0">
                <a:solidFill>
                  <a:srgbClr val="222EF4"/>
                </a:solidFill>
              </a:rPr>
              <a:t>(</a:t>
            </a:r>
            <a:r>
              <a:rPr lang="en-US" altLang="en-US" u="sng" dirty="0" err="1">
                <a:solidFill>
                  <a:srgbClr val="222EF4"/>
                </a:solidFill>
              </a:rPr>
              <a:t>x,t</a:t>
            </a:r>
            <a:r>
              <a:rPr lang="en-US" altLang="en-US" u="sng" dirty="0">
                <a:solidFill>
                  <a:srgbClr val="222EF4"/>
                </a:solidFill>
              </a:rPr>
              <a:t>)+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>
                <a:solidFill>
                  <a:srgbClr val="222EF4"/>
                </a:solidFill>
              </a:rPr>
              <a:t>y</a:t>
            </a:r>
            <a:r>
              <a:rPr lang="en-US" altLang="en-US" u="sng" baseline="-25000" dirty="0">
                <a:solidFill>
                  <a:srgbClr val="222EF4"/>
                </a:solidFill>
              </a:rPr>
              <a:t>2</a:t>
            </a:r>
            <a:r>
              <a:rPr lang="en-US" altLang="en-US" u="sng" dirty="0">
                <a:solidFill>
                  <a:srgbClr val="222EF4"/>
                </a:solidFill>
              </a:rPr>
              <a:t>(</a:t>
            </a:r>
            <a:r>
              <a:rPr lang="en-US" altLang="en-US" u="sng" dirty="0" err="1">
                <a:solidFill>
                  <a:srgbClr val="222EF4"/>
                </a:solidFill>
              </a:rPr>
              <a:t>x,t</a:t>
            </a:r>
            <a:r>
              <a:rPr lang="en-US" altLang="en-US" u="sng" dirty="0">
                <a:solidFill>
                  <a:srgbClr val="222EF4"/>
                </a:solidFill>
              </a:rPr>
              <a:t>)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wave with amplitude B</a:t>
            </a:r>
          </a:p>
          <a:p>
            <a:pPr marL="0" indent="0" eaLnBrk="1" hangingPunct="1">
              <a:buNone/>
            </a:pPr>
            <a:r>
              <a:rPr lang="el-GR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– frequency, k –wave number, </a:t>
            </a:r>
          </a:p>
          <a:p>
            <a:pPr marL="0" indent="0" eaLnBrk="1" hangingPunct="1">
              <a:buNone/>
            </a:pPr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x – wave displacement</a:t>
            </a:r>
            <a:endParaRPr lang="en-GB" altLang="en-US" sz="2400" dirty="0">
              <a:solidFill>
                <a:srgbClr val="222E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 – phase difference</a:t>
            </a: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 - Amplitude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D=0 </a:t>
            </a: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constructive interference, B=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el-GR" altLang="en-US" dirty="0">
                <a:latin typeface="Verdana" panose="020B0604030504040204" pitchFamily="34" charset="0"/>
              </a:rPr>
              <a:t>π</a:t>
            </a:r>
            <a:r>
              <a:rPr lang="en-GB" altLang="en-US" dirty="0">
                <a:latin typeface="Verdana" panose="020B0604030504040204" pitchFamily="34" charset="0"/>
              </a:rPr>
              <a:t> (180</a:t>
            </a:r>
            <a:r>
              <a:rPr lang="en-GB" altLang="en-US" baseline="30000" dirty="0">
                <a:latin typeface="Verdana" panose="020B0604030504040204" pitchFamily="34" charset="0"/>
              </a:rPr>
              <a:t>o</a:t>
            </a:r>
            <a:r>
              <a:rPr lang="en-GB" altLang="en-US" dirty="0">
                <a:latin typeface="Verdana" panose="020B0604030504040204" pitchFamily="34" charset="0"/>
              </a:rPr>
              <a:t>) –</a:t>
            </a:r>
            <a:r>
              <a:rPr lang="en-GB" altLang="en-US" dirty="0">
                <a:solidFill>
                  <a:srgbClr val="C00000"/>
                </a:solidFill>
                <a:latin typeface="Verdana" panose="020B0604030504040204" pitchFamily="34" charset="0"/>
              </a:rPr>
              <a:t>destructive interference</a:t>
            </a:r>
            <a:r>
              <a:rPr lang="en-GB" altLang="en-US" u="sng" dirty="0">
                <a:latin typeface="Verdana" panose="020B0604030504040204" pitchFamily="34" charset="0"/>
              </a:rPr>
              <a:t>, </a:t>
            </a:r>
            <a:r>
              <a:rPr lang="en-GB" altLang="en-US" dirty="0">
                <a:latin typeface="Verdana" panose="020B0604030504040204" pitchFamily="34" charset="0"/>
              </a:rPr>
              <a:t>B= 0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u="sng" dirty="0"/>
          </a:p>
        </p:txBody>
      </p:sp>
      <p:pic>
        <p:nvPicPr>
          <p:cNvPr id="36868" name="Picture 4" descr="super2">
            <a:extLst>
              <a:ext uri="{FF2B5EF4-FFF2-40B4-BE49-F238E27FC236}">
                <a16:creationId xmlns:a16="http://schemas.microsoft.com/office/drawing/2014/main" id="{89209BCC-D692-1001-BB43-BD71B62D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04" y="1118142"/>
            <a:ext cx="5562600" cy="511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BC80A-9BE1-6DB1-DFFD-FF7B59373F37}"/>
              </a:ext>
            </a:extLst>
          </p:cNvPr>
          <p:cNvSpPr txBox="1"/>
          <p:nvPr/>
        </p:nvSpPr>
        <p:spPr>
          <a:xfrm>
            <a:off x="1649074" y="298291"/>
            <a:ext cx="8465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The two  waves interference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BB0B719-6622-124E-88DA-4B3D4F96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5200" y="221455"/>
            <a:ext cx="10261600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2125D7"/>
                </a:solidFill>
                <a:cs typeface="Times New Roman" panose="02020603050405020304" pitchFamily="18" charset="0"/>
              </a:rPr>
              <a:t>Undamped wave equation: </a:t>
            </a:r>
            <a:br>
              <a:rPr lang="en-US" altLang="en-US" sz="3200" dirty="0">
                <a:solidFill>
                  <a:srgbClr val="2125D7"/>
                </a:solidFill>
                <a:cs typeface="Times New Roman" panose="02020603050405020304" pitchFamily="18" charset="0"/>
              </a:rPr>
            </a:b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Solution to Initial Value Problem    </a:t>
            </a:r>
            <a:r>
              <a:rPr lang="en-US" altLang="en-US" sz="2400" dirty="0">
                <a:solidFill>
                  <a:srgbClr val="2125D7"/>
                </a:solidFill>
                <a:cs typeface="Times New Roman" panose="02020603050405020304" pitchFamily="18" charset="0"/>
              </a:rPr>
              <a:t>(2 of 3)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5A3C63D-FFB4-514F-9AE9-41233EB6F2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6900" y="1576389"/>
            <a:ext cx="9829800" cy="53397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Thus</a:t>
            </a:r>
            <a:r>
              <a:rPr lang="en-US" altLang="en-US" sz="2400" dirty="0">
                <a:sym typeface="Symbol" pitchFamily="2" charset="2"/>
              </a:rPr>
              <a:t> our solution is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To simplify the solution even further, let </a:t>
            </a:r>
            <a:r>
              <a:rPr lang="en-US" altLang="en-US" sz="2400" i="1" dirty="0"/>
              <a:t>A</a:t>
            </a:r>
            <a:r>
              <a:rPr lang="en-US" altLang="en-US" sz="2400" dirty="0"/>
              <a:t> = (</a:t>
            </a:r>
            <a:r>
              <a:rPr lang="en-US" altLang="en-US" sz="2400" i="1" dirty="0">
                <a:sym typeface="Symbol" pitchFamily="2" charset="2"/>
              </a:rPr>
              <a:t></a:t>
            </a:r>
            <a:r>
              <a:rPr lang="en-US" altLang="en-US" sz="2400" baseline="-25000" dirty="0">
                <a:sym typeface="Symbol" pitchFamily="2" charset="2"/>
              </a:rPr>
              <a:t>0</a:t>
            </a:r>
            <a:r>
              <a:rPr lang="en-US" altLang="en-US" sz="2400" i="1" dirty="0">
                <a:sym typeface="Symbol" pitchFamily="2" charset="2"/>
              </a:rPr>
              <a:t> + </a:t>
            </a:r>
            <a:r>
              <a:rPr lang="en-US" altLang="en-US" sz="2400" dirty="0">
                <a:sym typeface="Symbol" pitchFamily="2" charset="2"/>
              </a:rPr>
              <a:t>)/2 and </a:t>
            </a:r>
            <a:r>
              <a:rPr lang="en-US" altLang="en-US" sz="2400" i="1" dirty="0">
                <a:sym typeface="Symbol" pitchFamily="2" charset="2"/>
              </a:rPr>
              <a:t>B</a:t>
            </a:r>
            <a:r>
              <a:rPr lang="en-US" altLang="en-US" sz="2400" dirty="0">
                <a:sym typeface="Symbol" pitchFamily="2" charset="2"/>
              </a:rPr>
              <a:t> = </a:t>
            </a:r>
            <a:r>
              <a:rPr lang="en-US" altLang="en-US" sz="2400" dirty="0"/>
              <a:t>(</a:t>
            </a:r>
            <a:r>
              <a:rPr lang="en-US" altLang="en-US" sz="2400" i="1" dirty="0">
                <a:sym typeface="Symbol" pitchFamily="2" charset="2"/>
              </a:rPr>
              <a:t></a:t>
            </a:r>
            <a:r>
              <a:rPr lang="en-US" altLang="en-US" sz="2400" baseline="-25000" dirty="0">
                <a:sym typeface="Symbol" pitchFamily="2" charset="2"/>
              </a:rPr>
              <a:t>0</a:t>
            </a:r>
            <a:r>
              <a:rPr lang="en-US" altLang="en-US" sz="2400" i="1" dirty="0">
                <a:sym typeface="Symbol" pitchFamily="2" charset="2"/>
              </a:rPr>
              <a:t> - </a:t>
            </a:r>
            <a:r>
              <a:rPr lang="en-US" altLang="en-US" sz="2400" dirty="0">
                <a:sym typeface="Symbol" pitchFamily="2" charset="2"/>
              </a:rPr>
              <a:t>)/2.  Then </a:t>
            </a:r>
            <a:r>
              <a:rPr lang="en-US" altLang="en-US" sz="2400" i="1" dirty="0"/>
              <a:t>A</a:t>
            </a:r>
            <a:r>
              <a:rPr lang="en-US" altLang="en-US" sz="2400" dirty="0"/>
              <a:t> + </a:t>
            </a:r>
            <a:r>
              <a:rPr lang="en-US" altLang="en-US" sz="2400" i="1" dirty="0"/>
              <a:t>B</a:t>
            </a:r>
            <a:r>
              <a:rPr lang="en-US" altLang="en-US" sz="2400" dirty="0"/>
              <a:t> = </a:t>
            </a:r>
            <a:r>
              <a:rPr lang="en-US" altLang="en-US" sz="2400" i="1" dirty="0">
                <a:sym typeface="Symbol" pitchFamily="2" charset="2"/>
              </a:rPr>
              <a:t></a:t>
            </a:r>
            <a:r>
              <a:rPr lang="en-US" altLang="en-US" sz="2400" baseline="-25000" dirty="0">
                <a:sym typeface="Symbol" pitchFamily="2" charset="2"/>
              </a:rPr>
              <a:t>0</a:t>
            </a:r>
            <a:r>
              <a:rPr lang="en-US" altLang="en-US" sz="2400" i="1" dirty="0">
                <a:sym typeface="Symbol" pitchFamily="2" charset="2"/>
              </a:rPr>
              <a:t>t  </a:t>
            </a:r>
            <a:r>
              <a:rPr lang="en-US" altLang="en-US" sz="2400" dirty="0">
                <a:sym typeface="Symbol" pitchFamily="2" charset="2"/>
              </a:rPr>
              <a:t>and </a:t>
            </a:r>
            <a:r>
              <a:rPr lang="en-US" altLang="en-US" sz="2400" i="1" dirty="0"/>
              <a:t>A</a:t>
            </a:r>
            <a:r>
              <a:rPr lang="en-US" altLang="en-US" sz="2400" dirty="0"/>
              <a:t> - </a:t>
            </a:r>
            <a:r>
              <a:rPr lang="en-US" altLang="en-US" sz="2400" i="1" dirty="0"/>
              <a:t>B</a:t>
            </a:r>
            <a:r>
              <a:rPr lang="en-US" altLang="en-US" sz="2400" dirty="0"/>
              <a:t> = </a:t>
            </a:r>
            <a:r>
              <a:rPr lang="en-US" altLang="en-US" sz="2400" i="1" dirty="0">
                <a:sym typeface="Symbol" pitchFamily="2" charset="2"/>
              </a:rPr>
              <a:t>t</a:t>
            </a:r>
            <a:r>
              <a:rPr lang="en-US" altLang="en-US" sz="2400" dirty="0">
                <a:sym typeface="Symbol" pitchFamily="2" charset="2"/>
              </a:rPr>
              <a:t>.  </a:t>
            </a:r>
            <a:r>
              <a:rPr lang="en-US" altLang="en-US" sz="2400" dirty="0"/>
              <a:t>Using the trigonometric identity</a:t>
            </a:r>
          </a:p>
          <a:p>
            <a:pPr eaLnBrk="1" hangingPunct="1"/>
            <a:endParaRPr lang="en-US" altLang="en-US" sz="24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	it follows that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	and hence</a:t>
            </a:r>
          </a:p>
        </p:txBody>
      </p:sp>
      <p:graphicFrame>
        <p:nvGraphicFramePr>
          <p:cNvPr id="47108" name="Object 2">
            <a:extLst>
              <a:ext uri="{FF2B5EF4-FFF2-40B4-BE49-F238E27FC236}">
                <a16:creationId xmlns:a16="http://schemas.microsoft.com/office/drawing/2014/main" id="{80171E62-BDDD-4340-9A12-4546B8D2CC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674093"/>
              </p:ext>
            </p:extLst>
          </p:nvPr>
        </p:nvGraphicFramePr>
        <p:xfrm>
          <a:off x="3774281" y="1859987"/>
          <a:ext cx="46434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940000" imgH="4972050" progId="Equation.DSMT4">
                  <p:embed/>
                </p:oleObj>
              </mc:Choice>
              <mc:Fallback>
                <p:oleObj name="Equation" r:id="rId3" imgW="27940000" imgH="4972050" progId="Equation.DSMT4">
                  <p:embed/>
                  <p:pic>
                    <p:nvPicPr>
                      <p:cNvPr id="47108" name="Object 2">
                        <a:extLst>
                          <a:ext uri="{FF2B5EF4-FFF2-40B4-BE49-F238E27FC236}">
                            <a16:creationId xmlns:a16="http://schemas.microsoft.com/office/drawing/2014/main" id="{80171E62-BDDD-4340-9A12-4546B8D2C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281" y="1859987"/>
                        <a:ext cx="4643437" cy="81915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3">
            <a:extLst>
              <a:ext uri="{FF2B5EF4-FFF2-40B4-BE49-F238E27FC236}">
                <a16:creationId xmlns:a16="http://schemas.microsoft.com/office/drawing/2014/main" id="{29DD684F-14CC-B845-9F0D-6FF20B39DC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326378"/>
              </p:ext>
            </p:extLst>
          </p:nvPr>
        </p:nvGraphicFramePr>
        <p:xfrm>
          <a:off x="2704477" y="3671881"/>
          <a:ext cx="450691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917650" imgH="2343150" progId="Equation.3">
                  <p:embed/>
                </p:oleObj>
              </mc:Choice>
              <mc:Fallback>
                <p:oleObj name="Equation" r:id="rId5" imgW="26917650" imgH="2343150" progId="Equation.3">
                  <p:embed/>
                  <p:pic>
                    <p:nvPicPr>
                      <p:cNvPr id="47109" name="Object 3">
                        <a:extLst>
                          <a:ext uri="{FF2B5EF4-FFF2-40B4-BE49-F238E27FC236}">
                            <a16:creationId xmlns:a16="http://schemas.microsoft.com/office/drawing/2014/main" id="{29DD684F-14CC-B845-9F0D-6FF20B39DC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4477" y="3671881"/>
                        <a:ext cx="450691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4">
            <a:extLst>
              <a:ext uri="{FF2B5EF4-FFF2-40B4-BE49-F238E27FC236}">
                <a16:creationId xmlns:a16="http://schemas.microsoft.com/office/drawing/2014/main" id="{E1177101-49CB-1649-B0E5-72A4BADA23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4477" y="4298156"/>
          <a:ext cx="39925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844250" imgH="4972050" progId="Equation.3">
                  <p:embed/>
                </p:oleObj>
              </mc:Choice>
              <mc:Fallback>
                <p:oleObj name="Equation" r:id="rId7" imgW="23844250" imgH="4972050" progId="Equation.3">
                  <p:embed/>
                  <p:pic>
                    <p:nvPicPr>
                      <p:cNvPr id="47110" name="Object 4">
                        <a:extLst>
                          <a:ext uri="{FF2B5EF4-FFF2-40B4-BE49-F238E27FC236}">
                            <a16:creationId xmlns:a16="http://schemas.microsoft.com/office/drawing/2014/main" id="{E1177101-49CB-1649-B0E5-72A4BADA23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4477" y="4298156"/>
                        <a:ext cx="39925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5">
            <a:extLst>
              <a:ext uri="{FF2B5EF4-FFF2-40B4-BE49-F238E27FC236}">
                <a16:creationId xmlns:a16="http://schemas.microsoft.com/office/drawing/2014/main" id="{D2CEF3E7-0453-E740-BCA6-2DA5F2DA7D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872" y="5717381"/>
          <a:ext cx="360045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501100" imgH="2635250" progId="Equation.3">
                  <p:embed/>
                </p:oleObj>
              </mc:Choice>
              <mc:Fallback>
                <p:oleObj name="Equation" r:id="rId9" imgW="21501100" imgH="2635250" progId="Equation.3">
                  <p:embed/>
                  <p:pic>
                    <p:nvPicPr>
                      <p:cNvPr id="47111" name="Object 5">
                        <a:extLst>
                          <a:ext uri="{FF2B5EF4-FFF2-40B4-BE49-F238E27FC236}">
                            <a16:creationId xmlns:a16="http://schemas.microsoft.com/office/drawing/2014/main" id="{D2CEF3E7-0453-E740-BCA6-2DA5F2DA7D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872" y="5717381"/>
                        <a:ext cx="3600450" cy="441325"/>
                      </a:xfrm>
                      <a:prstGeom prst="rect">
                        <a:avLst/>
                      </a:prstGeom>
                      <a:solidFill>
                        <a:srgbClr val="4FFFDE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5" descr="w062">
            <a:extLst>
              <a:ext uri="{FF2B5EF4-FFF2-40B4-BE49-F238E27FC236}">
                <a16:creationId xmlns:a16="http://schemas.microsoft.com/office/drawing/2014/main" id="{D96A45C2-F98C-607B-2ADC-75BE9B56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8" y="3993820"/>
            <a:ext cx="3618940" cy="264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287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84792B7-84A4-4B40-B61C-CFB998366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9935" y="-90659"/>
            <a:ext cx="8112130" cy="1452266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2125D7"/>
                </a:solidFill>
                <a:cs typeface="Times New Roman" panose="02020603050405020304" pitchFamily="18" charset="0"/>
              </a:rPr>
              <a:t>Undamped wave equation: </a:t>
            </a: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Beats  </a:t>
            </a:r>
            <a:r>
              <a:rPr lang="en-US" altLang="en-US" sz="3200" dirty="0">
                <a:solidFill>
                  <a:srgbClr val="2125D7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2125D7"/>
                </a:solidFill>
                <a:cs typeface="Times New Roman" panose="02020603050405020304" pitchFamily="18" charset="0"/>
              </a:rPr>
              <a:t>(3 of 3)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26F3124-B6B2-D446-AA8E-BF99343FE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414" y="1343298"/>
            <a:ext cx="10440649" cy="542633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 it follows that oscillations are described by the formula: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When |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baseline="-25000" dirty="0">
                <a:sym typeface="Symbol" pitchFamily="2" charset="2"/>
              </a:rPr>
              <a:t>0 </a:t>
            </a:r>
            <a:r>
              <a:rPr lang="en-US" altLang="en-US" sz="2000" dirty="0">
                <a:sym typeface="Symbol" pitchFamily="2" charset="2"/>
              </a:rPr>
              <a:t>- 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dirty="0">
                <a:sym typeface="Symbol" pitchFamily="2" charset="2"/>
              </a:rPr>
              <a:t>|  0, 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baseline="-25000" dirty="0">
                <a:sym typeface="Symbol" pitchFamily="2" charset="2"/>
              </a:rPr>
              <a:t>0 </a:t>
            </a:r>
            <a:r>
              <a:rPr lang="en-US" altLang="en-US" sz="2000" dirty="0">
                <a:sym typeface="Symbol" pitchFamily="2" charset="2"/>
              </a:rPr>
              <a:t>+ </a:t>
            </a:r>
            <a:r>
              <a:rPr lang="en-US" altLang="en-US" sz="2000" i="1" dirty="0">
                <a:sym typeface="Symbol" pitchFamily="2" charset="2"/>
              </a:rPr>
              <a:t>  </a:t>
            </a:r>
            <a:r>
              <a:rPr lang="en-US" altLang="en-US" sz="2000" dirty="0">
                <a:sym typeface="Symbol" pitchFamily="2" charset="2"/>
              </a:rPr>
              <a:t>is much larger than</a:t>
            </a:r>
            <a:r>
              <a:rPr lang="en-US" altLang="en-US" sz="2000" i="1" dirty="0">
                <a:sym typeface="Symbol" pitchFamily="2" charset="2"/>
              </a:rPr>
              <a:t> </a:t>
            </a:r>
            <a:r>
              <a:rPr lang="en-US" altLang="en-US" sz="2000" baseline="-25000" dirty="0">
                <a:sym typeface="Symbol" pitchFamily="2" charset="2"/>
              </a:rPr>
              <a:t>0 </a:t>
            </a:r>
            <a:r>
              <a:rPr lang="en-US" altLang="en-US" sz="2000" dirty="0">
                <a:sym typeface="Symbol" pitchFamily="2" charset="2"/>
              </a:rPr>
              <a:t>- 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dirty="0">
                <a:sym typeface="Symbol" pitchFamily="2" charset="2"/>
              </a:rPr>
              <a:t>, 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>
                <a:sym typeface="Symbol" pitchFamily="2" charset="2"/>
              </a:rPr>
              <a:t>	sin[(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baseline="-25000" dirty="0">
                <a:sym typeface="Symbol" pitchFamily="2" charset="2"/>
              </a:rPr>
              <a:t>0 </a:t>
            </a:r>
            <a:r>
              <a:rPr lang="en-US" altLang="en-US" sz="2000" dirty="0">
                <a:sym typeface="Symbol" pitchFamily="2" charset="2"/>
              </a:rPr>
              <a:t>+ 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dirty="0">
                <a:sym typeface="Symbol" pitchFamily="2" charset="2"/>
              </a:rPr>
              <a:t>)</a:t>
            </a:r>
            <a:r>
              <a:rPr lang="en-US" altLang="en-US" sz="2000" i="1" dirty="0">
                <a:sym typeface="Symbol" pitchFamily="2" charset="2"/>
              </a:rPr>
              <a:t>t</a:t>
            </a:r>
            <a:r>
              <a:rPr lang="en-US" altLang="en-US" sz="2000" dirty="0">
                <a:sym typeface="Symbol" pitchFamily="2" charset="2"/>
              </a:rPr>
              <a:t>/2] oscillates more rapidly than sin[(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baseline="-25000" dirty="0">
                <a:sym typeface="Symbol" pitchFamily="2" charset="2"/>
              </a:rPr>
              <a:t>0 </a:t>
            </a:r>
            <a:r>
              <a:rPr lang="en-US" altLang="en-US" sz="2000" dirty="0">
                <a:sym typeface="Symbol" pitchFamily="2" charset="2"/>
              </a:rPr>
              <a:t>- </a:t>
            </a:r>
            <a:r>
              <a:rPr lang="en-US" altLang="en-US" sz="2000" i="1" dirty="0">
                <a:sym typeface="Symbol" pitchFamily="2" charset="2"/>
              </a:rPr>
              <a:t></a:t>
            </a:r>
            <a:r>
              <a:rPr lang="en-US" altLang="en-US" sz="2000" dirty="0">
                <a:sym typeface="Symbol" pitchFamily="2" charset="2"/>
              </a:rPr>
              <a:t>)</a:t>
            </a:r>
            <a:r>
              <a:rPr lang="en-US" altLang="en-US" sz="2000" i="1" dirty="0">
                <a:sym typeface="Symbol" pitchFamily="2" charset="2"/>
              </a:rPr>
              <a:t>t</a:t>
            </a:r>
            <a:r>
              <a:rPr lang="en-US" altLang="en-US" sz="2000" dirty="0">
                <a:sym typeface="Symbol" pitchFamily="2" charset="2"/>
              </a:rPr>
              <a:t>/2] (amplitude of faster oscillation).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ym typeface="Symbol" pitchFamily="2" charset="2"/>
              </a:rPr>
              <a:t>Thus motion is </a:t>
            </a:r>
            <a:r>
              <a:rPr lang="en-US" altLang="en-US" sz="2000" dirty="0">
                <a:solidFill>
                  <a:schemeClr val="accent1"/>
                </a:solidFill>
                <a:sym typeface="Symbol" pitchFamily="2" charset="2"/>
              </a:rPr>
              <a:t>a rapid oscillation with frequency (</a:t>
            </a:r>
            <a:r>
              <a:rPr lang="en-US" altLang="en-US" sz="2000" i="1" dirty="0">
                <a:solidFill>
                  <a:schemeClr val="accent1"/>
                </a:solidFill>
                <a:sym typeface="Symbol" pitchFamily="2" charset="2"/>
              </a:rPr>
              <a:t></a:t>
            </a:r>
            <a:r>
              <a:rPr lang="en-US" altLang="en-US" sz="2000" baseline="-25000" dirty="0">
                <a:solidFill>
                  <a:schemeClr val="accent1"/>
                </a:solidFill>
                <a:sym typeface="Symbol" pitchFamily="2" charset="2"/>
              </a:rPr>
              <a:t>0 </a:t>
            </a:r>
            <a:r>
              <a:rPr lang="en-US" altLang="en-US" sz="2000" dirty="0">
                <a:solidFill>
                  <a:schemeClr val="accent1"/>
                </a:solidFill>
                <a:sym typeface="Symbol" pitchFamily="2" charset="2"/>
              </a:rPr>
              <a:t>+ </a:t>
            </a:r>
            <a:r>
              <a:rPr lang="en-US" altLang="en-US" sz="2000" i="1" dirty="0">
                <a:solidFill>
                  <a:schemeClr val="accent1"/>
                </a:solidFill>
                <a:sym typeface="Symbol" pitchFamily="2" charset="2"/>
              </a:rPr>
              <a:t></a:t>
            </a:r>
            <a:r>
              <a:rPr lang="en-US" altLang="en-US" sz="2000" dirty="0">
                <a:solidFill>
                  <a:schemeClr val="accent1"/>
                </a:solidFill>
                <a:sym typeface="Symbol" pitchFamily="2" charset="2"/>
              </a:rPr>
              <a:t>)/2</a:t>
            </a:r>
            <a:r>
              <a:rPr lang="en-US" altLang="en-US" sz="2000" dirty="0">
                <a:sym typeface="Symbol" pitchFamily="2" charset="2"/>
              </a:rPr>
              <a:t>, but </a:t>
            </a:r>
            <a:r>
              <a:rPr lang="en-US" altLang="en-US" sz="2000" dirty="0">
                <a:solidFill>
                  <a:srgbClr val="C00000"/>
                </a:solidFill>
                <a:sym typeface="Symbol" pitchFamily="2" charset="2"/>
              </a:rPr>
              <a:t>with slowly varying sinusoidal amplitude given by formula: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ym typeface="Symbol" pitchFamily="2" charset="2"/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>
              <a:sym typeface="Symbol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ym typeface="Symbol" pitchFamily="2" charset="2"/>
              </a:rPr>
              <a:t>This phenomena is called a </a:t>
            </a:r>
            <a:r>
              <a:rPr lang="en-US" altLang="en-US" sz="2000" b="1" dirty="0">
                <a:sym typeface="Symbol" pitchFamily="2" charset="2"/>
              </a:rPr>
              <a:t>beat</a:t>
            </a:r>
            <a:r>
              <a:rPr lang="en-US" altLang="en-US" sz="2000" dirty="0">
                <a:sym typeface="Symbol" pitchFamily="2" charset="2"/>
              </a:rPr>
              <a:t>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ym typeface="Symbol" pitchFamily="2" charset="2"/>
              </a:rPr>
              <a:t>Beats occur with two tuning forks of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>
                <a:sym typeface="Symbol" pitchFamily="2" charset="2"/>
              </a:rPr>
              <a:t>	nearly equal frequency (beats used for tuning piano or violine)</a:t>
            </a:r>
          </a:p>
        </p:txBody>
      </p:sp>
      <p:graphicFrame>
        <p:nvGraphicFramePr>
          <p:cNvPr id="49156" name="Object 2">
            <a:extLst>
              <a:ext uri="{FF2B5EF4-FFF2-40B4-BE49-F238E27FC236}">
                <a16:creationId xmlns:a16="http://schemas.microsoft.com/office/drawing/2014/main" id="{9D82F84A-922B-1A48-B727-C99A529FD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311791"/>
              </p:ext>
            </p:extLst>
          </p:nvPr>
        </p:nvGraphicFramePr>
        <p:xfrm>
          <a:off x="3505200" y="4260381"/>
          <a:ext cx="2590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849850" imgH="5556250" progId="Equation.3">
                  <p:embed/>
                </p:oleObj>
              </mc:Choice>
              <mc:Fallback>
                <p:oleObj name="Equation" r:id="rId3" imgW="17849850" imgH="5556250" progId="Equation.3">
                  <p:embed/>
                  <p:pic>
                    <p:nvPicPr>
                      <p:cNvPr id="49156" name="Object 2">
                        <a:extLst>
                          <a:ext uri="{FF2B5EF4-FFF2-40B4-BE49-F238E27FC236}">
                            <a16:creationId xmlns:a16="http://schemas.microsoft.com/office/drawing/2014/main" id="{9D82F84A-922B-1A48-B727-C99A529FDF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260381"/>
                        <a:ext cx="2590800" cy="809625"/>
                      </a:xfrm>
                      <a:prstGeom prst="rect">
                        <a:avLst/>
                      </a:prstGeom>
                      <a:solidFill>
                        <a:srgbClr val="4FFFDE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7" name="Picture 5" descr="w062">
            <a:extLst>
              <a:ext uri="{FF2B5EF4-FFF2-40B4-BE49-F238E27FC236}">
                <a16:creationId xmlns:a16="http://schemas.microsoft.com/office/drawing/2014/main" id="{6BB57230-990F-CF4C-B0DA-5896850A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70" y="4364884"/>
            <a:ext cx="28130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58" name="Object 3">
            <a:extLst>
              <a:ext uri="{FF2B5EF4-FFF2-40B4-BE49-F238E27FC236}">
                <a16:creationId xmlns:a16="http://schemas.microsoft.com/office/drawing/2014/main" id="{087E7C4A-77E3-E642-BD0A-769845D70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30761"/>
              </p:ext>
            </p:extLst>
          </p:nvPr>
        </p:nvGraphicFramePr>
        <p:xfrm>
          <a:off x="3144793" y="2016101"/>
          <a:ext cx="51054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131500" imgH="5556250" progId="Equation.DSMT4">
                  <p:embed/>
                </p:oleObj>
              </mc:Choice>
              <mc:Fallback>
                <p:oleObj name="Equation" r:id="rId6" imgW="36131500" imgH="5556250" progId="Equation.DSMT4">
                  <p:embed/>
                  <p:pic>
                    <p:nvPicPr>
                      <p:cNvPr id="49158" name="Object 3">
                        <a:extLst>
                          <a:ext uri="{FF2B5EF4-FFF2-40B4-BE49-F238E27FC236}">
                            <a16:creationId xmlns:a16="http://schemas.microsoft.com/office/drawing/2014/main" id="{087E7C4A-77E3-E642-BD0A-769845D70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793" y="2016101"/>
                        <a:ext cx="5105400" cy="779463"/>
                      </a:xfrm>
                      <a:prstGeom prst="rect">
                        <a:avLst/>
                      </a:prstGeom>
                      <a:solidFill>
                        <a:srgbClr val="4FFFDE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A1B990A-E21E-3EBE-3686-54F51CC8E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000008"/>
              </p:ext>
            </p:extLst>
          </p:nvPr>
        </p:nvGraphicFramePr>
        <p:xfrm>
          <a:off x="2988039" y="851653"/>
          <a:ext cx="46434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40000" imgH="4972050" progId="Equation.DSMT4">
                  <p:embed/>
                </p:oleObj>
              </mc:Choice>
              <mc:Fallback>
                <p:oleObj name="Equation" r:id="rId8" imgW="27940000" imgH="4972050" progId="Equation.DSMT4">
                  <p:embed/>
                  <p:pic>
                    <p:nvPicPr>
                      <p:cNvPr id="47108" name="Object 2">
                        <a:extLst>
                          <a:ext uri="{FF2B5EF4-FFF2-40B4-BE49-F238E27FC236}">
                            <a16:creationId xmlns:a16="http://schemas.microsoft.com/office/drawing/2014/main" id="{80171E62-BDDD-4340-9A12-4546B8D2C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039" y="851653"/>
                        <a:ext cx="4643437" cy="81915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166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078" y="332657"/>
            <a:ext cx="94323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chemeClr val="tx2"/>
                </a:solidFill>
              </a:rPr>
              <a:t>Summary dynamo wave </a:t>
            </a:r>
          </a:p>
          <a:p>
            <a:r>
              <a:rPr lang="en-GB" sz="3400" dirty="0">
                <a:solidFill>
                  <a:schemeClr val="tx2"/>
                </a:solidFill>
              </a:rPr>
              <a:t>on the millennium scale </a:t>
            </a:r>
            <a:r>
              <a:rPr lang="en-GB" sz="2000" dirty="0">
                <a:solidFill>
                  <a:schemeClr val="tx2"/>
                </a:solidFill>
              </a:rPr>
              <a:t>(</a:t>
            </a:r>
            <a:r>
              <a:rPr lang="en-GB" sz="2000" dirty="0" err="1">
                <a:solidFill>
                  <a:schemeClr val="tx2"/>
                </a:solidFill>
              </a:rPr>
              <a:t>Zharkova</a:t>
            </a:r>
            <a:r>
              <a:rPr lang="en-GB" sz="2000" dirty="0">
                <a:solidFill>
                  <a:schemeClr val="tx2"/>
                </a:solidFill>
              </a:rPr>
              <a:t> et al, 2015, Nature SR)</a:t>
            </a:r>
            <a:r>
              <a:rPr lang="en-US" sz="2000" dirty="0">
                <a:solidFill>
                  <a:schemeClr val="tx2"/>
                </a:solidFill>
              </a:rPr>
              <a:t>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4727848" y="637264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dirty="0"/>
          </a:p>
        </p:txBody>
      </p:sp>
      <p:pic>
        <p:nvPicPr>
          <p:cNvPr id="4" name="Picture 3" descr="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461665"/>
            <a:ext cx="10479024" cy="6063828"/>
          </a:xfrm>
          <a:prstGeom prst="rect">
            <a:avLst/>
          </a:prstGeom>
        </p:spPr>
      </p:pic>
      <p:pic>
        <p:nvPicPr>
          <p:cNvPr id="2" name="Picture 1" descr="curve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8" y="3271769"/>
            <a:ext cx="9985906" cy="2911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3448" y="59515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Zharkova et al, 2015, SR </a:t>
            </a:r>
            <a:r>
              <a:rPr lang="en-GB" dirty="0">
                <a:hlinkClick r:id="rId4"/>
              </a:rPr>
              <a:t>https://www.nature.com/articles/srep15689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9536" y="0"/>
            <a:ext cx="9382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Dynamo model (top) and summary curve (bottom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96089-D3D3-4145-9AE7-DE5CECF50160}"/>
              </a:ext>
            </a:extLst>
          </p:cNvPr>
          <p:cNvSpPr/>
          <p:nvPr/>
        </p:nvSpPr>
        <p:spPr>
          <a:xfrm>
            <a:off x="2361494" y="600331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Popova et al, 2013</a:t>
            </a:r>
          </a:p>
        </p:txBody>
      </p:sp>
    </p:spTree>
    <p:extLst>
      <p:ext uri="{BB962C8B-B14F-4D97-AF65-F5344CB8AC3E}">
        <p14:creationId xmlns:p14="http://schemas.microsoft.com/office/powerpoint/2010/main" val="199798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fig3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8640"/>
            <a:ext cx="8712968" cy="2697480"/>
          </a:xfrm>
          <a:prstGeom prst="rect">
            <a:avLst/>
          </a:prstGeom>
        </p:spPr>
      </p:pic>
      <p:pic>
        <p:nvPicPr>
          <p:cNvPr id="6" name="Picture 5" descr="fig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3699302"/>
            <a:ext cx="10442446" cy="2801631"/>
          </a:xfrm>
          <a:prstGeom prst="rect">
            <a:avLst/>
          </a:prstGeom>
        </p:spPr>
      </p:pic>
      <p:pic>
        <p:nvPicPr>
          <p:cNvPr id="8" name="Picture 7" descr="fig4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8640"/>
            <a:ext cx="10442447" cy="30395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672" y="1387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Upcoming Grand Solar Minimum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1785" y="3212976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Maunder Grand Solar Minimum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DD41E-AF5D-8E4A-9E5C-173D7E65569E}"/>
              </a:ext>
            </a:extLst>
          </p:cNvPr>
          <p:cNvSpPr/>
          <p:nvPr/>
        </p:nvSpPr>
        <p:spPr>
          <a:xfrm>
            <a:off x="394451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Zharkova et al, 2015, Popova et al, 2018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6EA6-2E70-2D7B-2D0E-B155F6E7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6CF50F0B-0A55-66FA-6A1C-6E2B23FEC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" y="2349925"/>
            <a:ext cx="5970842" cy="3533477"/>
          </a:xfrm>
        </p:spPr>
      </p:pic>
      <p:pic>
        <p:nvPicPr>
          <p:cNvPr id="7" name="Picture 6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52B378C6-EA78-D319-1222-6606FEEE9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04" y="1794170"/>
            <a:ext cx="6281738" cy="4371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8FEEEE-9D8A-60D9-10B7-CCCC25EEA875}"/>
              </a:ext>
            </a:extLst>
          </p:cNvPr>
          <p:cNvSpPr txBox="1"/>
          <p:nvPr/>
        </p:nvSpPr>
        <p:spPr>
          <a:xfrm>
            <a:off x="801434" y="424747"/>
            <a:ext cx="11265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(left)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versus toroidal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(right)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3350532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6634-5799-0D02-8E58-14B6880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AE6305C-81BF-DAA5-FB69-264BBF394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95" y="1322999"/>
            <a:ext cx="6019365" cy="50386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701B9-B7BF-798A-F5E3-C2C44EA107C9}"/>
              </a:ext>
            </a:extLst>
          </p:cNvPr>
          <p:cNvSpPr txBox="1"/>
          <p:nvPr/>
        </p:nvSpPr>
        <p:spPr>
          <a:xfrm>
            <a:off x="2189988" y="152257"/>
            <a:ext cx="609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4B7B-2944-716D-0581-BA18DD1C0031}"/>
              </a:ext>
            </a:extLst>
          </p:cNvPr>
          <p:cNvSpPr txBox="1"/>
          <p:nvPr/>
        </p:nvSpPr>
        <p:spPr>
          <a:xfrm>
            <a:off x="252806" y="861334"/>
            <a:ext cx="11506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Averaged sunspot numbers                   Modulus summary curve of PCs Z15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A71E57DA-54F8-1F8C-01FE-AAA378447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0" y="1536007"/>
            <a:ext cx="5656217" cy="48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98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7776-4592-8857-5F88-E923414E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7DCBF64-15F4-50F6-6E39-B73D02B8B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7" y="696564"/>
            <a:ext cx="6163056" cy="5998273"/>
          </a:xfr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39EED6B-2AAC-8666-B410-6394CBEC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5" y="4508076"/>
            <a:ext cx="5422900" cy="2329254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AC0EA3F-56C7-F993-8638-D6E4D813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28" y="762609"/>
            <a:ext cx="5422900" cy="2002992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32A9A6AD-7930-9F46-BB51-7FD3535D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68" y="2666945"/>
            <a:ext cx="5296821" cy="20693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014D92-9BF2-8FE2-2AD6-0C8DDA621D14}"/>
              </a:ext>
            </a:extLst>
          </p:cNvPr>
          <p:cNvSpPr txBox="1"/>
          <p:nvPr/>
        </p:nvSpPr>
        <p:spPr>
          <a:xfrm>
            <a:off x="2333242" y="92682"/>
            <a:ext cx="782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Correlation of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SSN 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MSC of eigen vectors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F7655-7C83-1720-7E1D-30FAB32956DF}"/>
              </a:ext>
            </a:extLst>
          </p:cNvPr>
          <p:cNvSpPr txBox="1"/>
          <p:nvPr/>
        </p:nvSpPr>
        <p:spPr>
          <a:xfrm>
            <a:off x="10629024" y="511898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25%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7F108F-91CB-36EF-D80D-A76F0AED1327}"/>
              </a:ext>
            </a:extLst>
          </p:cNvPr>
          <p:cNvSpPr txBox="1"/>
          <p:nvPr/>
        </p:nvSpPr>
        <p:spPr>
          <a:xfrm>
            <a:off x="10778592" y="2753136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56%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D1414-9D61-A527-84FE-30010D698B48}"/>
              </a:ext>
            </a:extLst>
          </p:cNvPr>
          <p:cNvSpPr txBox="1"/>
          <p:nvPr/>
        </p:nvSpPr>
        <p:spPr>
          <a:xfrm>
            <a:off x="10830916" y="4716614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67%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F878D-06ED-8104-A556-531E18F3C929}"/>
              </a:ext>
            </a:extLst>
          </p:cNvPr>
          <p:cNvSpPr txBox="1"/>
          <p:nvPr/>
        </p:nvSpPr>
        <p:spPr>
          <a:xfrm>
            <a:off x="0" y="478176"/>
            <a:ext cx="10386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222EF4"/>
                </a:solidFill>
              </a:rPr>
              <a:t> </a:t>
            </a:r>
            <a:r>
              <a:rPr lang="en-US" sz="1800" dirty="0">
                <a:solidFill>
                  <a:srgbClr val="222EF4"/>
                </a:solidFill>
                <a:hlinkClick r:id="rId6"/>
              </a:rPr>
              <a:t>https://academic.oup.com/mnras/article/521/4/6247/7109272?searchresult=1&amp;login=false</a:t>
            </a:r>
            <a:endParaRPr lang="en-US" sz="1800" dirty="0">
              <a:solidFill>
                <a:srgbClr val="222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28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60648"/>
            <a:ext cx="11356848" cy="14310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Predicted solar activity </a:t>
            </a:r>
            <a:r>
              <a:rPr lang="en-US" sz="3200" dirty="0">
                <a:solidFill>
                  <a:srgbClr val="660066"/>
                </a:solidFill>
              </a:rPr>
              <a:t>(Zharkova et al, 2015, SR </a:t>
            </a:r>
            <a:r>
              <a:rPr lang="en-GB" sz="3200" dirty="0">
                <a:hlinkClick r:id="rId2"/>
              </a:rPr>
              <a:t>https://www.nature.com/articles/srep15689</a:t>
            </a:r>
            <a:r>
              <a:rPr lang="en-US" sz="3200" dirty="0">
                <a:solidFill>
                  <a:srgbClr val="660066"/>
                </a:solidFill>
              </a:rPr>
              <a:t>)</a:t>
            </a:r>
            <a:br>
              <a:rPr lang="en-US" dirty="0"/>
            </a:br>
            <a:r>
              <a:rPr lang="en-US" sz="2400" dirty="0"/>
              <a:t>Zharkova et al, 2015, Nature SR</a:t>
            </a:r>
          </a:p>
        </p:txBody>
      </p:sp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200"/>
            <a:ext cx="11017224" cy="387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8912" y="557261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Discovery of </a:t>
            </a:r>
            <a:r>
              <a:rPr lang="en-US" dirty="0"/>
              <a:t>grand solar cycles :</a:t>
            </a:r>
            <a:r>
              <a:rPr lang="en-US" dirty="0">
                <a:solidFill>
                  <a:srgbClr val="C00000"/>
                </a:solidFill>
              </a:rPr>
              <a:t>350-400 years </a:t>
            </a:r>
          </a:p>
          <a:p>
            <a:r>
              <a:rPr lang="en-US" dirty="0">
                <a:solidFill>
                  <a:srgbClr val="0000FF"/>
                </a:solidFill>
              </a:rPr>
              <a:t>In addition to 11 year cycles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3592" y="177281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Observational result, dynamo model was not yet considered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3046191" y="6232771"/>
            <a:ext cx="7241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- my webpage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62BA6-F5DC-2E3D-6B3F-5B7783B8018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70" y="2346902"/>
            <a:ext cx="9232900" cy="289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:\Figures\Labeled\CH09\FG09_016.JPG">
            <a:extLst>
              <a:ext uri="{FF2B5EF4-FFF2-40B4-BE49-F238E27FC236}">
                <a16:creationId xmlns:a16="http://schemas.microsoft.com/office/drawing/2014/main" id="{4811A7DB-E9F7-B346-8913-F8221A797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r="6667"/>
          <a:stretch>
            <a:fillRect/>
          </a:stretch>
        </p:blipFill>
        <p:spPr bwMode="auto">
          <a:xfrm>
            <a:off x="2801938" y="15875"/>
            <a:ext cx="77787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3">
            <a:extLst>
              <a:ext uri="{FF2B5EF4-FFF2-40B4-BE49-F238E27FC236}">
                <a16:creationId xmlns:a16="http://schemas.microsoft.com/office/drawing/2014/main" id="{50FC137E-4281-EF4A-82B3-FED177CD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4" y="203201"/>
            <a:ext cx="2871787" cy="9556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Sunspots &amp; Magnetic Fields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5889D2C-71B0-644C-A807-B727E49C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6" y="3352800"/>
            <a:ext cx="3216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The magnetic field in a sunspot is 1000x greater than the surrounding area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Sunspots are almost always in pairs at the same latitude with each member having opposite polarity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All sunspots in the same hemisphere have the same magnetic configuration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D6A08CA-2B2E-C962-DD5F-EE43E4C4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88" y="49045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240C1-1A4F-3E46-87EB-9B18F0DF00B0}"/>
              </a:ext>
            </a:extLst>
          </p:cNvPr>
          <p:cNvSpPr/>
          <p:nvPr/>
        </p:nvSpPr>
        <p:spPr>
          <a:xfrm>
            <a:off x="248756" y="19039"/>
            <a:ext cx="11151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Solar irradiance and terrestrial temperature during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8FE42-9082-C443-A2B8-DBC67D0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99" y="685622"/>
            <a:ext cx="5219700" cy="303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8A6B3-44A7-5343-9D87-7D133DDEBC08}"/>
              </a:ext>
            </a:extLst>
          </p:cNvPr>
          <p:cNvSpPr txBox="1"/>
          <p:nvPr/>
        </p:nvSpPr>
        <p:spPr>
          <a:xfrm>
            <a:off x="2686675" y="3511412"/>
            <a:ext cx="287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Lean et al, 1995, JGR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F931F-01D5-8141-9685-DD1B36B34BF3}"/>
              </a:ext>
            </a:extLst>
          </p:cNvPr>
          <p:cNvGraphicFramePr>
            <a:graphicFrameLocks noGrp="1"/>
          </p:cNvGraphicFramePr>
          <p:nvPr/>
        </p:nvGraphicFramePr>
        <p:xfrm>
          <a:off x="809469" y="3880744"/>
          <a:ext cx="104031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11">
                  <a:extLst>
                    <a:ext uri="{9D8B030D-6E8A-4147-A177-3AD203B41FA5}">
                      <a16:colId xmlns:a16="http://schemas.microsoft.com/office/drawing/2014/main" val="4149203637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755219950"/>
                    </a:ext>
                  </a:extLst>
                </a:gridCol>
                <a:gridCol w="2930579">
                  <a:extLst>
                    <a:ext uri="{9D8B030D-6E8A-4147-A177-3AD203B41FA5}">
                      <a16:colId xmlns:a16="http://schemas.microsoft.com/office/drawing/2014/main" val="2440435767"/>
                    </a:ext>
                  </a:extLst>
                </a:gridCol>
                <a:gridCol w="2600794">
                  <a:extLst>
                    <a:ext uri="{9D8B030D-6E8A-4147-A177-3AD203B41FA5}">
                      <a16:colId xmlns:a16="http://schemas.microsoft.com/office/drawing/2014/main" val="125772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 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S,  Maunder minimum, W/m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S 1990-2000, W/m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△S  from MM,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Lean et.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53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Steinhilber</a:t>
                      </a:r>
                      <a:r>
                        <a:rPr lang="en-US" dirty="0"/>
                        <a:t>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328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Shirley et al., 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9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Wolff and Hickey,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3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Lee et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380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63B47E2-A17C-4C4F-A886-80B67561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7504"/>
            <a:ext cx="5810319" cy="2866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3D2A8-3A92-B944-8F01-0941467432D0}"/>
              </a:ext>
            </a:extLst>
          </p:cNvPr>
          <p:cNvSpPr txBox="1"/>
          <p:nvPr/>
        </p:nvSpPr>
        <p:spPr>
          <a:xfrm>
            <a:off x="1672236" y="6477882"/>
            <a:ext cx="908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 TSI data were re-normalized the old data are hardly usable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8CE89-86C3-5047-806D-EB211C728232}"/>
              </a:ext>
            </a:extLst>
          </p:cNvPr>
          <p:cNvSpPr txBox="1"/>
          <p:nvPr/>
        </p:nvSpPr>
        <p:spPr>
          <a:xfrm>
            <a:off x="7530996" y="3429604"/>
            <a:ext cx="440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Lamb, 1972; Easterbrook, 2016</a:t>
            </a:r>
          </a:p>
        </p:txBody>
      </p:sp>
    </p:spTree>
    <p:extLst>
      <p:ext uri="{BB962C8B-B14F-4D97-AF65-F5344CB8AC3E}">
        <p14:creationId xmlns:p14="http://schemas.microsoft.com/office/powerpoint/2010/main" val="3024055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during/after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676399"/>
            <a:ext cx="4560608" cy="5032623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surface temperature of the Earth was reduced all over the Globe</a:t>
            </a:r>
          </a:p>
          <a:p>
            <a:r>
              <a:rPr lang="en-US" dirty="0"/>
              <a:t>Europe and North America went into a deep freeze</a:t>
            </a:r>
          </a:p>
          <a:p>
            <a:r>
              <a:rPr lang="en-US" dirty="0"/>
              <a:t>Alpine glaciers extended over valley farmland </a:t>
            </a:r>
          </a:p>
          <a:p>
            <a:r>
              <a:rPr lang="en-US" dirty="0"/>
              <a:t>Sea ice crept south from the Arctic </a:t>
            </a:r>
          </a:p>
          <a:p>
            <a:r>
              <a:rPr lang="en-US" dirty="0"/>
              <a:t>Danube and Thames rivers &amp; canals in the Netherlands froze regularly</a:t>
            </a:r>
          </a:p>
        </p:txBody>
      </p:sp>
    </p:spTree>
    <p:extLst>
      <p:ext uri="{BB962C8B-B14F-4D97-AF65-F5344CB8AC3E}">
        <p14:creationId xmlns:p14="http://schemas.microsoft.com/office/powerpoint/2010/main" val="2540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844824"/>
            <a:ext cx="4560608" cy="4002398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drop in the temperature was related to dropped abundances of ozone created by solar ultra-violate light in the stratosphere, the layer of the atmosphere located between 10 and 50 kilometers from the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123800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5C16-CF45-A74A-BD92-EF3957AB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8345" y="2496229"/>
            <a:ext cx="3498979" cy="24564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E56D-4D9C-E342-9604-34C6381B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453" y="1335024"/>
            <a:ext cx="5535547" cy="5037584"/>
          </a:xfrm>
        </p:spPr>
        <p:txBody>
          <a:bodyPr/>
          <a:lstStyle/>
          <a:p>
            <a:r>
              <a:rPr lang="en-US" dirty="0"/>
              <a:t>Less ozone affected planetary atmosphere waves</a:t>
            </a:r>
          </a:p>
          <a:p>
            <a:r>
              <a:rPr lang="en-US" dirty="0"/>
              <a:t>They, in turn, caused the giant wiggles in the jet stream</a:t>
            </a:r>
            <a:r>
              <a:rPr lang="en-GB" dirty="0"/>
              <a:t> as shown in picture on the left</a:t>
            </a:r>
          </a:p>
          <a:p>
            <a:r>
              <a:rPr lang="en-US" dirty="0"/>
              <a:t>It kicked the North Atlantic Oscillation (NAO)—the balance between a permanent low-pressure system near Greenland and a permanent high-pressure system to its south—into a negative phase</a:t>
            </a:r>
          </a:p>
          <a:p>
            <a:r>
              <a:rPr lang="en-US" dirty="0"/>
              <a:t>that led to Europe to remain unusually cold during the MM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77DBE0C-2051-7146-901A-59250C8E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" y="146304"/>
            <a:ext cx="535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7E3CA2-7DE3-FF48-BCBD-EFC793A20D60}"/>
              </a:ext>
            </a:extLst>
          </p:cNvPr>
          <p:cNvSpPr/>
          <p:nvPr/>
        </p:nvSpPr>
        <p:spPr>
          <a:xfrm>
            <a:off x="6960962" y="637260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Shindell et al.,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B325-AA45-C544-B11E-E486624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6232" y="2240581"/>
            <a:ext cx="3054295" cy="1879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CC33-D87F-9043-8CBC-D07586AC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100" y="804689"/>
            <a:ext cx="4432747" cy="524862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Cycle 25 </a:t>
            </a:r>
            <a:r>
              <a:rPr lang="en-US" dirty="0"/>
              <a:t>(green line) shows a steeper growth of the number of spotless days than any other cycles including the ones during Dalton min (cycles 15 and 24) (blue line)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39143-9CA5-2746-B606-63E1CD2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3" y="185782"/>
            <a:ext cx="7302947" cy="59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02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424E-BC3B-A144-A836-9F04FF03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273600"/>
            <a:ext cx="11380032" cy="1145160"/>
          </a:xfrm>
        </p:spPr>
        <p:txBody>
          <a:bodyPr/>
          <a:lstStyle/>
          <a:p>
            <a:r>
              <a:rPr lang="en-US" dirty="0"/>
              <a:t> Snow in Africa’s desert 8 December 2020</a:t>
            </a:r>
            <a:br>
              <a:rPr lang="en-US" dirty="0"/>
            </a:br>
            <a:r>
              <a:rPr lang="en-US" sz="2800" dirty="0">
                <a:hlinkClick r:id="rId2"/>
              </a:rPr>
              <a:t>https://twitter.com/GerryAMcG/status/1336420778582138886</a:t>
            </a:r>
            <a:r>
              <a:rPr lang="en-US" sz="28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45F98-A367-DD44-9C20-93B1A9ED4EC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CA6FE28E-9452-084A-AB86-5C23D8B1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0" y="1428264"/>
            <a:ext cx="8886825" cy="5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23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E14A-2CED-6AA3-FC35-4FB13031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Snow blizzards </a:t>
            </a:r>
            <a:r>
              <a:rPr lang="en-US" dirty="0"/>
              <a:t>in USA and Canada </a:t>
            </a:r>
            <a:br>
              <a:rPr lang="en-US" dirty="0"/>
            </a:br>
            <a:r>
              <a:rPr lang="en-US" dirty="0"/>
              <a:t>for 2 weeks in Dec ’22 –Jan’ 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C7711-D350-7619-E82F-8A62622D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3" y="1632696"/>
            <a:ext cx="8925746" cy="4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94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E7F5-A3A8-4318-6DB3-50B6D642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60" y="1917700"/>
            <a:ext cx="5766340" cy="18964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Late spring snow 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 Australia  and NZ</a:t>
            </a:r>
            <a:r>
              <a:rPr lang="en-US" dirty="0"/>
              <a:t> 22-30 November ’22</a:t>
            </a: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(</a:t>
            </a:r>
            <a:r>
              <a:rPr lang="en-US" sz="3600" dirty="0">
                <a:solidFill>
                  <a:srgbClr val="C00000"/>
                </a:solidFill>
              </a:rPr>
              <a:t>analog of late </a:t>
            </a:r>
            <a:r>
              <a:rPr lang="en-US" sz="3600">
                <a:solidFill>
                  <a:srgbClr val="C00000"/>
                </a:solidFill>
              </a:rPr>
              <a:t>May </a:t>
            </a:r>
            <a:br>
              <a:rPr lang="en-US" sz="3600">
                <a:solidFill>
                  <a:srgbClr val="C00000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in </a:t>
            </a:r>
            <a:r>
              <a:rPr lang="en-US" sz="3600" dirty="0">
                <a:solidFill>
                  <a:schemeClr val="tx2"/>
                </a:solidFill>
              </a:rPr>
              <a:t>Northern hemisphere)</a:t>
            </a:r>
          </a:p>
        </p:txBody>
      </p:sp>
      <p:pic>
        <p:nvPicPr>
          <p:cNvPr id="5" name="Picture 4" descr="A bench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52FB7F49-5219-6FEF-4AE5-85183D5D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79" y="0"/>
            <a:ext cx="552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9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32" y="184976"/>
            <a:ext cx="10460736" cy="16764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Modern GSM: </a:t>
            </a:r>
            <a:r>
              <a:rPr lang="en-US" sz="3200" dirty="0">
                <a:solidFill>
                  <a:srgbClr val="222EF4"/>
                </a:solidFill>
              </a:rPr>
              <a:t>Sea ice thickness increase in 2018-2020 </a:t>
            </a:r>
            <a:br>
              <a:rPr lang="en-US" dirty="0">
                <a:solidFill>
                  <a:srgbClr val="222EF4"/>
                </a:solidFill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8E6C3E-6614-D442-B555-A07DF6D4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023176"/>
            <a:ext cx="7242581" cy="53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A618C3-2F55-D640-A6B6-9543C544D7B0}"/>
              </a:ext>
            </a:extLst>
          </p:cNvPr>
          <p:cNvSpPr/>
          <p:nvPr/>
        </p:nvSpPr>
        <p:spPr>
          <a:xfrm>
            <a:off x="7535189" y="1476345"/>
            <a:ext cx="47972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Contrary to prediction of </a:t>
            </a:r>
            <a:r>
              <a:rPr lang="en-GB" sz="2800" cap="all" dirty="0"/>
              <a:t>JAMES HANSEN, 1989: “NEW YORK CITY’S WEST SIDE HIGHWAY WILL BE UNDERWATER BY 2009”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endParaRPr lang="en-GB" sz="2800" cap="all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Arctic sea ice thickness grown significantly in 2018 and continues to grow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EBD7-C577-964A-B47C-FC701415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452" y="2916853"/>
            <a:ext cx="1480463" cy="1879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3961-8604-8741-9386-E714A0F6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50976"/>
            <a:ext cx="5895665" cy="6345717"/>
          </a:xfrm>
        </p:spPr>
        <p:txBody>
          <a:bodyPr/>
          <a:lstStyle/>
          <a:p>
            <a:r>
              <a:rPr lang="en-GB" cap="all" dirty="0"/>
              <a:t>UNPRECEDENTED WINTER STORM HITS BRITISH COLUMBIA</a:t>
            </a:r>
          </a:p>
          <a:p>
            <a:r>
              <a:rPr lang="en-GB" dirty="0"/>
              <a:t>Both NOAA and NASA appear to agree, </a:t>
            </a:r>
            <a:r>
              <a:rPr lang="en-GB" i="1" dirty="0"/>
              <a:t>if you read between the lines</a:t>
            </a:r>
            <a:r>
              <a:rPr lang="en-GB" dirty="0"/>
              <a:t>, with NOAA saying we’re entering a </a:t>
            </a:r>
            <a:r>
              <a:rPr lang="en-GB" u="sng" dirty="0">
                <a:hlinkClick r:id="rId2"/>
              </a:rPr>
              <a:t>‘full-blown’ Grand Solar Minimum</a:t>
            </a:r>
            <a:r>
              <a:rPr lang="en-GB" dirty="0"/>
              <a:t> in the late-2020s </a:t>
            </a:r>
          </a:p>
          <a:p>
            <a:r>
              <a:rPr lang="en-GB" dirty="0"/>
              <a:t>NASA seeing this upcoming solar cycle </a:t>
            </a:r>
            <a:r>
              <a:rPr lang="en-GB" i="1" dirty="0"/>
              <a:t>(25)</a:t>
            </a:r>
            <a:r>
              <a:rPr lang="en-GB" dirty="0"/>
              <a:t> as “</a:t>
            </a:r>
            <a:r>
              <a:rPr lang="en-GB" u="sng" dirty="0">
                <a:hlinkClick r:id="rId3"/>
              </a:rPr>
              <a:t>the weakest of the past 200 years</a:t>
            </a:r>
            <a:r>
              <a:rPr lang="en-GB" dirty="0"/>
              <a:t>”, with the agency correlating previous solar shutdowns to prolonged periods of global cooling </a:t>
            </a:r>
            <a:r>
              <a:rPr lang="en-GB" u="sng" dirty="0">
                <a:hlinkClick r:id="rId4"/>
              </a:rPr>
              <a:t>here</a:t>
            </a:r>
            <a:r>
              <a:rPr lang="en-GB" dirty="0"/>
              <a:t>.</a:t>
            </a:r>
          </a:p>
          <a:p>
            <a:endParaRPr lang="en-GB" cap="all" dirty="0"/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1ACD063-B9B6-A44D-AE04-1ECF78EC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60"/>
            <a:ext cx="5895667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E1487-C271-2F40-BE7C-F401D5E341C3}"/>
              </a:ext>
            </a:extLst>
          </p:cNvPr>
          <p:cNvSpPr/>
          <p:nvPr/>
        </p:nvSpPr>
        <p:spPr>
          <a:xfrm>
            <a:off x="543881" y="0"/>
            <a:ext cx="10703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Modern GSM </a:t>
            </a:r>
            <a:r>
              <a:rPr lang="en-US" sz="3200" dirty="0">
                <a:solidFill>
                  <a:srgbClr val="222EF4"/>
                </a:solidFill>
              </a:rPr>
              <a:t>is progressing –November 2020- June 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22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 Black" charset="0"/>
                <a:ea typeface="ＭＳ Ｐゴシック" charset="0"/>
                <a:cs typeface="ＭＳ Ｐゴシック" charset="0"/>
              </a:rPr>
              <a:t>Solar magnetic field reversal</a:t>
            </a:r>
          </a:p>
        </p:txBody>
      </p:sp>
      <p:pic>
        <p:nvPicPr>
          <p:cNvPr id="28674" name="Picture 3" descr="coro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3168650" cy="2819400"/>
          </a:xfrm>
          <a:noFill/>
        </p:spPr>
      </p:pic>
      <p:pic>
        <p:nvPicPr>
          <p:cNvPr id="28675" name="Picture 4" descr="coron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1"/>
            <a:ext cx="2736850" cy="2822575"/>
          </a:xfrm>
          <a:noFill/>
        </p:spPr>
      </p:pic>
      <p:pic>
        <p:nvPicPr>
          <p:cNvPr id="28676" name="Picture 5" descr="coron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52600"/>
            <a:ext cx="3132137" cy="2808288"/>
          </a:xfrm>
          <a:noFill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209800" y="4648200"/>
            <a:ext cx="7989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Strong toroidal magnetic fields (TMF) forming Active Regions (ARs) </a:t>
            </a:r>
          </a:p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are created in a shear layer beneath the base of the Solar Convection zone (SCZ).</a:t>
            </a:r>
          </a:p>
        </p:txBody>
      </p:sp>
      <p:pic>
        <p:nvPicPr>
          <p:cNvPr id="2" name="dynamo2C (Converted).mov">
            <a:hlinkClick r:id="" action="ppaction://media"/>
            <a:extLst>
              <a:ext uri="{FF2B5EF4-FFF2-40B4-BE49-F238E27FC236}">
                <a16:creationId xmlns:a16="http://schemas.microsoft.com/office/drawing/2014/main" id="{B7849901-B276-DFCB-B2DC-60343D5C5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821" y="108744"/>
            <a:ext cx="8128000" cy="6096000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1D9CBE5-ACC4-1C57-D423-BBD0A80EB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738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54000"/>
            <a:ext cx="10808208" cy="11303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Modern Grand Solar Minimum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sz="3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280" y="1522951"/>
            <a:ext cx="10549448" cy="4809696"/>
          </a:xfrm>
        </p:spPr>
        <p:txBody>
          <a:bodyPr/>
          <a:lstStyle/>
          <a:p>
            <a:r>
              <a:rPr lang="en-US" sz="2400" dirty="0"/>
              <a:t>To occur in </a:t>
            </a:r>
            <a:r>
              <a:rPr lang="en-US" sz="2400" dirty="0">
                <a:solidFill>
                  <a:srgbClr val="FF0000"/>
                </a:solidFill>
              </a:rPr>
              <a:t>2020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2053</a:t>
            </a:r>
          </a:p>
          <a:p>
            <a:r>
              <a:rPr lang="en-US" sz="2400" dirty="0">
                <a:solidFill>
                  <a:srgbClr val="800000"/>
                </a:solidFill>
              </a:rPr>
              <a:t>This is a unique event in solar-terrestrial connection </a:t>
            </a:r>
            <a:r>
              <a:rPr lang="en-US" sz="2400" dirty="0">
                <a:solidFill>
                  <a:srgbClr val="800000"/>
                </a:solidFill>
                <a:sym typeface="Wingdings"/>
              </a:rPr>
              <a:t> will reveal the pros and cons of solar dynamo models</a:t>
            </a:r>
          </a:p>
          <a:p>
            <a:r>
              <a:rPr lang="en-US" sz="2400" dirty="0">
                <a:sym typeface="Wingdings"/>
              </a:rPr>
              <a:t>Decrease of solar magnetic field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>
                <a:sym typeface="Wingdings"/>
              </a:rPr>
              <a:t> big impact ozone reduction, high cloud formation, jet direction changes, cosmic rays </a:t>
            </a:r>
            <a:r>
              <a:rPr lang="en-US" sz="2400" dirty="0" err="1">
                <a:sym typeface="Wingdings"/>
              </a:rPr>
              <a:t>inclease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Increase of volcanic and earthquake activities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Effects on the terrestrial temperature via TSI, jets and volcanic activity</a:t>
            </a: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Shortage of vegetation periods can lead to possible food shortages in 2028-2042</a:t>
            </a:r>
          </a:p>
          <a:p>
            <a:r>
              <a:rPr lang="en-US" sz="2400" dirty="0">
                <a:sym typeface="Wingdings"/>
              </a:rPr>
              <a:t>Need inter-government efforts to avoid disasters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69A50761-A1F0-5748-A307-0E369A6F0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344" y="115349"/>
            <a:ext cx="2082216" cy="820008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A66C6D-6B0A-C287-5E52-390C5E0E5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-10113"/>
            <a:ext cx="18334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01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51584" y="5661249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 </a:t>
            </a:r>
          </a:p>
        </p:txBody>
      </p:sp>
      <p:pic>
        <p:nvPicPr>
          <p:cNvPr id="70658" name="Picture 7" descr="sun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"/>
            <a:ext cx="65532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B4E2B5-D929-C645-B5B6-1DF4C5CFB384}"/>
              </a:ext>
            </a:extLst>
          </p:cNvPr>
          <p:cNvSpPr/>
          <p:nvPr/>
        </p:nvSpPr>
        <p:spPr>
          <a:xfrm>
            <a:off x="3657602" y="5936734"/>
            <a:ext cx="4828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Thanks for your attention!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750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n-NO" sz="1400" b="0">
                <a:solidFill>
                  <a:schemeClr val="tx1"/>
                </a:solidFill>
              </a:rPr>
              <a:t> </a:t>
            </a:r>
            <a:endParaRPr lang="en-GB" sz="1400" b="0">
              <a:solidFill>
                <a:schemeClr val="tx1"/>
              </a:solidFill>
            </a:endParaRPr>
          </a:p>
        </p:txBody>
      </p:sp>
      <p:pic>
        <p:nvPicPr>
          <p:cNvPr id="53252" name="Picture 4" descr="MF_fluxSS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0626"/>
            <a:ext cx="11710416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4800600" y="1219201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Cycle 23 -Solar Background MF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6400800" y="6096001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Sunspot MF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073E2C7-4674-28AD-6B68-327361B263EA}"/>
              </a:ext>
            </a:extLst>
          </p:cNvPr>
          <p:cNvSpPr txBox="1">
            <a:spLocks noChangeArrowheads="1"/>
          </p:cNvSpPr>
          <p:nvPr/>
        </p:nvSpPr>
        <p:spPr>
          <a:xfrm>
            <a:off x="1774826" y="300036"/>
            <a:ext cx="8893175" cy="11144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rgbClr val="C00000"/>
                </a:solidFill>
              </a:rPr>
              <a:t>New proxy for solar activity index</a:t>
            </a:r>
            <a:br>
              <a:rPr lang="en-GB" sz="240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SBMF (top) and sunspot MF (bottom)</a:t>
            </a:r>
            <a:r>
              <a:rPr lang="en-GB" sz="2400">
                <a:latin typeface="Arial Black" charset="0"/>
                <a:ea typeface="ＭＳ Ｐゴシック" charset="0"/>
                <a:cs typeface="ＭＳ Ｐゴシック" charset="0"/>
              </a:rPr>
              <a:t>–</a:t>
            </a:r>
            <a:br>
              <a:rPr lang="en-US" sz="240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(Zharkov et al, 2008, Stix 1976)</a:t>
            </a:r>
            <a:endParaRPr lang="en-GB" sz="2400" dirty="0">
              <a:solidFill>
                <a:srgbClr val="222EF4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B85053C-60E8-2205-EE42-356C107D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4E40DF4-1E73-CEF8-0063-6F3A1E5F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8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82600" y="142811"/>
            <a:ext cx="109728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0000"/>
              </a:spcBef>
              <a:spcAft>
                <a:spcPct val="5000"/>
              </a:spcAft>
            </a:pPr>
            <a:r>
              <a:rPr lang="en-US" b="1" dirty="0">
                <a:solidFill>
                  <a:srgbClr val="0000FF"/>
                </a:solidFill>
              </a:rPr>
              <a:t> White light </a:t>
            </a:r>
            <a:r>
              <a:rPr lang="en-US" dirty="0">
                <a:solidFill>
                  <a:srgbClr val="0000FF"/>
                </a:solidFill>
              </a:rPr>
              <a:t>re</a:t>
            </a:r>
            <a:r>
              <a:rPr lang="en-US" b="1" dirty="0">
                <a:solidFill>
                  <a:srgbClr val="0000FF"/>
                </a:solidFill>
              </a:rPr>
              <a:t>fraction into waves of </a:t>
            </a:r>
            <a:r>
              <a:rPr lang="en-US" dirty="0">
                <a:solidFill>
                  <a:srgbClr val="0000FF"/>
                </a:solidFill>
              </a:rPr>
              <a:t>different </a:t>
            </a:r>
            <a:r>
              <a:rPr lang="en-US" b="1" dirty="0">
                <a:solidFill>
                  <a:srgbClr val="0000FF"/>
                </a:solidFill>
              </a:rPr>
              <a:t>colors, or wavelengths  </a:t>
            </a:r>
            <a:endParaRPr lang="en-US" dirty="0"/>
          </a:p>
        </p:txBody>
      </p:sp>
      <p:pic>
        <p:nvPicPr>
          <p:cNvPr id="29700" name="Picture 4" descr="280px-Dispersive_Prism_Illustration_by_Spig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12" y="928962"/>
            <a:ext cx="7657736" cy="57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16725" y="2060575"/>
            <a:ext cx="3455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800" dirty="0">
                <a:hlinkClick r:id="rId3" tooltip="Enlarge"/>
              </a:rPr>
              <a:t> </a:t>
            </a:r>
            <a:endParaRPr lang="es-ES" sz="1800" dirty="0"/>
          </a:p>
        </p:txBody>
      </p:sp>
      <p:pic>
        <p:nvPicPr>
          <p:cNvPr id="29702" name="Picture 6" descr="magnify-clip">
            <a:hlinkClick r:id="rId3" tooltip="Enlarg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17839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270px-Light_dispersion_conceptu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92696"/>
            <a:ext cx="404996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g1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030951"/>
            <a:ext cx="6121400" cy="1803400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E20DD7-F75C-7CC5-4196-2923F2D8C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310896" y="152400"/>
            <a:ext cx="11503152" cy="34926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     	SBMF results: </a:t>
            </a:r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Scree plot </a:t>
            </a:r>
            <a:r>
              <a:rPr lang="en-US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(-&gt;</a:t>
            </a:r>
            <a:r>
              <a:rPr lang="en-US" dirty="0" err="1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prizm</a:t>
            </a:r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)</a:t>
            </a:r>
            <a:b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Eigenvalues vs variances (Zharkova et al, 2012)</a:t>
            </a:r>
            <a:b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2 main eigenvalues covering 40% of variance –</a:t>
            </a:r>
            <a:b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        (67% of SDV) - </a:t>
            </a:r>
            <a:br>
              <a:rPr lang="en-US" sz="2400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-  3 pairs (6 eigenvalues) to cover </a:t>
            </a:r>
          </a:p>
        </p:txBody>
      </p:sp>
      <p:pic>
        <p:nvPicPr>
          <p:cNvPr id="101379" name="Picture 8" descr="Fig4_co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7" y="3252184"/>
            <a:ext cx="54864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/>
          <p:cNvSpPr/>
          <p:nvPr/>
        </p:nvSpPr>
        <p:spPr bwMode="auto">
          <a:xfrm>
            <a:off x="3810000" y="1981201"/>
            <a:ext cx="533400" cy="519351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1381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</a:rPr>
              <a:t> </a:t>
            </a:r>
            <a:endParaRPr lang="en-GB" sz="1400" b="0">
              <a:solidFill>
                <a:schemeClr val="tx1"/>
              </a:solidFill>
            </a:endParaRPr>
          </a:p>
        </p:txBody>
      </p:sp>
      <p:cxnSp>
        <p:nvCxnSpPr>
          <p:cNvPr id="101382" name="Straight Arrow Connector 12"/>
          <p:cNvCxnSpPr>
            <a:cxnSpLocks noChangeShapeType="1"/>
          </p:cNvCxnSpPr>
          <p:nvPr/>
        </p:nvCxnSpPr>
        <p:spPr bwMode="auto">
          <a:xfrm flipH="1">
            <a:off x="1716935" y="3498557"/>
            <a:ext cx="1307192" cy="326611"/>
          </a:xfrm>
          <a:prstGeom prst="straightConnector1">
            <a:avLst/>
          </a:prstGeom>
          <a:noFill/>
          <a:ln w="28575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1383" name="Freeform 13"/>
          <p:cNvSpPr>
            <a:spLocks noChangeArrowheads="1"/>
          </p:cNvSpPr>
          <p:nvPr/>
        </p:nvSpPr>
        <p:spPr bwMode="auto">
          <a:xfrm>
            <a:off x="4348163" y="4376738"/>
            <a:ext cx="1262062" cy="369332"/>
          </a:xfrm>
          <a:custGeom>
            <a:avLst/>
            <a:gdLst>
              <a:gd name="T0" fmla="*/ 1107066 w 1262399"/>
              <a:gd name="T1" fmla="*/ 677491 h 975354"/>
              <a:gd name="T2" fmla="*/ 1080066 w 1262399"/>
              <a:gd name="T3" fmla="*/ 718141 h 975354"/>
              <a:gd name="T4" fmla="*/ 999060 w 1262399"/>
              <a:gd name="T5" fmla="*/ 799440 h 975354"/>
              <a:gd name="T6" fmla="*/ 931556 w 1262399"/>
              <a:gd name="T7" fmla="*/ 880738 h 975354"/>
              <a:gd name="T8" fmla="*/ 810050 w 1262399"/>
              <a:gd name="T9" fmla="*/ 975586 h 975354"/>
              <a:gd name="T10" fmla="*/ 621037 w 1262399"/>
              <a:gd name="T11" fmla="*/ 962037 h 975354"/>
              <a:gd name="T12" fmla="*/ 513031 w 1262399"/>
              <a:gd name="T13" fmla="*/ 934938 h 975354"/>
              <a:gd name="T14" fmla="*/ 459027 w 1262399"/>
              <a:gd name="T15" fmla="*/ 921387 h 975354"/>
              <a:gd name="T16" fmla="*/ 162011 w 1262399"/>
              <a:gd name="T17" fmla="*/ 894289 h 975354"/>
              <a:gd name="T18" fmla="*/ 81004 w 1262399"/>
              <a:gd name="T19" fmla="*/ 840090 h 975354"/>
              <a:gd name="T20" fmla="*/ 54005 w 1262399"/>
              <a:gd name="T21" fmla="*/ 799440 h 975354"/>
              <a:gd name="T22" fmla="*/ 27002 w 1262399"/>
              <a:gd name="T23" fmla="*/ 691041 h 975354"/>
              <a:gd name="T24" fmla="*/ 13500 w 1262399"/>
              <a:gd name="T25" fmla="*/ 650392 h 975354"/>
              <a:gd name="T26" fmla="*/ 0 w 1262399"/>
              <a:gd name="T27" fmla="*/ 596192 h 975354"/>
              <a:gd name="T28" fmla="*/ 13500 w 1262399"/>
              <a:gd name="T29" fmla="*/ 311647 h 975354"/>
              <a:gd name="T30" fmla="*/ 27002 w 1262399"/>
              <a:gd name="T31" fmla="*/ 270997 h 975354"/>
              <a:gd name="T32" fmla="*/ 54005 w 1262399"/>
              <a:gd name="T33" fmla="*/ 176149 h 975354"/>
              <a:gd name="T34" fmla="*/ 81004 w 1262399"/>
              <a:gd name="T35" fmla="*/ 135499 h 975354"/>
              <a:gd name="T36" fmla="*/ 175510 w 1262399"/>
              <a:gd name="T37" fmla="*/ 81300 h 975354"/>
              <a:gd name="T38" fmla="*/ 310519 w 1262399"/>
              <a:gd name="T39" fmla="*/ 40650 h 975354"/>
              <a:gd name="T40" fmla="*/ 391522 w 1262399"/>
              <a:gd name="T41" fmla="*/ 0 h 975354"/>
              <a:gd name="T42" fmla="*/ 675042 w 1262399"/>
              <a:gd name="T43" fmla="*/ 13549 h 975354"/>
              <a:gd name="T44" fmla="*/ 715544 w 1262399"/>
              <a:gd name="T45" fmla="*/ 27101 h 975354"/>
              <a:gd name="T46" fmla="*/ 783048 w 1262399"/>
              <a:gd name="T47" fmla="*/ 67748 h 975354"/>
              <a:gd name="T48" fmla="*/ 864052 w 1262399"/>
              <a:gd name="T49" fmla="*/ 121949 h 975354"/>
              <a:gd name="T50" fmla="*/ 972058 w 1262399"/>
              <a:gd name="T51" fmla="*/ 189698 h 975354"/>
              <a:gd name="T52" fmla="*/ 1026062 w 1262399"/>
              <a:gd name="T53" fmla="*/ 216798 h 975354"/>
              <a:gd name="T54" fmla="*/ 1066564 w 1262399"/>
              <a:gd name="T55" fmla="*/ 243897 h 975354"/>
              <a:gd name="T56" fmla="*/ 1147569 w 1262399"/>
              <a:gd name="T57" fmla="*/ 284547 h 975354"/>
              <a:gd name="T58" fmla="*/ 1215073 w 1262399"/>
              <a:gd name="T59" fmla="*/ 365845 h 975354"/>
              <a:gd name="T60" fmla="*/ 1242075 w 1262399"/>
              <a:gd name="T61" fmla="*/ 392945 h 975354"/>
              <a:gd name="T62" fmla="*/ 1242075 w 1262399"/>
              <a:gd name="T63" fmla="*/ 501343 h 975354"/>
              <a:gd name="T64" fmla="*/ 1228575 w 1262399"/>
              <a:gd name="T65" fmla="*/ 541993 h 975354"/>
              <a:gd name="T66" fmla="*/ 1188073 w 1262399"/>
              <a:gd name="T67" fmla="*/ 582643 h 975354"/>
              <a:gd name="T68" fmla="*/ 1120569 w 1262399"/>
              <a:gd name="T69" fmla="*/ 636842 h 975354"/>
              <a:gd name="T70" fmla="*/ 1093567 w 1262399"/>
              <a:gd name="T71" fmla="*/ 691041 h 975354"/>
              <a:gd name="T72" fmla="*/ 1066564 w 1262399"/>
              <a:gd name="T73" fmla="*/ 718141 h 975354"/>
              <a:gd name="T74" fmla="*/ 1107066 w 1262399"/>
              <a:gd name="T75" fmla="*/ 677491 h 9753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62399"/>
              <a:gd name="T115" fmla="*/ 0 h 975354"/>
              <a:gd name="T116" fmla="*/ 1262399 w 1262399"/>
              <a:gd name="T117" fmla="*/ 975354 h 9753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62399" h="975354">
                <a:moveTo>
                  <a:pt x="1107954" y="675499"/>
                </a:moveTo>
                <a:cubicBezTo>
                  <a:pt x="1098946" y="689009"/>
                  <a:pt x="1091719" y="703894"/>
                  <a:pt x="1080931" y="716029"/>
                </a:cubicBezTo>
                <a:cubicBezTo>
                  <a:pt x="1055541" y="744589"/>
                  <a:pt x="999861" y="797089"/>
                  <a:pt x="999861" y="797089"/>
                </a:cubicBezTo>
                <a:cubicBezTo>
                  <a:pt x="951363" y="894075"/>
                  <a:pt x="1001055" y="817043"/>
                  <a:pt x="932303" y="878148"/>
                </a:cubicBezTo>
                <a:cubicBezTo>
                  <a:pt x="822932" y="975354"/>
                  <a:pt x="894281" y="944860"/>
                  <a:pt x="810698" y="972718"/>
                </a:cubicBezTo>
                <a:cubicBezTo>
                  <a:pt x="747644" y="968215"/>
                  <a:pt x="684170" y="967748"/>
                  <a:pt x="621535" y="959208"/>
                </a:cubicBezTo>
                <a:cubicBezTo>
                  <a:pt x="584736" y="954191"/>
                  <a:pt x="549473" y="941195"/>
                  <a:pt x="513442" y="932188"/>
                </a:cubicBezTo>
                <a:cubicBezTo>
                  <a:pt x="495427" y="927685"/>
                  <a:pt x="477889" y="920359"/>
                  <a:pt x="459396" y="918678"/>
                </a:cubicBezTo>
                <a:lnTo>
                  <a:pt x="162140" y="891658"/>
                </a:lnTo>
                <a:cubicBezTo>
                  <a:pt x="135117" y="873645"/>
                  <a:pt x="99086" y="864640"/>
                  <a:pt x="81070" y="837619"/>
                </a:cubicBezTo>
                <a:cubicBezTo>
                  <a:pt x="72062" y="824109"/>
                  <a:pt x="61309" y="811612"/>
                  <a:pt x="54047" y="797089"/>
                </a:cubicBezTo>
                <a:cubicBezTo>
                  <a:pt x="38604" y="766206"/>
                  <a:pt x="34732" y="719843"/>
                  <a:pt x="27023" y="689009"/>
                </a:cubicBezTo>
                <a:cubicBezTo>
                  <a:pt x="23569" y="675193"/>
                  <a:pt x="17425" y="662172"/>
                  <a:pt x="13512" y="648479"/>
                </a:cubicBezTo>
                <a:cubicBezTo>
                  <a:pt x="8410" y="630626"/>
                  <a:pt x="4504" y="612452"/>
                  <a:pt x="0" y="594439"/>
                </a:cubicBezTo>
                <a:cubicBezTo>
                  <a:pt x="4504" y="499869"/>
                  <a:pt x="5649" y="405080"/>
                  <a:pt x="13512" y="310730"/>
                </a:cubicBezTo>
                <a:cubicBezTo>
                  <a:pt x="14695" y="296538"/>
                  <a:pt x="23110" y="283893"/>
                  <a:pt x="27023" y="270200"/>
                </a:cubicBezTo>
                <a:cubicBezTo>
                  <a:pt x="32795" y="249999"/>
                  <a:pt x="43248" y="197225"/>
                  <a:pt x="54047" y="175630"/>
                </a:cubicBezTo>
                <a:cubicBezTo>
                  <a:pt x="61309" y="161107"/>
                  <a:pt x="69588" y="146581"/>
                  <a:pt x="81070" y="135100"/>
                </a:cubicBezTo>
                <a:cubicBezTo>
                  <a:pt x="96750" y="119422"/>
                  <a:pt x="158697" y="87417"/>
                  <a:pt x="175651" y="81060"/>
                </a:cubicBezTo>
                <a:cubicBezTo>
                  <a:pt x="218812" y="64877"/>
                  <a:pt x="271169" y="66926"/>
                  <a:pt x="310768" y="40530"/>
                </a:cubicBezTo>
                <a:cubicBezTo>
                  <a:pt x="363154" y="5611"/>
                  <a:pt x="335898" y="18645"/>
                  <a:pt x="391837" y="0"/>
                </a:cubicBezTo>
                <a:cubicBezTo>
                  <a:pt x="486419" y="4503"/>
                  <a:pt x="581220" y="5647"/>
                  <a:pt x="675582" y="13510"/>
                </a:cubicBezTo>
                <a:cubicBezTo>
                  <a:pt x="689775" y="14693"/>
                  <a:pt x="703378" y="20651"/>
                  <a:pt x="716117" y="27020"/>
                </a:cubicBezTo>
                <a:cubicBezTo>
                  <a:pt x="739606" y="38763"/>
                  <a:pt x="761519" y="53452"/>
                  <a:pt x="783675" y="67550"/>
                </a:cubicBezTo>
                <a:cubicBezTo>
                  <a:pt x="811075" y="84984"/>
                  <a:pt x="835696" y="107067"/>
                  <a:pt x="864745" y="121590"/>
                </a:cubicBezTo>
                <a:cubicBezTo>
                  <a:pt x="1001686" y="190053"/>
                  <a:pt x="832518" y="101450"/>
                  <a:pt x="972838" y="189140"/>
                </a:cubicBezTo>
                <a:cubicBezTo>
                  <a:pt x="989918" y="199814"/>
                  <a:pt x="1009396" y="206168"/>
                  <a:pt x="1026884" y="216160"/>
                </a:cubicBezTo>
                <a:cubicBezTo>
                  <a:pt x="1040983" y="224216"/>
                  <a:pt x="1052895" y="235919"/>
                  <a:pt x="1067419" y="243180"/>
                </a:cubicBezTo>
                <a:cubicBezTo>
                  <a:pt x="1128356" y="273645"/>
                  <a:pt x="1090406" y="235314"/>
                  <a:pt x="1148489" y="283710"/>
                </a:cubicBezTo>
                <a:cubicBezTo>
                  <a:pt x="1206264" y="331850"/>
                  <a:pt x="1173531" y="311632"/>
                  <a:pt x="1216047" y="364769"/>
                </a:cubicBezTo>
                <a:cubicBezTo>
                  <a:pt x="1224005" y="374715"/>
                  <a:pt x="1234063" y="382782"/>
                  <a:pt x="1243071" y="391789"/>
                </a:cubicBezTo>
                <a:cubicBezTo>
                  <a:pt x="1262399" y="449769"/>
                  <a:pt x="1261705" y="425343"/>
                  <a:pt x="1243071" y="499869"/>
                </a:cubicBezTo>
                <a:cubicBezTo>
                  <a:pt x="1239617" y="513685"/>
                  <a:pt x="1237459" y="528550"/>
                  <a:pt x="1229559" y="540399"/>
                </a:cubicBezTo>
                <a:cubicBezTo>
                  <a:pt x="1218959" y="556297"/>
                  <a:pt x="1201257" y="566251"/>
                  <a:pt x="1189024" y="580929"/>
                </a:cubicBezTo>
                <a:cubicBezTo>
                  <a:pt x="1142011" y="637338"/>
                  <a:pt x="1188009" y="612791"/>
                  <a:pt x="1121466" y="634969"/>
                </a:cubicBezTo>
                <a:cubicBezTo>
                  <a:pt x="1112458" y="652982"/>
                  <a:pt x="1105616" y="672252"/>
                  <a:pt x="1094443" y="689009"/>
                </a:cubicBezTo>
                <a:cubicBezTo>
                  <a:pt x="1087376" y="699607"/>
                  <a:pt x="1067419" y="716029"/>
                  <a:pt x="1067419" y="716029"/>
                </a:cubicBezTo>
                <a:lnTo>
                  <a:pt x="1107954" y="67549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101384" name="Straight Arrow Connector 15"/>
          <p:cNvCxnSpPr>
            <a:cxnSpLocks noChangeShapeType="1"/>
          </p:cNvCxnSpPr>
          <p:nvPr/>
        </p:nvCxnSpPr>
        <p:spPr bwMode="auto">
          <a:xfrm flipH="1">
            <a:off x="1919684" y="4258077"/>
            <a:ext cx="3780631" cy="77112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5FC7884-A63C-6E45-AB6E-051E64996B90}"/>
              </a:ext>
            </a:extLst>
          </p:cNvPr>
          <p:cNvSpPr/>
          <p:nvPr/>
        </p:nvSpPr>
        <p:spPr>
          <a:xfrm>
            <a:off x="5610225" y="37831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Quadruple magnetic sources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AEF87-2A0D-064A-82FA-9773D3426614}"/>
              </a:ext>
            </a:extLst>
          </p:cNvPr>
          <p:cNvSpPr/>
          <p:nvPr/>
        </p:nvSpPr>
        <p:spPr>
          <a:xfrm>
            <a:off x="3054096" y="3498557"/>
            <a:ext cx="1457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Dipole  magnetic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0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PCs to measured in cycle 24 and prediction to 25-26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Content Placeholder 4" descr="Fig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>
          <a:xfrm>
            <a:off x="237744" y="803186"/>
            <a:ext cx="11411711" cy="524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5167" y="59902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(Shepherd et al, 2014, Zharkova et al, 2015)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752CE-9B10-A649-AE85-1D4B46197981}"/>
              </a:ext>
            </a:extLst>
          </p:cNvPr>
          <p:cNvSpPr/>
          <p:nvPr/>
        </p:nvSpPr>
        <p:spPr>
          <a:xfrm>
            <a:off x="2753462" y="218411"/>
            <a:ext cx="7859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Eigen vectors come in pairs, here are PCs</a:t>
            </a:r>
          </a:p>
        </p:txBody>
      </p:sp>
    </p:spTree>
    <p:extLst>
      <p:ext uri="{BB962C8B-B14F-4D97-AF65-F5344CB8AC3E}">
        <p14:creationId xmlns:p14="http://schemas.microsoft.com/office/powerpoint/2010/main" val="36068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764704"/>
            <a:ext cx="86314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Mathematical laws from PCs: </a:t>
            </a:r>
            <a:r>
              <a:rPr lang="en-US" dirty="0">
                <a:solidFill>
                  <a:srgbClr val="0000FF"/>
                </a:solidFill>
              </a:rPr>
              <a:t>Symbolic regression -Hamiltonian approach </a:t>
            </a:r>
            <a:r>
              <a:rPr lang="en-US" sz="2700" dirty="0">
                <a:solidFill>
                  <a:srgbClr val="0000FF"/>
                </a:solidFill>
              </a:rPr>
              <a:t>(Schmidt and Lipton, 2009, Science)</a:t>
            </a:r>
            <a:r>
              <a:rPr lang="en-US" sz="2700" dirty="0"/>
              <a:t>Schmidt </a:t>
            </a:r>
            <a:r>
              <a:rPr lang="en-US" sz="2400" dirty="0"/>
              <a:t>&amp; Lipson, 2009, Science)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08" y="2279770"/>
            <a:ext cx="10625328" cy="4038600"/>
          </a:xfrm>
        </p:spPr>
        <p:txBody>
          <a:bodyPr/>
          <a:lstStyle/>
          <a:p>
            <a:r>
              <a:rPr lang="en-US" sz="3200" dirty="0"/>
              <a:t>Mathematical law for the first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/>
              <a:t>Mathematical law for the second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09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27089</TotalTime>
  <Words>2135</Words>
  <Application>Microsoft Macintosh PowerPoint</Application>
  <PresentationFormat>Widescreen</PresentationFormat>
  <Paragraphs>240</Paragraphs>
  <Slides>41</Slides>
  <Notes>4</Notes>
  <HiddenSlides>5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ＭＳ Ｐゴシック</vt:lpstr>
      <vt:lpstr>Arial</vt:lpstr>
      <vt:lpstr>Arial Black</vt:lpstr>
      <vt:lpstr>Arial Narrow</vt:lpstr>
      <vt:lpstr>Calibri</vt:lpstr>
      <vt:lpstr>Franklin Gothic Medium</vt:lpstr>
      <vt:lpstr>Roboto</vt:lpstr>
      <vt:lpstr>StarSymbol</vt:lpstr>
      <vt:lpstr>Symbol</vt:lpstr>
      <vt:lpstr>Times New Roman</vt:lpstr>
      <vt:lpstr>Verdana</vt:lpstr>
      <vt:lpstr>Wingdings</vt:lpstr>
      <vt:lpstr>Office Theme</vt:lpstr>
      <vt:lpstr>Equation</vt:lpstr>
      <vt:lpstr> Links of eigen vectors of solar magnetic field with the indices of solar activity in sunspots and flares  </vt:lpstr>
      <vt:lpstr>Current solar activity  index</vt:lpstr>
      <vt:lpstr>PowerPoint Presentation</vt:lpstr>
      <vt:lpstr>Solar magnetic field reversal</vt:lpstr>
      <vt:lpstr>PowerPoint Presentation</vt:lpstr>
      <vt:lpstr>PowerPoint Presentation</vt:lpstr>
      <vt:lpstr>      SBMF results: Scree plot (-&gt;prizm) Eigenvalues vs variances (Zharkova et al, 2012) - 2 main eigenvalues covering 40% of variance –         (67% of SDV) -  -  3 pairs (6 eigenvalues) to cover </vt:lpstr>
      <vt:lpstr>Fitting the PCs to measured in cycle 24 and prediction to 25-26</vt:lpstr>
      <vt:lpstr>Mathematical laws from PCs: Symbolic regression -Hamiltonian approach (Schmidt and Lipton, 2009, Science)Schmidt &amp; Lipson, 2009, Science)</vt:lpstr>
      <vt:lpstr>S       Summary curve of 2 PCs v (Zharkova et al, 2015)</vt:lpstr>
      <vt:lpstr>Modulus summary curve – dipole MF    Zharkova et al, 2015, SciRep; 2020, Temp., Zharkova et al, 2022, MNRAS https://solargsm.com/wp-content/uploads/2022/04/zharkova_shepherd_mnras22.pdf  s sunsdata (Shepherd et al, 2014 ; Zharkova et al, 2015)</vt:lpstr>
      <vt:lpstr>PowerPoint Presentation</vt:lpstr>
      <vt:lpstr>Predicted solar activity (Zharkova et al, 2015, SR https://www.nature.com/articles/srep15689) Zharkova et al, 2015, Nature SR</vt:lpstr>
      <vt:lpstr>PowerPoint Presentation</vt:lpstr>
      <vt:lpstr>Verification of summary curve with large s/s for grand cycle prior MM (Zharkova etal, 2017, 2018) Wolf and Maunder grand minima Zharkova et al, 2017</vt:lpstr>
      <vt:lpstr>Double dynamo summary curve for 3000 years (blue) versus the s/s curve by Solanki et al. 2004 (red)</vt:lpstr>
      <vt:lpstr>PowerPoint Presentation</vt:lpstr>
      <vt:lpstr> Summary new proxy of solar activity</vt:lpstr>
      <vt:lpstr>PowerPoint Presentation</vt:lpstr>
      <vt:lpstr>PowerPoint Presentation</vt:lpstr>
      <vt:lpstr>Interference</vt:lpstr>
      <vt:lpstr>Undamped wave equation:  Solution to Initial Value Problem    (2 of 3)</vt:lpstr>
      <vt:lpstr>Undamped wave equation: Beats    (3 of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Predicted solar activity (Zharkova et al, 2015, SR https://www.nature.com/articles/srep15689) Zharkova et al, 2015, Nature SR</vt:lpstr>
      <vt:lpstr>PowerPoint Presentation</vt:lpstr>
      <vt:lpstr>Temperature restoration during/after MM  (Shindell et al., 2001, Science) </vt:lpstr>
      <vt:lpstr>Temperature restoration during MM  (Shindell et al., 2001, Science) </vt:lpstr>
      <vt:lpstr>PowerPoint Presentation</vt:lpstr>
      <vt:lpstr>PowerPoint Presentation</vt:lpstr>
      <vt:lpstr> Snow in Africa’s desert 8 December 2020 https://twitter.com/GerryAMcG/status/1336420778582138886 </vt:lpstr>
      <vt:lpstr>Snow blizzards in USA and Canada  for 2 weeks in Dec ’22 –Jan’ 23</vt:lpstr>
      <vt:lpstr>Late spring snow   in Australia  and NZ 22-30 November ’22  (analog of late May  in Northern hemisphere)</vt:lpstr>
      <vt:lpstr>Modern GSM: Sea ice thickness increase in 2018-2020  </vt:lpstr>
      <vt:lpstr>PowerPoint Presentation</vt:lpstr>
      <vt:lpstr>Modern Grand Solar Minimum https://solargsm.com/solar-activity/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夏倩</dc:creator>
  <cp:lastModifiedBy>Valentina Zharkova</cp:lastModifiedBy>
  <cp:revision>350</cp:revision>
  <dcterms:created xsi:type="dcterms:W3CDTF">2020-04-29T16:04:59Z</dcterms:created>
  <dcterms:modified xsi:type="dcterms:W3CDTF">2024-09-17T13:10:37Z</dcterms:modified>
</cp:coreProperties>
</file>