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1"/>
  </p:sldMasterIdLst>
  <p:notesMasterIdLst>
    <p:notesMasterId r:id="rId35"/>
  </p:notesMasterIdLst>
  <p:sldIdLst>
    <p:sldId id="1102" r:id="rId2"/>
    <p:sldId id="877" r:id="rId3"/>
    <p:sldId id="1006" r:id="rId4"/>
    <p:sldId id="4519" r:id="rId5"/>
    <p:sldId id="4522" r:id="rId6"/>
    <p:sldId id="4543" r:id="rId7"/>
    <p:sldId id="4520" r:id="rId8"/>
    <p:sldId id="4524" r:id="rId9"/>
    <p:sldId id="4521" r:id="rId10"/>
    <p:sldId id="4523" r:id="rId11"/>
    <p:sldId id="4502" r:id="rId12"/>
    <p:sldId id="4512" r:id="rId13"/>
    <p:sldId id="4492" r:id="rId14"/>
    <p:sldId id="4538" r:id="rId15"/>
    <p:sldId id="4534" r:id="rId16"/>
    <p:sldId id="4544" r:id="rId17"/>
    <p:sldId id="558" r:id="rId18"/>
    <p:sldId id="590" r:id="rId19"/>
    <p:sldId id="567" r:id="rId20"/>
    <p:sldId id="4545" r:id="rId21"/>
    <p:sldId id="4527" r:id="rId22"/>
    <p:sldId id="4528" r:id="rId23"/>
    <p:sldId id="4529" r:id="rId24"/>
    <p:sldId id="4539" r:id="rId25"/>
    <p:sldId id="4530" r:id="rId26"/>
    <p:sldId id="4511" r:id="rId27"/>
    <p:sldId id="4531" r:id="rId28"/>
    <p:sldId id="4532" r:id="rId29"/>
    <p:sldId id="4540" r:id="rId30"/>
    <p:sldId id="4541" r:id="rId31"/>
    <p:sldId id="4533" r:id="rId32"/>
    <p:sldId id="4498" r:id="rId33"/>
    <p:sldId id="4542" r:id="rId34"/>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37" autoAdjust="0"/>
    <p:restoredTop sz="87615"/>
  </p:normalViewPr>
  <p:slideViewPr>
    <p:cSldViewPr snapToGrid="0">
      <p:cViewPr>
        <p:scale>
          <a:sx n="99" d="100"/>
          <a:sy n="99" d="100"/>
        </p:scale>
        <p:origin x="25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30040D16-BACE-C645-8E6C-30CCF90E7EFF}" type="datetimeFigureOut">
              <a:rPr lang="en-US" smtClean="0"/>
              <a:t>9/5/24</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44C35B7-136D-EA40-BE23-74822FFB4399}" type="slidenum">
              <a:rPr lang="en-US" smtClean="0"/>
              <a:t>‹#›</a:t>
            </a:fld>
            <a:endParaRPr lang="en-US"/>
          </a:p>
        </p:txBody>
      </p:sp>
    </p:spTree>
    <p:extLst>
      <p:ext uri="{BB962C8B-B14F-4D97-AF65-F5344CB8AC3E}">
        <p14:creationId xmlns:p14="http://schemas.microsoft.com/office/powerpoint/2010/main" val="220104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C35B7-136D-EA40-BE23-74822FFB4399}" type="slidenum">
              <a:rPr lang="en-US" smtClean="0"/>
              <a:t>7</a:t>
            </a:fld>
            <a:endParaRPr lang="en-US"/>
          </a:p>
        </p:txBody>
      </p:sp>
    </p:spTree>
    <p:extLst>
      <p:ext uri="{BB962C8B-B14F-4D97-AF65-F5344CB8AC3E}">
        <p14:creationId xmlns:p14="http://schemas.microsoft.com/office/powerpoint/2010/main" val="111465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E5E0A-BC0B-1735-1F8D-07504D938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A1293-AE01-09C3-6C49-8AC229F22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EE14-EFAC-323E-D63C-F79FAD300F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4363B0-8017-2512-2573-0E2226F52822}"/>
              </a:ext>
            </a:extLst>
          </p:cNvPr>
          <p:cNvSpPr>
            <a:spLocks noGrp="1"/>
          </p:cNvSpPr>
          <p:nvPr>
            <p:ph type="sldNum" sz="quarter" idx="5"/>
          </p:nvPr>
        </p:nvSpPr>
        <p:spPr/>
        <p:txBody>
          <a:bodyPr/>
          <a:lstStyle/>
          <a:p>
            <a:fld id="{544C35B7-136D-EA40-BE23-74822FFB4399}" type="slidenum">
              <a:rPr lang="en-US" smtClean="0"/>
              <a:t>15</a:t>
            </a:fld>
            <a:endParaRPr lang="en-US"/>
          </a:p>
        </p:txBody>
      </p:sp>
    </p:spTree>
    <p:extLst>
      <p:ext uri="{BB962C8B-B14F-4D97-AF65-F5344CB8AC3E}">
        <p14:creationId xmlns:p14="http://schemas.microsoft.com/office/powerpoint/2010/main" val="89409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D45AA6-A830-4E98-A90D-3DB3C7EAF6C9}" type="slidenum">
              <a:rPr lang="en-US" smtClean="0"/>
              <a:t>17</a:t>
            </a:fld>
            <a:endParaRPr lang="en-US"/>
          </a:p>
        </p:txBody>
      </p:sp>
    </p:spTree>
    <p:extLst>
      <p:ext uri="{BB962C8B-B14F-4D97-AF65-F5344CB8AC3E}">
        <p14:creationId xmlns:p14="http://schemas.microsoft.com/office/powerpoint/2010/main" val="356666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climate/ UAH MSU</a:t>
            </a:r>
          </a:p>
          <a:p>
            <a:endParaRPr lang="en-US" dirty="0"/>
          </a:p>
        </p:txBody>
      </p:sp>
      <p:sp>
        <p:nvSpPr>
          <p:cNvPr id="4" name="Slide Number Placeholder 3"/>
          <p:cNvSpPr>
            <a:spLocks noGrp="1"/>
          </p:cNvSpPr>
          <p:nvPr>
            <p:ph type="sldNum" sz="quarter" idx="10"/>
          </p:nvPr>
        </p:nvSpPr>
        <p:spPr/>
        <p:txBody>
          <a:bodyPr/>
          <a:lstStyle/>
          <a:p>
            <a:fld id="{48D45AA6-A830-4E98-A90D-3DB3C7EAF6C9}" type="slidenum">
              <a:rPr lang="en-US" smtClean="0"/>
              <a:t>18</a:t>
            </a:fld>
            <a:endParaRPr lang="en-US"/>
          </a:p>
        </p:txBody>
      </p:sp>
    </p:spTree>
    <p:extLst>
      <p:ext uri="{BB962C8B-B14F-4D97-AF65-F5344CB8AC3E}">
        <p14:creationId xmlns:p14="http://schemas.microsoft.com/office/powerpoint/2010/main" val="356666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D45AA6-A830-4E98-A90D-3DB3C7EAF6C9}" type="slidenum">
              <a:rPr lang="en-US" smtClean="0"/>
              <a:t>19</a:t>
            </a:fld>
            <a:endParaRPr lang="en-US"/>
          </a:p>
        </p:txBody>
      </p:sp>
    </p:spTree>
    <p:extLst>
      <p:ext uri="{BB962C8B-B14F-4D97-AF65-F5344CB8AC3E}">
        <p14:creationId xmlns:p14="http://schemas.microsoft.com/office/powerpoint/2010/main" val="231211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
        <p:nvSpPr>
          <p:cNvPr id="168" name="PlaceHolder 2"/>
          <p:cNvSpPr>
            <a:spLocks noGrp="1"/>
          </p:cNvSpPr>
          <p:nvPr>
            <p:ph type="body"/>
          </p:nvPr>
        </p:nvSpPr>
        <p:spPr>
          <a:xfrm>
            <a:off x="609480" y="1604520"/>
            <a:ext cx="10972080" cy="1896840"/>
          </a:xfrm>
          <a:prstGeom prst="rect">
            <a:avLst/>
          </a:prstGeom>
        </p:spPr>
        <p:txBody>
          <a:bodyPr lIns="0" tIns="0" rIns="0" bIns="0"/>
          <a:lstStyle/>
          <a:p>
            <a:endParaRPr/>
          </a:p>
        </p:txBody>
      </p:sp>
      <p:sp>
        <p:nvSpPr>
          <p:cNvPr id="169" name="PlaceHolder 3"/>
          <p:cNvSpPr>
            <a:spLocks noGrp="1"/>
          </p:cNvSpPr>
          <p:nvPr>
            <p:ph type="body"/>
          </p:nvPr>
        </p:nvSpPr>
        <p:spPr>
          <a:xfrm>
            <a:off x="609480" y="3682080"/>
            <a:ext cx="1097208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
        <p:nvSpPr>
          <p:cNvPr id="17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72"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73"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74"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
        <p:nvSpPr>
          <p:cNvPr id="176" name="PlaceHolder 2"/>
          <p:cNvSpPr>
            <a:spLocks noGrp="1"/>
          </p:cNvSpPr>
          <p:nvPr>
            <p:ph type="body"/>
          </p:nvPr>
        </p:nvSpPr>
        <p:spPr>
          <a:xfrm>
            <a:off x="609480" y="1604520"/>
            <a:ext cx="10972080" cy="3976920"/>
          </a:xfrm>
          <a:prstGeom prst="rect">
            <a:avLst/>
          </a:prstGeom>
        </p:spPr>
        <p:txBody>
          <a:bodyPr lIns="0" tIns="0" rIns="0" bIns="0"/>
          <a:lstStyle/>
          <a:p>
            <a:endParaRPr/>
          </a:p>
        </p:txBody>
      </p:sp>
      <p:sp>
        <p:nvSpPr>
          <p:cNvPr id="177" name="PlaceHolder 3"/>
          <p:cNvSpPr>
            <a:spLocks noGrp="1"/>
          </p:cNvSpPr>
          <p:nvPr>
            <p:ph type="body"/>
          </p:nvPr>
        </p:nvSpPr>
        <p:spPr>
          <a:xfrm>
            <a:off x="609480" y="1604520"/>
            <a:ext cx="10972080" cy="3976920"/>
          </a:xfrm>
          <a:prstGeom prst="rect">
            <a:avLst/>
          </a:prstGeom>
        </p:spPr>
        <p:txBody>
          <a:bodyPr lIns="0" tIns="0" rIns="0" bIns="0"/>
          <a:lstStyle/>
          <a:p>
            <a:endParaRPr/>
          </a:p>
        </p:txBody>
      </p:sp>
      <p:pic>
        <p:nvPicPr>
          <p:cNvPr id="178" name="Picture 177"/>
          <p:cNvPicPr/>
          <p:nvPr/>
        </p:nvPicPr>
        <p:blipFill>
          <a:blip r:embed="rId2"/>
          <a:stretch>
            <a:fillRect/>
          </a:stretch>
        </p:blipFill>
        <p:spPr>
          <a:xfrm>
            <a:off x="3603240" y="1604160"/>
            <a:ext cx="4984200" cy="3976920"/>
          </a:xfrm>
          <a:prstGeom prst="rect">
            <a:avLst/>
          </a:prstGeom>
          <a:ln>
            <a:noFill/>
          </a:ln>
        </p:spPr>
      </p:pic>
      <p:pic>
        <p:nvPicPr>
          <p:cNvPr id="179" name="Picture 178"/>
          <p:cNvPicPr/>
          <p:nvPr/>
        </p:nvPicPr>
        <p:blipFill>
          <a:blip r:embed="rId2"/>
          <a:stretch>
            <a:fillRect/>
          </a:stretch>
        </p:blipFill>
        <p:spPr>
          <a:xfrm>
            <a:off x="3603240" y="1604160"/>
            <a:ext cx="4984200" cy="39769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2165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95AE8-ACAF-A140-9614-301E8A361E1B}"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03A1EE-F06F-8C4D-A637-4B5B6194FF91}" type="slidenum">
              <a:rPr lang="en-US" smtClean="0"/>
              <a:t>‹#›</a:t>
            </a:fld>
            <a:endParaRPr lang="en-US"/>
          </a:p>
        </p:txBody>
      </p:sp>
    </p:spTree>
    <p:extLst>
      <p:ext uri="{BB962C8B-B14F-4D97-AF65-F5344CB8AC3E}">
        <p14:creationId xmlns:p14="http://schemas.microsoft.com/office/powerpoint/2010/main" val="87517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484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9B903588-4ABA-614D-8819-8C7CA211A8E3}" type="datetime1">
              <a:rPr lang="en-US"/>
              <a:pPr/>
              <a:t>9/5/24</a:t>
            </a:fld>
            <a:endParaRPr lang="en-GB"/>
          </a:p>
        </p:txBody>
      </p:sp>
      <p:sp>
        <p:nvSpPr>
          <p:cNvPr id="6" name="Rectangle 5"/>
          <p:cNvSpPr>
            <a:spLocks noGrp="1" noChangeArrowheads="1"/>
          </p:cNvSpPr>
          <p:nvPr>
            <p:ph type="ftr" sz="quarter" idx="11"/>
          </p:nvPr>
        </p:nvSpPr>
        <p:spPr>
          <a:ln/>
        </p:spPr>
        <p:txBody>
          <a:bodyPr/>
          <a:lstStyle>
            <a:lvl1pPr>
              <a:defRPr/>
            </a:lvl1pPr>
          </a:lstStyle>
          <a:p>
            <a:r>
              <a:rPr lang="en-US"/>
              <a:t>ST22, AOGS12, 13-17 Aug 12, Singapore</a:t>
            </a:r>
            <a:endParaRPr lang="en-GB"/>
          </a:p>
        </p:txBody>
      </p:sp>
      <p:sp>
        <p:nvSpPr>
          <p:cNvPr id="7" name="Rectangle 6"/>
          <p:cNvSpPr>
            <a:spLocks noGrp="1" noChangeArrowheads="1"/>
          </p:cNvSpPr>
          <p:nvPr>
            <p:ph type="sldNum" sz="quarter" idx="12"/>
          </p:nvPr>
        </p:nvSpPr>
        <p:spPr>
          <a:ln/>
        </p:spPr>
        <p:txBody>
          <a:bodyPr/>
          <a:lstStyle>
            <a:lvl1pPr>
              <a:defRPr/>
            </a:lvl1pPr>
          </a:lstStyle>
          <a:p>
            <a:fld id="{D551B316-19D1-044E-815F-543EB9FB80AF}" type="slidenum">
              <a:rPr lang="en-GB"/>
              <a:pPr/>
              <a:t>‹#›</a:t>
            </a:fld>
            <a:endParaRPr lang="en-GB"/>
          </a:p>
        </p:txBody>
      </p:sp>
    </p:spTree>
    <p:extLst>
      <p:ext uri="{BB962C8B-B14F-4D97-AF65-F5344CB8AC3E}">
        <p14:creationId xmlns:p14="http://schemas.microsoft.com/office/powerpoint/2010/main" val="30604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
        <p:nvSpPr>
          <p:cNvPr id="147" name="PlaceHolder 2"/>
          <p:cNvSpPr>
            <a:spLocks noGrp="1"/>
          </p:cNvSpPr>
          <p:nvPr>
            <p:ph type="subTitle"/>
          </p:nvPr>
        </p:nvSpPr>
        <p:spPr>
          <a:xfrm>
            <a:off x="609480" y="1604520"/>
            <a:ext cx="10972080" cy="39772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
        <p:nvSpPr>
          <p:cNvPr id="149" name="PlaceHolder 2"/>
          <p:cNvSpPr>
            <a:spLocks noGrp="1"/>
          </p:cNvSpPr>
          <p:nvPr>
            <p:ph type="body"/>
          </p:nvPr>
        </p:nvSpPr>
        <p:spPr>
          <a:xfrm>
            <a:off x="609480" y="1604520"/>
            <a:ext cx="10972080" cy="39769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
        <p:nvSpPr>
          <p:cNvPr id="151" name="PlaceHolder 2"/>
          <p:cNvSpPr>
            <a:spLocks noGrp="1"/>
          </p:cNvSpPr>
          <p:nvPr>
            <p:ph type="body"/>
          </p:nvPr>
        </p:nvSpPr>
        <p:spPr>
          <a:xfrm>
            <a:off x="609480" y="1604520"/>
            <a:ext cx="5354280" cy="3976920"/>
          </a:xfrm>
          <a:prstGeom prst="rect">
            <a:avLst/>
          </a:prstGeom>
        </p:spPr>
        <p:txBody>
          <a:bodyPr lIns="0" tIns="0" rIns="0" bIns="0"/>
          <a:lstStyle/>
          <a:p>
            <a:endParaRPr/>
          </a:p>
        </p:txBody>
      </p:sp>
      <p:sp>
        <p:nvSpPr>
          <p:cNvPr id="152" name="PlaceHolder 3"/>
          <p:cNvSpPr>
            <a:spLocks noGrp="1"/>
          </p:cNvSpPr>
          <p:nvPr>
            <p:ph type="body"/>
          </p:nvPr>
        </p:nvSpPr>
        <p:spPr>
          <a:xfrm>
            <a:off x="6231960" y="1604520"/>
            <a:ext cx="5354280" cy="397692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609480" y="273600"/>
            <a:ext cx="10971720" cy="53082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
        <p:nvSpPr>
          <p:cNvPr id="15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57"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58" name="PlaceHolder 4"/>
          <p:cNvSpPr>
            <a:spLocks noGrp="1"/>
          </p:cNvSpPr>
          <p:nvPr>
            <p:ph type="body"/>
          </p:nvPr>
        </p:nvSpPr>
        <p:spPr>
          <a:xfrm>
            <a:off x="6231960" y="1604520"/>
            <a:ext cx="5354280" cy="39769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
        <p:nvSpPr>
          <p:cNvPr id="160" name="PlaceHolder 2"/>
          <p:cNvSpPr>
            <a:spLocks noGrp="1"/>
          </p:cNvSpPr>
          <p:nvPr>
            <p:ph type="body"/>
          </p:nvPr>
        </p:nvSpPr>
        <p:spPr>
          <a:xfrm>
            <a:off x="609480" y="1604520"/>
            <a:ext cx="5354280" cy="3976920"/>
          </a:xfrm>
          <a:prstGeom prst="rect">
            <a:avLst/>
          </a:prstGeom>
        </p:spPr>
        <p:txBody>
          <a:bodyPr lIns="0" tIns="0" rIns="0" bIns="0"/>
          <a:lstStyle/>
          <a:p>
            <a:endParaRPr/>
          </a:p>
        </p:txBody>
      </p:sp>
      <p:sp>
        <p:nvSpPr>
          <p:cNvPr id="16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62"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1720" cy="1145160"/>
          </a:xfrm>
          <a:prstGeom prst="rect">
            <a:avLst/>
          </a:prstGeom>
        </p:spPr>
        <p:txBody>
          <a:bodyPr lIns="0" tIns="0" rIns="0" bIns="0" anchor="ctr"/>
          <a:lstStyle/>
          <a:p>
            <a:pPr algn="ctr"/>
            <a:endParaRPr/>
          </a:p>
        </p:txBody>
      </p:sp>
      <p:sp>
        <p:nvSpPr>
          <p:cNvPr id="16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65"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66" name="PlaceHolder 4"/>
          <p:cNvSpPr>
            <a:spLocks noGrp="1"/>
          </p:cNvSpPr>
          <p:nvPr>
            <p:ph type="body"/>
          </p:nvPr>
        </p:nvSpPr>
        <p:spPr>
          <a:xfrm>
            <a:off x="609480" y="3682080"/>
            <a:ext cx="1097208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a:latin typeface="Arial"/>
              </a:rPr>
              <a:t>Click to edit the title text format</a:t>
            </a:r>
            <a:endParaRPr/>
          </a:p>
        </p:txBody>
      </p:sp>
      <p:sp>
        <p:nvSpPr>
          <p:cNvPr id="145" name="PlaceHolder 2"/>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GB" sz="3200">
                <a:latin typeface="Arial"/>
              </a:rPr>
              <a:t>Click to edit the outline text format</a:t>
            </a:r>
            <a:endParaRPr/>
          </a:p>
          <a:p>
            <a:pPr lvl="1">
              <a:buSzPct val="75000"/>
              <a:buFont typeface="StarSymbol"/>
              <a:buChar char=""/>
            </a:pPr>
            <a:r>
              <a:rPr lang="en-GB" sz="2800">
                <a:latin typeface="Arial"/>
              </a:rPr>
              <a:t>Second Outline Level</a:t>
            </a:r>
            <a:endParaRPr/>
          </a:p>
          <a:p>
            <a:pPr lvl="2">
              <a:buSzPct val="45000"/>
              <a:buFont typeface="StarSymbol"/>
              <a:buChar char=""/>
            </a:pPr>
            <a:r>
              <a:rPr lang="en-GB" sz="2400">
                <a:latin typeface="Arial"/>
              </a:rPr>
              <a:t>Third Outline Level</a:t>
            </a:r>
            <a:endParaRPr/>
          </a:p>
          <a:p>
            <a:pPr lvl="3">
              <a:buSzPct val="75000"/>
              <a:buFont typeface="StarSymbol"/>
              <a:buChar char=""/>
            </a:pPr>
            <a:r>
              <a:rPr lang="en-GB" sz="2000">
                <a:latin typeface="Arial"/>
              </a:rPr>
              <a:t>Fourth Outline Level</a:t>
            </a:r>
            <a:endParaRPr/>
          </a:p>
          <a:p>
            <a:pPr lvl="4">
              <a:buSzPct val="45000"/>
              <a:buFont typeface="StarSymbol"/>
              <a:buChar char=""/>
            </a:pPr>
            <a:r>
              <a:rPr lang="en-GB" sz="2000">
                <a:latin typeface="Arial"/>
              </a:rPr>
              <a:t>Fifth Outline Level</a:t>
            </a:r>
            <a:endParaRPr/>
          </a:p>
          <a:p>
            <a:pPr lvl="5">
              <a:buSzPct val="45000"/>
              <a:buFont typeface="StarSymbol"/>
              <a:buChar char=""/>
            </a:pPr>
            <a:r>
              <a:rPr lang="en-GB" sz="2000">
                <a:latin typeface="Arial"/>
              </a:rPr>
              <a:t>Sixth Outline Level</a:t>
            </a:r>
            <a:endParaRPr/>
          </a:p>
          <a:p>
            <a:pPr lvl="6">
              <a:buSzPct val="45000"/>
              <a:buFont typeface="StarSymbol"/>
              <a:buChar char=""/>
            </a:pPr>
            <a:r>
              <a:rPr lang="en-GB"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27" r:id="rId13"/>
    <p:sldLayoutId id="2147483728" r:id="rId14"/>
    <p:sldLayoutId id="214748373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olargsm.com/publications/" TargetMode="External"/><Relationship Id="rId2" Type="http://schemas.openxmlformats.org/officeDocument/2006/relationships/hyperlink" Target="https://solargsm.com/solar-activity/" TargetMode="Externa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scirp.org/journal/paperinformation?paperid=129477"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olargsm.com/solar-activity/" TargetMode="Externa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olargsm.com/solar-activity/" TargetMode="Externa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D6C6-1DA2-BC48-BDEB-3B9C93234B52}"/>
              </a:ext>
            </a:extLst>
          </p:cNvPr>
          <p:cNvSpPr>
            <a:spLocks noGrp="1"/>
          </p:cNvSpPr>
          <p:nvPr>
            <p:ph type="ctrTitle"/>
          </p:nvPr>
        </p:nvSpPr>
        <p:spPr>
          <a:xfrm>
            <a:off x="602700" y="1253873"/>
            <a:ext cx="10242740" cy="2447785"/>
          </a:xfrm>
        </p:spPr>
        <p:txBody>
          <a:bodyPr>
            <a:normAutofit fontScale="90000"/>
          </a:bodyPr>
          <a:lstStyle/>
          <a:p>
            <a:pPr algn="ctr"/>
            <a:r>
              <a:rPr lang="en-GB" b="1" i="0" u="none" strike="noStrike" dirty="0">
                <a:solidFill>
                  <a:srgbClr val="C00000"/>
                </a:solidFill>
                <a:effectLst/>
                <a:latin typeface="Roboto Light" panose="020F0302020204030204" pitchFamily="34" charset="0"/>
              </a:rPr>
              <a:t>Terrestrial temperature, sea level and ENSO index variations linked with solar and volcanic activity</a:t>
            </a:r>
            <a:br>
              <a:rPr lang="en-GB" dirty="0">
                <a:solidFill>
                  <a:srgbClr val="C00000"/>
                </a:solidFill>
              </a:rPr>
            </a:br>
            <a:endParaRPr lang="en-GB" sz="4000" dirty="0">
              <a:solidFill>
                <a:srgbClr val="222EF4"/>
              </a:solidFill>
              <a:effectLst/>
            </a:endParaRPr>
          </a:p>
        </p:txBody>
      </p:sp>
      <p:sp>
        <p:nvSpPr>
          <p:cNvPr id="4" name="Rectangle 3">
            <a:extLst>
              <a:ext uri="{FF2B5EF4-FFF2-40B4-BE49-F238E27FC236}">
                <a16:creationId xmlns:a16="http://schemas.microsoft.com/office/drawing/2014/main" id="{DEFB2431-41AF-8746-9D94-7E8D2DFBCA75}"/>
              </a:ext>
            </a:extLst>
          </p:cNvPr>
          <p:cNvSpPr/>
          <p:nvPr/>
        </p:nvSpPr>
        <p:spPr>
          <a:xfrm>
            <a:off x="3109691" y="3137286"/>
            <a:ext cx="5727850" cy="523220"/>
          </a:xfrm>
          <a:prstGeom prst="rect">
            <a:avLst/>
          </a:prstGeom>
        </p:spPr>
        <p:txBody>
          <a:bodyPr wrap="none">
            <a:spAutoFit/>
          </a:bodyPr>
          <a:lstStyle/>
          <a:p>
            <a:r>
              <a:rPr lang="en-US" sz="2800" dirty="0">
                <a:solidFill>
                  <a:srgbClr val="0000FF"/>
                </a:solidFill>
                <a:hlinkClick r:id="rId2">
                  <a:extLst>
                    <a:ext uri="{A12FA001-AC4F-418D-AE19-62706E023703}">
                      <ahyp:hlinkClr xmlns:ahyp="http://schemas.microsoft.com/office/drawing/2018/hyperlinkcolor" val="tx"/>
                    </a:ext>
                  </a:extLst>
                </a:hlinkClick>
              </a:rPr>
              <a:t>https://solargsm.com/solar-activity</a:t>
            </a:r>
            <a:r>
              <a:rPr lang="en-US" dirty="0">
                <a:solidFill>
                  <a:schemeClr val="accent1"/>
                </a:solidFill>
                <a:hlinkClick r:id="rId2">
                  <a:extLst>
                    <a:ext uri="{A12FA001-AC4F-418D-AE19-62706E023703}">
                      <ahyp:hlinkClr xmlns:ahyp="http://schemas.microsoft.com/office/drawing/2018/hyperlinkcolor" val="tx"/>
                    </a:ext>
                  </a:extLst>
                </a:hlinkClick>
              </a:rPr>
              <a:t>/</a:t>
            </a:r>
            <a:r>
              <a:rPr lang="en-US" dirty="0">
                <a:solidFill>
                  <a:srgbClr val="0000FF"/>
                </a:solidFill>
              </a:rPr>
              <a:t> </a:t>
            </a:r>
            <a:endParaRPr lang="en-US" dirty="0"/>
          </a:p>
        </p:txBody>
      </p:sp>
      <p:sp>
        <p:nvSpPr>
          <p:cNvPr id="3" name="Rectangle 2">
            <a:extLst>
              <a:ext uri="{FF2B5EF4-FFF2-40B4-BE49-F238E27FC236}">
                <a16:creationId xmlns:a16="http://schemas.microsoft.com/office/drawing/2014/main" id="{F8948183-85A4-5D41-8D2F-56A1090C91A2}"/>
              </a:ext>
            </a:extLst>
          </p:cNvPr>
          <p:cNvSpPr/>
          <p:nvPr/>
        </p:nvSpPr>
        <p:spPr>
          <a:xfrm>
            <a:off x="3945016" y="5488733"/>
            <a:ext cx="5700600" cy="523220"/>
          </a:xfrm>
          <a:prstGeom prst="rect">
            <a:avLst/>
          </a:prstGeom>
        </p:spPr>
        <p:txBody>
          <a:bodyPr wrap="none">
            <a:spAutoFit/>
          </a:bodyPr>
          <a:lstStyle/>
          <a:p>
            <a:r>
              <a:rPr lang="en-GB" sz="2800" dirty="0">
                <a:solidFill>
                  <a:srgbClr val="222EF4"/>
                </a:solidFill>
                <a:hlinkClick r:id="rId3"/>
              </a:rPr>
              <a:t>https://solargsm.com/publications/</a:t>
            </a:r>
            <a:r>
              <a:rPr lang="en-GB" sz="2800" dirty="0">
                <a:solidFill>
                  <a:srgbClr val="222EF4"/>
                </a:solidFill>
              </a:rPr>
              <a:t> </a:t>
            </a:r>
            <a:endParaRPr lang="en-US" sz="2800" dirty="0"/>
          </a:p>
        </p:txBody>
      </p:sp>
      <p:sp>
        <p:nvSpPr>
          <p:cNvPr id="5" name="Rectangle 4">
            <a:extLst>
              <a:ext uri="{FF2B5EF4-FFF2-40B4-BE49-F238E27FC236}">
                <a16:creationId xmlns:a16="http://schemas.microsoft.com/office/drawing/2014/main" id="{2C361EFB-D3BB-9244-BEB3-641CD6754785}"/>
              </a:ext>
            </a:extLst>
          </p:cNvPr>
          <p:cNvSpPr/>
          <p:nvPr/>
        </p:nvSpPr>
        <p:spPr>
          <a:xfrm>
            <a:off x="2435153" y="6156090"/>
            <a:ext cx="6577835" cy="369332"/>
          </a:xfrm>
          <a:prstGeom prst="rect">
            <a:avLst/>
          </a:prstGeom>
        </p:spPr>
        <p:txBody>
          <a:bodyPr wrap="square">
            <a:spAutoFit/>
          </a:bodyPr>
          <a:lstStyle/>
          <a:p>
            <a:r>
              <a:rPr lang="en-US" dirty="0">
                <a:solidFill>
                  <a:srgbClr val="0070C0"/>
                </a:solidFill>
              </a:rPr>
              <a:t>With thanks to Drs. S. Shepherd (UK) and S. </a:t>
            </a:r>
            <a:r>
              <a:rPr lang="en-US" dirty="0" err="1">
                <a:solidFill>
                  <a:srgbClr val="0070C0"/>
                </a:solidFill>
              </a:rPr>
              <a:t>Zharkov</a:t>
            </a:r>
            <a:r>
              <a:rPr lang="en-US" dirty="0">
                <a:solidFill>
                  <a:srgbClr val="0070C0"/>
                </a:solidFill>
              </a:rPr>
              <a:t> (UK)</a:t>
            </a:r>
            <a:endParaRPr lang="en-US" dirty="0"/>
          </a:p>
        </p:txBody>
      </p:sp>
      <p:pic>
        <p:nvPicPr>
          <p:cNvPr id="7" name="Picture 27">
            <a:extLst>
              <a:ext uri="{FF2B5EF4-FFF2-40B4-BE49-F238E27FC236}">
                <a16:creationId xmlns:a16="http://schemas.microsoft.com/office/drawing/2014/main" id="{8FE6CAD4-0746-1447-B842-8E9466221004}"/>
              </a:ext>
            </a:extLst>
          </p:cNvPr>
          <p:cNvPicPr/>
          <p:nvPr/>
        </p:nvPicPr>
        <p:blipFill>
          <a:blip r:embed="rId4"/>
          <a:stretch>
            <a:fillRect/>
          </a:stretch>
        </p:blipFill>
        <p:spPr>
          <a:xfrm>
            <a:off x="33421" y="90207"/>
            <a:ext cx="2618280" cy="1004760"/>
          </a:xfrm>
          <a:prstGeom prst="rect">
            <a:avLst/>
          </a:prstGeom>
          <a:ln>
            <a:noFill/>
          </a:ln>
        </p:spPr>
      </p:pic>
      <p:pic>
        <p:nvPicPr>
          <p:cNvPr id="9" name="Picture 8" descr="A picture containing text, sign&#10;&#10;Description automatically generated">
            <a:extLst>
              <a:ext uri="{FF2B5EF4-FFF2-40B4-BE49-F238E27FC236}">
                <a16:creationId xmlns:a16="http://schemas.microsoft.com/office/drawing/2014/main" id="{3E99E4C7-1307-6487-805C-4CDE94549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700" y="-10113"/>
            <a:ext cx="1604879" cy="1263986"/>
          </a:xfrm>
          <a:prstGeom prst="rect">
            <a:avLst/>
          </a:prstGeom>
        </p:spPr>
      </p:pic>
      <p:sp>
        <p:nvSpPr>
          <p:cNvPr id="8" name="Rectangle 7">
            <a:extLst>
              <a:ext uri="{FF2B5EF4-FFF2-40B4-BE49-F238E27FC236}">
                <a16:creationId xmlns:a16="http://schemas.microsoft.com/office/drawing/2014/main" id="{6AA49455-6BCD-F8D8-5A5A-57B01E2B8395}"/>
              </a:ext>
            </a:extLst>
          </p:cNvPr>
          <p:cNvSpPr/>
          <p:nvPr/>
        </p:nvSpPr>
        <p:spPr>
          <a:xfrm>
            <a:off x="1789283" y="3845795"/>
            <a:ext cx="10369296" cy="3108543"/>
          </a:xfrm>
          <a:prstGeom prst="rect">
            <a:avLst/>
          </a:prstGeom>
        </p:spPr>
        <p:txBody>
          <a:bodyPr wrap="square">
            <a:spAutoFit/>
          </a:bodyPr>
          <a:lstStyle/>
          <a:p>
            <a:pPr algn="ctr">
              <a:spcBef>
                <a:spcPct val="50000"/>
              </a:spcBef>
            </a:pPr>
            <a:r>
              <a:rPr lang="en-US" sz="2800" dirty="0">
                <a:solidFill>
                  <a:srgbClr val="C00000"/>
                </a:solidFill>
              </a:rPr>
              <a:t>Valentina Zharkova 1,2  and Irina Vasilieva 2,3</a:t>
            </a:r>
          </a:p>
          <a:p>
            <a:pPr algn="ctr"/>
            <a:r>
              <a:rPr lang="en-US" sz="2800" dirty="0">
                <a:solidFill>
                  <a:srgbClr val="0070C0"/>
                </a:solidFill>
              </a:rPr>
              <a:t>1- University of Northumbria, Newcastle upon Tyne,</a:t>
            </a:r>
            <a:r>
              <a:rPr lang="en-US" dirty="0">
                <a:solidFill>
                  <a:srgbClr val="0070C0"/>
                </a:solidFill>
              </a:rPr>
              <a:t> </a:t>
            </a:r>
            <a:r>
              <a:rPr lang="en-US" sz="2800" dirty="0">
                <a:solidFill>
                  <a:srgbClr val="0070C0"/>
                </a:solidFill>
              </a:rPr>
              <a:t>UK</a:t>
            </a:r>
          </a:p>
          <a:p>
            <a:r>
              <a:rPr lang="en-US" sz="2800" dirty="0">
                <a:solidFill>
                  <a:srgbClr val="0070C0"/>
                </a:solidFill>
              </a:rPr>
              <a:t>2- ZVS Research Enterprise Ltd. London SEIV 2NC, UK</a:t>
            </a:r>
          </a:p>
          <a:p>
            <a:r>
              <a:rPr lang="en-US" sz="2800" dirty="0">
                <a:solidFill>
                  <a:srgbClr val="0070C0"/>
                </a:solidFill>
              </a:rPr>
              <a:t>3 – Main Astronomical Observatory, Kyiv, 03022, Ukraine</a:t>
            </a:r>
          </a:p>
          <a:p>
            <a:pPr algn="ctr">
              <a:spcBef>
                <a:spcPct val="50000"/>
              </a:spcBef>
            </a:pPr>
            <a:endParaRPr lang="en-US" sz="2800" dirty="0">
              <a:solidFill>
                <a:srgbClr val="0070C0"/>
              </a:solidFill>
            </a:endParaRPr>
          </a:p>
          <a:p>
            <a:pPr algn="ctr">
              <a:spcBef>
                <a:spcPct val="50000"/>
              </a:spcBef>
            </a:pPr>
            <a:endParaRPr lang="en-US" sz="2800" dirty="0">
              <a:solidFill>
                <a:srgbClr val="0070C0"/>
              </a:solidFill>
            </a:endParaRPr>
          </a:p>
        </p:txBody>
      </p:sp>
    </p:spTree>
    <p:extLst>
      <p:ext uri="{BB962C8B-B14F-4D97-AF65-F5344CB8AC3E}">
        <p14:creationId xmlns:p14="http://schemas.microsoft.com/office/powerpoint/2010/main" val="2187368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7DF1-CCA7-C72D-F5BE-1CAE2C3DD22C}"/>
              </a:ext>
            </a:extLst>
          </p:cNvPr>
          <p:cNvSpPr>
            <a:spLocks noGrp="1"/>
          </p:cNvSpPr>
          <p:nvPr>
            <p:ph type="ctrTitle"/>
          </p:nvPr>
        </p:nvSpPr>
        <p:spPr>
          <a:xfrm>
            <a:off x="186612" y="177098"/>
            <a:ext cx="11737909" cy="777240"/>
          </a:xfrm>
        </p:spPr>
        <p:txBody>
          <a:bodyPr>
            <a:normAutofit fontScale="90000"/>
          </a:bodyPr>
          <a:lstStyle/>
          <a:p>
            <a:r>
              <a:rPr lang="en-US" sz="4000" dirty="0">
                <a:solidFill>
                  <a:srgbClr val="C00000"/>
                </a:solidFill>
              </a:rPr>
              <a:t>Wavelets of Arctic (left) and Antarctic (right) ice areas</a:t>
            </a:r>
          </a:p>
        </p:txBody>
      </p:sp>
      <p:sp>
        <p:nvSpPr>
          <p:cNvPr id="3" name="Subtitle 2">
            <a:extLst>
              <a:ext uri="{FF2B5EF4-FFF2-40B4-BE49-F238E27FC236}">
                <a16:creationId xmlns:a16="http://schemas.microsoft.com/office/drawing/2014/main" id="{C7A64243-134C-791C-912E-FAE6059AF6CC}"/>
              </a:ext>
            </a:extLst>
          </p:cNvPr>
          <p:cNvSpPr>
            <a:spLocks noGrp="1"/>
          </p:cNvSpPr>
          <p:nvPr>
            <p:ph type="subTitle" idx="1"/>
          </p:nvPr>
        </p:nvSpPr>
        <p:spPr>
          <a:xfrm>
            <a:off x="8879009" y="5731717"/>
            <a:ext cx="2873830" cy="1126283"/>
          </a:xfrm>
        </p:spPr>
        <p:txBody>
          <a:bodyPr/>
          <a:lstStyle/>
          <a:p>
            <a:endParaRPr lang="en-US" dirty="0"/>
          </a:p>
        </p:txBody>
      </p:sp>
      <p:pic>
        <p:nvPicPr>
          <p:cNvPr id="5" name="Picture 4" descr="A diagram of a graph&#10;&#10;Description automatically generated with medium confidence">
            <a:extLst>
              <a:ext uri="{FF2B5EF4-FFF2-40B4-BE49-F238E27FC236}">
                <a16:creationId xmlns:a16="http://schemas.microsoft.com/office/drawing/2014/main" id="{DEB2FF29-FA37-952C-DE57-211CECE1C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6" y="954338"/>
            <a:ext cx="5277394" cy="5519581"/>
          </a:xfrm>
          <a:prstGeom prst="rect">
            <a:avLst/>
          </a:prstGeom>
        </p:spPr>
      </p:pic>
      <p:pic>
        <p:nvPicPr>
          <p:cNvPr id="7" name="Picture 6" descr="A graph of a blue and black line&#10;&#10;Description automatically generated with medium confidence">
            <a:extLst>
              <a:ext uri="{FF2B5EF4-FFF2-40B4-BE49-F238E27FC236}">
                <a16:creationId xmlns:a16="http://schemas.microsoft.com/office/drawing/2014/main" id="{0039608F-3B5B-8820-F09A-E32BF22DA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24" y="954338"/>
            <a:ext cx="5894115" cy="5726564"/>
          </a:xfrm>
          <a:prstGeom prst="rect">
            <a:avLst/>
          </a:prstGeom>
        </p:spPr>
      </p:pic>
      <p:cxnSp>
        <p:nvCxnSpPr>
          <p:cNvPr id="8" name="Straight Connector 7">
            <a:extLst>
              <a:ext uri="{FF2B5EF4-FFF2-40B4-BE49-F238E27FC236}">
                <a16:creationId xmlns:a16="http://schemas.microsoft.com/office/drawing/2014/main" id="{1FED610C-969A-88A7-F8DE-E03EC3DEC2B3}"/>
              </a:ext>
            </a:extLst>
          </p:cNvPr>
          <p:cNvCxnSpPr>
            <a:cxnSpLocks/>
          </p:cNvCxnSpPr>
          <p:nvPr/>
        </p:nvCxnSpPr>
        <p:spPr>
          <a:xfrm flipH="1">
            <a:off x="9757954" y="5308608"/>
            <a:ext cx="1658983" cy="1372294"/>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B3E7A3-0088-3B31-6588-FF22EA6435B9}"/>
              </a:ext>
            </a:extLst>
          </p:cNvPr>
          <p:cNvCxnSpPr>
            <a:cxnSpLocks/>
          </p:cNvCxnSpPr>
          <p:nvPr/>
        </p:nvCxnSpPr>
        <p:spPr>
          <a:xfrm flipH="1">
            <a:off x="3312992" y="5538651"/>
            <a:ext cx="1441026" cy="101838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4A5114-1506-93F7-DA10-9864EDAB213B}"/>
              </a:ext>
            </a:extLst>
          </p:cNvPr>
          <p:cNvCxnSpPr>
            <a:cxnSpLocks/>
          </p:cNvCxnSpPr>
          <p:nvPr/>
        </p:nvCxnSpPr>
        <p:spPr>
          <a:xfrm flipH="1">
            <a:off x="3312992" y="4143297"/>
            <a:ext cx="1607759" cy="241374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CAF0E5-C423-522C-1E33-8116F7F5E500}"/>
              </a:ext>
            </a:extLst>
          </p:cNvPr>
          <p:cNvCxnSpPr>
            <a:cxnSpLocks/>
          </p:cNvCxnSpPr>
          <p:nvPr/>
        </p:nvCxnSpPr>
        <p:spPr>
          <a:xfrm flipH="1">
            <a:off x="9757954" y="2978331"/>
            <a:ext cx="1658983" cy="370257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4ED3DDA9-8603-BA23-5D1C-A5EE46EDA2D0}"/>
              </a:ext>
            </a:extLst>
          </p:cNvPr>
          <p:cNvSpPr txBox="1">
            <a:spLocks/>
          </p:cNvSpPr>
          <p:nvPr/>
        </p:nvSpPr>
        <p:spPr>
          <a:xfrm>
            <a:off x="7589520" y="6484602"/>
            <a:ext cx="4394095" cy="392165"/>
          </a:xfrm>
          <a:prstGeom prst="rect">
            <a:avLst/>
          </a:prstGeom>
        </p:spPr>
        <p:txBody>
          <a:bodyPr lIns="0" tIns="0" rIns="0" bIns="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dirty="0"/>
              <a:t>Periods 5.3 and 15 </a:t>
            </a:r>
            <a:r>
              <a:rPr lang="en-US" dirty="0" err="1"/>
              <a:t>ys</a:t>
            </a:r>
            <a:endParaRPr lang="en-US" dirty="0"/>
          </a:p>
        </p:txBody>
      </p:sp>
      <p:sp>
        <p:nvSpPr>
          <p:cNvPr id="21" name="Subtitle 2">
            <a:extLst>
              <a:ext uri="{FF2B5EF4-FFF2-40B4-BE49-F238E27FC236}">
                <a16:creationId xmlns:a16="http://schemas.microsoft.com/office/drawing/2014/main" id="{624B637E-767B-7C3C-8B33-78CC3E321063}"/>
              </a:ext>
            </a:extLst>
          </p:cNvPr>
          <p:cNvSpPr txBox="1">
            <a:spLocks/>
          </p:cNvSpPr>
          <p:nvPr/>
        </p:nvSpPr>
        <p:spPr>
          <a:xfrm>
            <a:off x="1217197" y="6439194"/>
            <a:ext cx="4394095" cy="392165"/>
          </a:xfrm>
          <a:prstGeom prst="rect">
            <a:avLst/>
          </a:prstGeom>
        </p:spPr>
        <p:txBody>
          <a:bodyPr lIns="0" tIns="0" rIns="0" bIns="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dirty="0"/>
              <a:t>Periods 4.9 and 10.7 </a:t>
            </a:r>
            <a:r>
              <a:rPr lang="en-US" dirty="0" err="1"/>
              <a:t>ys</a:t>
            </a:r>
            <a:endParaRPr lang="en-US" dirty="0"/>
          </a:p>
        </p:txBody>
      </p:sp>
    </p:spTree>
    <p:extLst>
      <p:ext uri="{BB962C8B-B14F-4D97-AF65-F5344CB8AC3E}">
        <p14:creationId xmlns:p14="http://schemas.microsoft.com/office/powerpoint/2010/main" val="88263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B320-4B82-C240-B153-F6EF9EF4C722}"/>
              </a:ext>
            </a:extLst>
          </p:cNvPr>
          <p:cNvSpPr>
            <a:spLocks noGrp="1"/>
          </p:cNvSpPr>
          <p:nvPr>
            <p:ph type="title"/>
          </p:nvPr>
        </p:nvSpPr>
        <p:spPr>
          <a:xfrm>
            <a:off x="152400" y="1506625"/>
            <a:ext cx="5320789" cy="4394200"/>
          </a:xfrm>
        </p:spPr>
        <p:txBody>
          <a:bodyPr/>
          <a:lstStyle/>
          <a:p>
            <a:pPr>
              <a:lnSpc>
                <a:spcPct val="100000"/>
              </a:lnSpc>
            </a:pPr>
            <a:r>
              <a:rPr lang="en-GB" sz="2000" dirty="0">
                <a:solidFill>
                  <a:srgbClr val="FF0000"/>
                </a:solidFill>
              </a:rPr>
              <a:t>Top plot</a:t>
            </a:r>
            <a:br>
              <a:rPr lang="en-GB" sz="2000" dirty="0">
                <a:solidFill>
                  <a:srgbClr val="FF0000"/>
                </a:solidFill>
              </a:rPr>
            </a:br>
            <a:br>
              <a:rPr lang="en-GB" sz="2000" dirty="0">
                <a:solidFill>
                  <a:srgbClr val="222EF4"/>
                </a:solidFill>
              </a:rPr>
            </a:br>
            <a:r>
              <a:rPr lang="en-GB" sz="2000" dirty="0">
                <a:solidFill>
                  <a:srgbClr val="222EF4"/>
                </a:solidFill>
              </a:rPr>
              <a:t>Blue – frequencies of volcanic eruptions</a:t>
            </a:r>
            <a:br>
              <a:rPr lang="en-GB" sz="2000" dirty="0">
                <a:solidFill>
                  <a:srgbClr val="C00000"/>
                </a:solidFill>
              </a:rPr>
            </a:br>
            <a:r>
              <a:rPr lang="en-GB" sz="2000" dirty="0">
                <a:solidFill>
                  <a:srgbClr val="C00000"/>
                </a:solidFill>
              </a:rPr>
              <a:t>Red - the summary curve of solar background magnetic field. Positive magnitudes – northern polarity, negative - southern polarity.</a:t>
            </a:r>
            <a:br>
              <a:rPr lang="en-GB" sz="2000" dirty="0">
                <a:solidFill>
                  <a:srgbClr val="C00000"/>
                </a:solidFill>
              </a:rPr>
            </a:br>
            <a:br>
              <a:rPr lang="en-GB" sz="2000" dirty="0">
                <a:solidFill>
                  <a:srgbClr val="C00000"/>
                </a:solidFill>
              </a:rPr>
            </a:br>
            <a:r>
              <a:rPr lang="en-GB" sz="2000" dirty="0">
                <a:solidFill>
                  <a:srgbClr val="222EF4"/>
                </a:solidFill>
              </a:rPr>
              <a:t>Bottom plot </a:t>
            </a:r>
            <a:br>
              <a:rPr lang="en-GB" sz="2000" dirty="0">
                <a:solidFill>
                  <a:srgbClr val="222EF4"/>
                </a:solidFill>
              </a:rPr>
            </a:br>
            <a:r>
              <a:rPr lang="en-GB" dirty="0">
                <a:solidFill>
                  <a:srgbClr val="222EF4"/>
                </a:solidFill>
              </a:rPr>
              <a:t> </a:t>
            </a:r>
            <a:r>
              <a:rPr lang="en-GB" sz="2000" dirty="0">
                <a:solidFill>
                  <a:srgbClr val="222EF4"/>
                </a:solidFill>
              </a:rPr>
              <a:t>Volcanic eruption frequencies highly (0.84) correlate with the summary curve with southern polarity with a period of 22 years (1860-1950). </a:t>
            </a:r>
            <a:br>
              <a:rPr lang="en-GB" sz="2000" dirty="0">
                <a:solidFill>
                  <a:srgbClr val="222EF4"/>
                </a:solidFill>
              </a:rPr>
            </a:br>
            <a:br>
              <a:rPr lang="en-GB" sz="2000" dirty="0">
                <a:solidFill>
                  <a:srgbClr val="222EF4"/>
                </a:solidFill>
              </a:rPr>
            </a:br>
            <a:r>
              <a:rPr lang="en-GB" sz="2000" dirty="0">
                <a:solidFill>
                  <a:srgbClr val="C00000"/>
                </a:solidFill>
              </a:rPr>
              <a:t>Next maximum of volcanic eruptions will occur in cycle 26 (2031-2042).</a:t>
            </a:r>
            <a:br>
              <a:rPr lang="en-GB" sz="2000" dirty="0"/>
            </a:br>
            <a:r>
              <a:rPr lang="en-GB" sz="2000" dirty="0">
                <a:solidFill>
                  <a:srgbClr val="C00000"/>
                </a:solidFill>
              </a:rPr>
              <a:t> </a:t>
            </a:r>
            <a:br>
              <a:rPr lang="en-GB" sz="2000" dirty="0">
                <a:solidFill>
                  <a:srgbClr val="C00000"/>
                </a:solidFill>
              </a:rPr>
            </a:br>
            <a:br>
              <a:rPr lang="en-GB" sz="2000" dirty="0">
                <a:solidFill>
                  <a:srgbClr val="C00000"/>
                </a:solidFill>
              </a:rPr>
            </a:br>
            <a:endParaRPr lang="en-US" sz="2000" dirty="0">
              <a:solidFill>
                <a:srgbClr val="C00000"/>
              </a:solidFill>
            </a:endParaRPr>
          </a:p>
        </p:txBody>
      </p:sp>
      <p:pic>
        <p:nvPicPr>
          <p:cNvPr id="6" name="Content Placeholder 5" descr="Graphical user interface&#10;&#10;Description automatically generated">
            <a:extLst>
              <a:ext uri="{FF2B5EF4-FFF2-40B4-BE49-F238E27FC236}">
                <a16:creationId xmlns:a16="http://schemas.microsoft.com/office/drawing/2014/main" id="{7CC5E1A9-A91C-7745-B022-34DBC65AC0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6816" y="1079588"/>
            <a:ext cx="5320790" cy="5248275"/>
          </a:xfrm>
        </p:spPr>
      </p:pic>
      <p:sp>
        <p:nvSpPr>
          <p:cNvPr id="4" name="Rectangle 3">
            <a:extLst>
              <a:ext uri="{FF2B5EF4-FFF2-40B4-BE49-F238E27FC236}">
                <a16:creationId xmlns:a16="http://schemas.microsoft.com/office/drawing/2014/main" id="{63D1A2E1-DD71-D543-8009-92BED2FDC05C}"/>
              </a:ext>
            </a:extLst>
          </p:cNvPr>
          <p:cNvSpPr/>
          <p:nvPr/>
        </p:nvSpPr>
        <p:spPr>
          <a:xfrm>
            <a:off x="152400" y="22305"/>
            <a:ext cx="11325152" cy="1015663"/>
          </a:xfrm>
          <a:prstGeom prst="rect">
            <a:avLst/>
          </a:prstGeom>
        </p:spPr>
        <p:txBody>
          <a:bodyPr wrap="none">
            <a:spAutoFit/>
          </a:bodyPr>
          <a:lstStyle/>
          <a:p>
            <a:r>
              <a:rPr lang="en-US" sz="3200" dirty="0">
                <a:solidFill>
                  <a:srgbClr val="C00000"/>
                </a:solidFill>
              </a:rPr>
              <a:t>Volcanic activity </a:t>
            </a:r>
            <a:r>
              <a:rPr lang="en-US" sz="3200" dirty="0">
                <a:solidFill>
                  <a:srgbClr val="222EF4"/>
                </a:solidFill>
              </a:rPr>
              <a:t>correlates with SA cycles of southern polarity</a:t>
            </a:r>
          </a:p>
          <a:p>
            <a:pPr algn="ctr"/>
            <a:r>
              <a:rPr lang="en-US" sz="2800" dirty="0">
                <a:solidFill>
                  <a:srgbClr val="222EF4"/>
                </a:solidFill>
              </a:rPr>
              <a:t>(</a:t>
            </a:r>
            <a:r>
              <a:rPr lang="en-US" sz="2800" dirty="0" err="1">
                <a:solidFill>
                  <a:srgbClr val="222EF4"/>
                </a:solidFill>
              </a:rPr>
              <a:t>Vasilieva</a:t>
            </a:r>
            <a:r>
              <a:rPr lang="en-US" sz="2800" dirty="0">
                <a:solidFill>
                  <a:srgbClr val="222EF4"/>
                </a:solidFill>
              </a:rPr>
              <a:t> and Zharkova, 2022)</a:t>
            </a:r>
            <a:endParaRPr lang="en-US" sz="2800" dirty="0"/>
          </a:p>
        </p:txBody>
      </p:sp>
      <p:sp>
        <p:nvSpPr>
          <p:cNvPr id="5" name="TextBox 4">
            <a:extLst>
              <a:ext uri="{FF2B5EF4-FFF2-40B4-BE49-F238E27FC236}">
                <a16:creationId xmlns:a16="http://schemas.microsoft.com/office/drawing/2014/main" id="{1BB5DDAC-D04C-C3F5-DA47-BC9E155EF052}"/>
              </a:ext>
            </a:extLst>
          </p:cNvPr>
          <p:cNvSpPr txBox="1"/>
          <p:nvPr/>
        </p:nvSpPr>
        <p:spPr>
          <a:xfrm>
            <a:off x="3683359" y="6397815"/>
            <a:ext cx="4082602" cy="369332"/>
          </a:xfrm>
          <a:prstGeom prst="rect">
            <a:avLst/>
          </a:prstGeom>
          <a:noFill/>
        </p:spPr>
        <p:txBody>
          <a:bodyPr wrap="square">
            <a:spAutoFit/>
          </a:bodyPr>
          <a:lstStyle/>
          <a:p>
            <a:r>
              <a:rPr lang="en-US" sz="1800" b="1" dirty="0">
                <a:solidFill>
                  <a:srgbClr val="222EF4"/>
                </a:solidFill>
              </a:rPr>
              <a:t>https://</a:t>
            </a:r>
            <a:r>
              <a:rPr lang="en-US" sz="1800" b="1" dirty="0" err="1">
                <a:solidFill>
                  <a:srgbClr val="222EF4"/>
                </a:solidFill>
              </a:rPr>
              <a:t>solargsm.com</a:t>
            </a:r>
            <a:r>
              <a:rPr lang="en-US" sz="1800" b="1" dirty="0">
                <a:solidFill>
                  <a:srgbClr val="222EF4"/>
                </a:solidFill>
              </a:rPr>
              <a:t>/publications</a:t>
            </a:r>
            <a:endParaRPr lang="en-US" b="1" dirty="0"/>
          </a:p>
        </p:txBody>
      </p:sp>
    </p:spTree>
    <p:extLst>
      <p:ext uri="{BB962C8B-B14F-4D97-AF65-F5344CB8AC3E}">
        <p14:creationId xmlns:p14="http://schemas.microsoft.com/office/powerpoint/2010/main" val="191975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573F-5E60-B558-95E1-D6E16280EE02}"/>
              </a:ext>
            </a:extLst>
          </p:cNvPr>
          <p:cNvSpPr>
            <a:spLocks noGrp="1"/>
          </p:cNvSpPr>
          <p:nvPr>
            <p:ph type="title"/>
          </p:nvPr>
        </p:nvSpPr>
        <p:spPr/>
        <p:txBody>
          <a:bodyPr/>
          <a:lstStyle/>
          <a:p>
            <a:endParaRPr lang="en-US"/>
          </a:p>
        </p:txBody>
      </p:sp>
      <p:pic>
        <p:nvPicPr>
          <p:cNvPr id="5" name="Content Placeholder 4" descr="Chart, scatter chart&#10;&#10;Description automatically generated">
            <a:extLst>
              <a:ext uri="{FF2B5EF4-FFF2-40B4-BE49-F238E27FC236}">
                <a16:creationId xmlns:a16="http://schemas.microsoft.com/office/drawing/2014/main" id="{DC52C296-D12C-7FD3-7399-EBEF5DEE9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1531" y="1828800"/>
            <a:ext cx="5422900" cy="3417380"/>
          </a:xfrm>
        </p:spPr>
      </p:pic>
      <p:pic>
        <p:nvPicPr>
          <p:cNvPr id="7" name="Picture 6" descr="Chart, scatter chart&#10;&#10;Description automatically generated">
            <a:extLst>
              <a:ext uri="{FF2B5EF4-FFF2-40B4-BE49-F238E27FC236}">
                <a16:creationId xmlns:a16="http://schemas.microsoft.com/office/drawing/2014/main" id="{6CCD1D12-BEBA-0055-C6C8-13015AC69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66" y="1891220"/>
            <a:ext cx="5422900" cy="3417380"/>
          </a:xfrm>
          <a:prstGeom prst="rect">
            <a:avLst/>
          </a:prstGeom>
        </p:spPr>
      </p:pic>
      <p:sp>
        <p:nvSpPr>
          <p:cNvPr id="9" name="TextBox 8">
            <a:extLst>
              <a:ext uri="{FF2B5EF4-FFF2-40B4-BE49-F238E27FC236}">
                <a16:creationId xmlns:a16="http://schemas.microsoft.com/office/drawing/2014/main" id="{321BD36A-630D-2AC1-9163-D548FE8D63D0}"/>
              </a:ext>
            </a:extLst>
          </p:cNvPr>
          <p:cNvSpPr txBox="1"/>
          <p:nvPr/>
        </p:nvSpPr>
        <p:spPr>
          <a:xfrm>
            <a:off x="312167" y="348734"/>
            <a:ext cx="11422264" cy="1077218"/>
          </a:xfrm>
          <a:prstGeom prst="rect">
            <a:avLst/>
          </a:prstGeom>
          <a:noFill/>
        </p:spPr>
        <p:txBody>
          <a:bodyPr wrap="square">
            <a:spAutoFit/>
          </a:bodyPr>
          <a:lstStyle/>
          <a:p>
            <a:pPr algn="ctr"/>
            <a:r>
              <a:rPr lang="en-US" sz="2800" dirty="0">
                <a:solidFill>
                  <a:srgbClr val="C00000"/>
                </a:solidFill>
              </a:rPr>
              <a:t>Scatter plots of </a:t>
            </a:r>
            <a:r>
              <a:rPr lang="en-US" sz="2800">
                <a:solidFill>
                  <a:srgbClr val="C00000"/>
                </a:solidFill>
              </a:rPr>
              <a:t>correlation</a:t>
            </a:r>
            <a:r>
              <a:rPr lang="en-US" sz="1800">
                <a:solidFill>
                  <a:srgbClr val="C00000"/>
                </a:solidFill>
              </a:rPr>
              <a:t> </a:t>
            </a:r>
          </a:p>
          <a:p>
            <a:pPr algn="ctr"/>
            <a:endParaRPr lang="en-US" sz="1800" dirty="0">
              <a:solidFill>
                <a:srgbClr val="C00000"/>
              </a:solidFill>
            </a:endParaRPr>
          </a:p>
          <a:p>
            <a:pPr algn="ctr"/>
            <a:r>
              <a:rPr lang="en-US" sz="1800" dirty="0">
                <a:solidFill>
                  <a:srgbClr val="222EF4"/>
                </a:solidFill>
              </a:rPr>
              <a:t>of averaged sunspot number SSN and modulus summary curve MSC of eigen vectors of solar magnetic field</a:t>
            </a:r>
            <a:endParaRPr lang="en-US" dirty="0">
              <a:solidFill>
                <a:srgbClr val="222EF4"/>
              </a:solidFill>
            </a:endParaRPr>
          </a:p>
        </p:txBody>
      </p:sp>
      <p:sp>
        <p:nvSpPr>
          <p:cNvPr id="11" name="TextBox 10">
            <a:extLst>
              <a:ext uri="{FF2B5EF4-FFF2-40B4-BE49-F238E27FC236}">
                <a16:creationId xmlns:a16="http://schemas.microsoft.com/office/drawing/2014/main" id="{FC538E60-8D2E-DC1B-9A6D-45E780C04617}"/>
              </a:ext>
            </a:extLst>
          </p:cNvPr>
          <p:cNvSpPr txBox="1"/>
          <p:nvPr/>
        </p:nvSpPr>
        <p:spPr>
          <a:xfrm>
            <a:off x="990600" y="5308600"/>
            <a:ext cx="2941694" cy="646331"/>
          </a:xfrm>
          <a:prstGeom prst="rect">
            <a:avLst/>
          </a:prstGeom>
          <a:noFill/>
        </p:spPr>
        <p:txBody>
          <a:bodyPr wrap="square">
            <a:spAutoFit/>
          </a:bodyPr>
          <a:lstStyle/>
          <a:p>
            <a:r>
              <a:rPr lang="en-US" sz="1800" dirty="0">
                <a:solidFill>
                  <a:srgbClr val="222EF4"/>
                </a:solidFill>
              </a:rPr>
              <a:t>1868-1950 &amp;1990-2020 </a:t>
            </a:r>
            <a:r>
              <a:rPr lang="en-US" sz="1800" dirty="0">
                <a:solidFill>
                  <a:srgbClr val="C00000"/>
                </a:solidFill>
              </a:rPr>
              <a:t>Correlation 84%</a:t>
            </a:r>
            <a:endParaRPr lang="en-US" dirty="0"/>
          </a:p>
        </p:txBody>
      </p:sp>
      <p:sp>
        <p:nvSpPr>
          <p:cNvPr id="12" name="TextBox 11">
            <a:extLst>
              <a:ext uri="{FF2B5EF4-FFF2-40B4-BE49-F238E27FC236}">
                <a16:creationId xmlns:a16="http://schemas.microsoft.com/office/drawing/2014/main" id="{76EC7AEB-B957-86F9-FEE9-51AD7AD11C11}"/>
              </a:ext>
            </a:extLst>
          </p:cNvPr>
          <p:cNvSpPr txBox="1"/>
          <p:nvPr/>
        </p:nvSpPr>
        <p:spPr>
          <a:xfrm>
            <a:off x="7175500" y="5302766"/>
            <a:ext cx="2395594" cy="646331"/>
          </a:xfrm>
          <a:prstGeom prst="rect">
            <a:avLst/>
          </a:prstGeom>
          <a:noFill/>
        </p:spPr>
        <p:txBody>
          <a:bodyPr wrap="square">
            <a:spAutoFit/>
          </a:bodyPr>
          <a:lstStyle/>
          <a:p>
            <a:r>
              <a:rPr lang="en-US" sz="1800" dirty="0">
                <a:solidFill>
                  <a:srgbClr val="222EF4"/>
                </a:solidFill>
              </a:rPr>
              <a:t>1750-1868</a:t>
            </a:r>
          </a:p>
          <a:p>
            <a:r>
              <a:rPr lang="en-US" sz="1800" dirty="0">
                <a:solidFill>
                  <a:srgbClr val="C00000"/>
                </a:solidFill>
              </a:rPr>
              <a:t>Correlation -33%</a:t>
            </a:r>
            <a:endParaRPr lang="en-US" dirty="0"/>
          </a:p>
        </p:txBody>
      </p:sp>
    </p:spTree>
    <p:extLst>
      <p:ext uri="{BB962C8B-B14F-4D97-AF65-F5344CB8AC3E}">
        <p14:creationId xmlns:p14="http://schemas.microsoft.com/office/powerpoint/2010/main" val="329979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430BFF-1550-8E27-20DD-3DE55CABC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C71BB-7DD4-12ED-02D9-6F92E3163024}"/>
              </a:ext>
            </a:extLst>
          </p:cNvPr>
          <p:cNvSpPr>
            <a:spLocks noGrp="1"/>
          </p:cNvSpPr>
          <p:nvPr>
            <p:ph type="title"/>
          </p:nvPr>
        </p:nvSpPr>
        <p:spPr>
          <a:xfrm>
            <a:off x="237744" y="115324"/>
            <a:ext cx="10954512" cy="1143000"/>
          </a:xfrm>
        </p:spPr>
        <p:txBody>
          <a:bodyPr>
            <a:normAutofit fontScale="90000"/>
          </a:bodyPr>
          <a:lstStyle/>
          <a:p>
            <a:r>
              <a:rPr lang="en-US" dirty="0"/>
              <a:t>    </a:t>
            </a:r>
            <a:r>
              <a:rPr lang="en-US" sz="3600" dirty="0">
                <a:solidFill>
                  <a:srgbClr val="FF0000"/>
                </a:solidFill>
              </a:rPr>
              <a:t>2000-2100 year oscillations </a:t>
            </a:r>
            <a:r>
              <a:rPr lang="en-US" sz="2700" dirty="0">
                <a:solidFill>
                  <a:srgbClr val="222EF4"/>
                </a:solidFill>
              </a:rPr>
              <a:t>(Zharkova et al, 2019, 2020) </a:t>
            </a:r>
            <a:br>
              <a:rPr lang="en-US" sz="2800" dirty="0">
                <a:solidFill>
                  <a:srgbClr val="FF0000"/>
                </a:solidFill>
              </a:rPr>
            </a:br>
            <a:r>
              <a:rPr lang="en-US" sz="2800" dirty="0">
                <a:solidFill>
                  <a:srgbClr val="FF0000"/>
                </a:solidFill>
              </a:rPr>
              <a:t>of </a:t>
            </a:r>
            <a:r>
              <a:rPr lang="en-US" sz="2800" dirty="0">
                <a:solidFill>
                  <a:srgbClr val="0000FF"/>
                </a:solidFill>
              </a:rPr>
              <a:t>the MF baseline </a:t>
            </a:r>
            <a:r>
              <a:rPr lang="en-GB" sz="2800" dirty="0">
                <a:solidFill>
                  <a:srgbClr val="800080"/>
                </a:solidFill>
              </a:rPr>
              <a:t>coincides with that of the </a:t>
            </a:r>
            <a:r>
              <a:rPr lang="en-GB" sz="2800" dirty="0">
                <a:solidFill>
                  <a:srgbClr val="FF26BA"/>
                </a:solidFill>
              </a:rPr>
              <a:t>solar irradiance</a:t>
            </a:r>
            <a:r>
              <a:rPr lang="en-GB" sz="2800" dirty="0">
                <a:solidFill>
                  <a:srgbClr val="FF0000"/>
                </a:solidFill>
              </a:rPr>
              <a:t> </a:t>
            </a:r>
            <a:r>
              <a:rPr lang="en-GB" sz="2400" dirty="0">
                <a:solidFill>
                  <a:srgbClr val="0000FF"/>
                </a:solidFill>
              </a:rPr>
              <a:t>(</a:t>
            </a:r>
            <a:r>
              <a:rPr lang="en-GB" sz="2400" dirty="0" err="1">
                <a:solidFill>
                  <a:srgbClr val="0000FF"/>
                </a:solidFill>
              </a:rPr>
              <a:t>Vierra</a:t>
            </a:r>
            <a:r>
              <a:rPr lang="en-GB" sz="2400" dirty="0">
                <a:solidFill>
                  <a:srgbClr val="0000FF"/>
                </a:solidFill>
              </a:rPr>
              <a:t> et al, 2011)</a:t>
            </a:r>
            <a:endParaRPr lang="en-US" sz="2400" dirty="0">
              <a:solidFill>
                <a:srgbClr val="0000FF"/>
              </a:solidFill>
            </a:endParaRPr>
          </a:p>
        </p:txBody>
      </p:sp>
      <p:pic>
        <p:nvPicPr>
          <p:cNvPr id="6" name="Picture 5" descr="MODERN_1950YR_CYCLE.png">
            <a:extLst>
              <a:ext uri="{FF2B5EF4-FFF2-40B4-BE49-F238E27FC236}">
                <a16:creationId xmlns:a16="http://schemas.microsoft.com/office/drawing/2014/main" id="{EBC3D7C5-079A-EB4D-615F-1850B0882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31476"/>
            <a:ext cx="8220681" cy="3296017"/>
          </a:xfrm>
          <a:prstGeom prst="rect">
            <a:avLst/>
          </a:prstGeom>
        </p:spPr>
      </p:pic>
      <p:pic>
        <p:nvPicPr>
          <p:cNvPr id="8" name="Picture 7" descr="MODERN_1950YR_CYCLE_SOLANKI.png">
            <a:extLst>
              <a:ext uri="{FF2B5EF4-FFF2-40B4-BE49-F238E27FC236}">
                <a16:creationId xmlns:a16="http://schemas.microsoft.com/office/drawing/2014/main" id="{B8DA7F57-1385-5613-D1DA-061DDBD06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0" y="1331476"/>
            <a:ext cx="9144000" cy="2966204"/>
          </a:xfrm>
          <a:prstGeom prst="rect">
            <a:avLst/>
          </a:prstGeom>
        </p:spPr>
      </p:pic>
      <p:sp>
        <p:nvSpPr>
          <p:cNvPr id="3" name="Rectangle 2">
            <a:extLst>
              <a:ext uri="{FF2B5EF4-FFF2-40B4-BE49-F238E27FC236}">
                <a16:creationId xmlns:a16="http://schemas.microsoft.com/office/drawing/2014/main" id="{5FA024D8-79D3-A4F0-C884-1F9C51F82C04}"/>
              </a:ext>
            </a:extLst>
          </p:cNvPr>
          <p:cNvSpPr/>
          <p:nvPr/>
        </p:nvSpPr>
        <p:spPr>
          <a:xfrm>
            <a:off x="7698807" y="6455688"/>
            <a:ext cx="3057247" cy="369332"/>
          </a:xfrm>
          <a:prstGeom prst="rect">
            <a:avLst/>
          </a:prstGeom>
        </p:spPr>
        <p:txBody>
          <a:bodyPr wrap="none">
            <a:spAutoFit/>
          </a:bodyPr>
          <a:lstStyle/>
          <a:p>
            <a:r>
              <a:rPr lang="en-GB" dirty="0">
                <a:solidFill>
                  <a:srgbClr val="0000FF"/>
                </a:solidFill>
              </a:rPr>
              <a:t>Zharkova et al, 2019, 2020</a:t>
            </a:r>
            <a:endParaRPr lang="en-US" dirty="0"/>
          </a:p>
        </p:txBody>
      </p:sp>
      <p:sp>
        <p:nvSpPr>
          <p:cNvPr id="9" name="TextBox 8">
            <a:extLst>
              <a:ext uri="{FF2B5EF4-FFF2-40B4-BE49-F238E27FC236}">
                <a16:creationId xmlns:a16="http://schemas.microsoft.com/office/drawing/2014/main" id="{0FF28845-9A4F-771F-510A-87F9DAE6027A}"/>
              </a:ext>
            </a:extLst>
          </p:cNvPr>
          <p:cNvSpPr txBox="1"/>
          <p:nvPr/>
        </p:nvSpPr>
        <p:spPr>
          <a:xfrm>
            <a:off x="732812" y="4978360"/>
            <a:ext cx="9011869" cy="1477328"/>
          </a:xfrm>
          <a:prstGeom prst="rect">
            <a:avLst/>
          </a:prstGeom>
          <a:noFill/>
        </p:spPr>
        <p:txBody>
          <a:bodyPr wrap="square">
            <a:spAutoFit/>
          </a:bodyPr>
          <a:lstStyle/>
          <a:p>
            <a:r>
              <a:rPr lang="en-GB" sz="1800" dirty="0">
                <a:solidFill>
                  <a:srgbClr val="000000"/>
                </a:solidFill>
                <a:effectLst/>
                <a:latin typeface="Helvetica" pitchFamily="2" charset="0"/>
              </a:rPr>
              <a:t>The amount of TSI deposited on Earth in 2020 between the northern hemisphere  the spring and autumn equinox constitutes 50.103% of the overall TSI while between the autumn and spring equinox  it constitutes 49.897% of the TSI meaning that there is more than 0.203%  TSI is deposited to the Northern hemisphere then to the Southern one Zharkov</a:t>
            </a:r>
            <a:r>
              <a:rPr lang="en-GB" dirty="0">
                <a:solidFill>
                  <a:srgbClr val="000000"/>
                </a:solidFill>
                <a:latin typeface="Helvetica" pitchFamily="2" charset="0"/>
              </a:rPr>
              <a:t>a and Vasilieva, 2023</a:t>
            </a:r>
            <a:r>
              <a:rPr lang="en-GB" sz="1800" dirty="0">
                <a:solidFill>
                  <a:srgbClr val="000000"/>
                </a:solidFill>
                <a:effectLst/>
                <a:latin typeface="Helvetica" pitchFamily="2" charset="0"/>
              </a:rPr>
              <a:t>. </a:t>
            </a:r>
            <a:endParaRPr lang="en-US" dirty="0"/>
          </a:p>
        </p:txBody>
      </p:sp>
    </p:spTree>
    <p:extLst>
      <p:ext uri="{BB962C8B-B14F-4D97-AF65-F5344CB8AC3E}">
        <p14:creationId xmlns:p14="http://schemas.microsoft.com/office/powerpoint/2010/main" val="19584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4D666-F723-4AAA-14A1-3ADB7DAE5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573EF-3B6E-E385-D6BB-75614AFFDBBA}"/>
              </a:ext>
            </a:extLst>
          </p:cNvPr>
          <p:cNvSpPr>
            <a:spLocks noGrp="1"/>
          </p:cNvSpPr>
          <p:nvPr>
            <p:ph type="ctrTitle"/>
          </p:nvPr>
        </p:nvSpPr>
        <p:spPr>
          <a:xfrm>
            <a:off x="357390" y="244699"/>
            <a:ext cx="7073720" cy="2069731"/>
          </a:xfrm>
        </p:spPr>
        <p:txBody>
          <a:bodyPr>
            <a:normAutofit fontScale="90000"/>
          </a:bodyPr>
          <a:lstStyle/>
          <a:p>
            <a:pPr algn="ctr">
              <a:lnSpc>
                <a:spcPct val="100000"/>
              </a:lnSpc>
            </a:pPr>
            <a:r>
              <a:rPr lang="en-US" sz="3600" dirty="0">
                <a:solidFill>
                  <a:srgbClr val="C00000"/>
                </a:solidFill>
              </a:rPr>
              <a:t>Temperature vs TSI because of SIM</a:t>
            </a:r>
            <a:br>
              <a:rPr lang="en-US" sz="3600" dirty="0">
                <a:solidFill>
                  <a:srgbClr val="C00000"/>
                </a:solidFill>
              </a:rPr>
            </a:br>
            <a:r>
              <a:rPr lang="en-US" sz="2700" dirty="0" err="1">
                <a:solidFill>
                  <a:srgbClr val="222EF4"/>
                </a:solidFill>
              </a:rPr>
              <a:t>Zharkova&amp;Vasilieva</a:t>
            </a:r>
            <a:r>
              <a:rPr lang="en-US" sz="2700" dirty="0">
                <a:solidFill>
                  <a:srgbClr val="222EF4"/>
                </a:solidFill>
              </a:rPr>
              <a:t> 2023 </a:t>
            </a:r>
            <a:r>
              <a:rPr lang="en-US" sz="2700" dirty="0">
                <a:solidFill>
                  <a:srgbClr val="222EF4"/>
                </a:solidFill>
                <a:hlinkClick r:id="rId2"/>
              </a:rPr>
              <a:t>https://www.scirp.org/journal/paperinformation?paperid=129477</a:t>
            </a:r>
            <a:r>
              <a:rPr lang="en-US" sz="2700" dirty="0">
                <a:solidFill>
                  <a:srgbClr val="222EF4"/>
                </a:solidFill>
              </a:rPr>
              <a:t> </a:t>
            </a:r>
            <a:br>
              <a:rPr lang="en-US" dirty="0">
                <a:solidFill>
                  <a:srgbClr val="C00000"/>
                </a:solidFill>
              </a:rPr>
            </a:br>
            <a:endParaRPr lang="en-US" sz="3600" dirty="0">
              <a:solidFill>
                <a:srgbClr val="C00000"/>
              </a:solidFill>
            </a:endParaRPr>
          </a:p>
        </p:txBody>
      </p:sp>
      <p:sp>
        <p:nvSpPr>
          <p:cNvPr id="3" name="Subtitle 2">
            <a:extLst>
              <a:ext uri="{FF2B5EF4-FFF2-40B4-BE49-F238E27FC236}">
                <a16:creationId xmlns:a16="http://schemas.microsoft.com/office/drawing/2014/main" id="{227EFB7A-BC77-EE75-BE36-B12C08780E63}"/>
              </a:ext>
            </a:extLst>
          </p:cNvPr>
          <p:cNvSpPr>
            <a:spLocks noGrp="1"/>
          </p:cNvSpPr>
          <p:nvPr>
            <p:ph type="subTitle" idx="1"/>
          </p:nvPr>
        </p:nvSpPr>
        <p:spPr>
          <a:xfrm>
            <a:off x="7788500" y="1017430"/>
            <a:ext cx="4137336" cy="5087299"/>
          </a:xfrm>
        </p:spPr>
        <p:txBody>
          <a:bodyPr/>
          <a:lstStyle/>
          <a:p>
            <a:r>
              <a:rPr lang="en-GB" sz="2000" dirty="0">
                <a:effectLst/>
                <a:latin typeface="CMR10"/>
              </a:rPr>
              <a:t>The terrestrial temperature variations (black line) and averaged temperature (red line) versus the total solar irradiance (TSI) of the Sun affected by SIM in the spring- summer months as per the legend on the plot. </a:t>
            </a:r>
          </a:p>
          <a:p>
            <a:r>
              <a:rPr lang="en-GB" sz="2000" dirty="0">
                <a:effectLst/>
                <a:latin typeface="CMR10"/>
              </a:rPr>
              <a:t>. </a:t>
            </a:r>
          </a:p>
          <a:p>
            <a:r>
              <a:rPr lang="en-GB" sz="2000" dirty="0">
                <a:effectLst/>
                <a:latin typeface="CMR10"/>
              </a:rPr>
              <a:t>The solar irradiance is calculated by adding the daily irradiance for given spring-summer months in the Northern hemisphere when the Sun is closest to the Earth’s orbit Zharkova, 2021</a:t>
            </a:r>
            <a:endParaRPr lang="en-GB" sz="2000" dirty="0"/>
          </a:p>
          <a:p>
            <a:endParaRPr lang="en-US" dirty="0"/>
          </a:p>
        </p:txBody>
      </p:sp>
      <p:pic>
        <p:nvPicPr>
          <p:cNvPr id="5" name="Picture 4" descr="A graph showing the growth of the stock market&#10;&#10;Description automatically generated">
            <a:extLst>
              <a:ext uri="{FF2B5EF4-FFF2-40B4-BE49-F238E27FC236}">
                <a16:creationId xmlns:a16="http://schemas.microsoft.com/office/drawing/2014/main" id="{5A2541CC-6668-4078-ACFB-A14208DC7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4115"/>
            <a:ext cx="7772400" cy="4079930"/>
          </a:xfrm>
          <a:prstGeom prst="rect">
            <a:avLst/>
          </a:prstGeom>
        </p:spPr>
      </p:pic>
      <p:sp>
        <p:nvSpPr>
          <p:cNvPr id="4" name="TextBox 3">
            <a:extLst>
              <a:ext uri="{FF2B5EF4-FFF2-40B4-BE49-F238E27FC236}">
                <a16:creationId xmlns:a16="http://schemas.microsoft.com/office/drawing/2014/main" id="{86022DA4-30EF-17D7-C905-B13887D7A594}"/>
              </a:ext>
            </a:extLst>
          </p:cNvPr>
          <p:cNvSpPr txBox="1"/>
          <p:nvPr/>
        </p:nvSpPr>
        <p:spPr>
          <a:xfrm>
            <a:off x="142161" y="5966970"/>
            <a:ext cx="8098041" cy="646331"/>
          </a:xfrm>
          <a:prstGeom prst="rect">
            <a:avLst/>
          </a:prstGeom>
          <a:noFill/>
        </p:spPr>
        <p:txBody>
          <a:bodyPr wrap="square">
            <a:spAutoFit/>
          </a:bodyPr>
          <a:lstStyle/>
          <a:p>
            <a:r>
              <a:rPr lang="en-US" altLang="en-US" sz="1800" b="1" i="1" dirty="0">
                <a:solidFill>
                  <a:srgbClr val="00007F"/>
                </a:solidFill>
                <a:sym typeface="Symbol" pitchFamily="2" charset="2"/>
              </a:rPr>
              <a:t>1600-2020 - Increase of  TSI by 20 W/m^2 </a:t>
            </a:r>
            <a:r>
              <a:rPr lang="en-US" altLang="en-US" sz="1800" b="1" i="1" dirty="0">
                <a:solidFill>
                  <a:srgbClr val="00007F"/>
                </a:solidFill>
                <a:sym typeface="Wingdings" pitchFamily="2" charset="2"/>
              </a:rPr>
              <a:t> </a:t>
            </a:r>
            <a:r>
              <a:rPr lang="en-US" altLang="en-US" sz="1800" b="1" i="1" dirty="0">
                <a:solidFill>
                  <a:srgbClr val="C00000"/>
                </a:solidFill>
                <a:sym typeface="Wingdings" pitchFamily="2" charset="2"/>
              </a:rPr>
              <a:t>T increased by 2.5C</a:t>
            </a:r>
          </a:p>
          <a:p>
            <a:r>
              <a:rPr lang="en-US" altLang="en-US" b="1" i="1" dirty="0">
                <a:solidFill>
                  <a:srgbClr val="00007F"/>
                </a:solidFill>
                <a:sym typeface="Wingdings" pitchFamily="2" charset="2"/>
              </a:rPr>
              <a:t>2020-2600 – increase of TSI by ~25 w/m^2  </a:t>
            </a:r>
            <a:r>
              <a:rPr lang="en-US" altLang="en-US" b="1" i="1" dirty="0">
                <a:solidFill>
                  <a:srgbClr val="C00000"/>
                </a:solidFill>
                <a:sym typeface="Wingdings" pitchFamily="2" charset="2"/>
              </a:rPr>
              <a:t>T will increase by 2.5-3.0C</a:t>
            </a:r>
            <a:endParaRPr lang="en-US" dirty="0">
              <a:solidFill>
                <a:srgbClr val="C00000"/>
              </a:solidFill>
            </a:endParaRPr>
          </a:p>
        </p:txBody>
      </p:sp>
    </p:spTree>
    <p:extLst>
      <p:ext uri="{BB962C8B-B14F-4D97-AF65-F5344CB8AC3E}">
        <p14:creationId xmlns:p14="http://schemas.microsoft.com/office/powerpoint/2010/main" val="139966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ABAE-9A25-0E31-EEC9-3DD94CE03B4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047CF59-9C47-4CD8-1A5D-98B1F2570670}"/>
              </a:ext>
            </a:extLst>
          </p:cNvPr>
          <p:cNvSpPr/>
          <p:nvPr/>
        </p:nvSpPr>
        <p:spPr>
          <a:xfrm>
            <a:off x="540279" y="967417"/>
            <a:ext cx="3778870" cy="3943250"/>
          </a:xfrm>
          <a:prstGeom prst="rect">
            <a:avLst/>
          </a:prstGeom>
        </p:spPr>
        <p:txBody>
          <a:bodyPr vert="horz" lIns="91440" tIns="45720" rIns="91440" bIns="45720" rtlCol="0" anchor="b">
            <a:normAutofit/>
          </a:bodyPr>
          <a:lstStyle/>
          <a:p>
            <a:pPr defTabSz="457200">
              <a:spcBef>
                <a:spcPct val="0"/>
              </a:spcBef>
              <a:spcAft>
                <a:spcPts val="600"/>
              </a:spcAft>
            </a:pPr>
            <a:r>
              <a:rPr lang="en-US" sz="4000" dirty="0">
                <a:solidFill>
                  <a:srgbClr val="FEFFFF"/>
                </a:solidFill>
                <a:latin typeface="+mj-lt"/>
                <a:ea typeface="+mj-ea"/>
                <a:cs typeface="+mj-cs"/>
              </a:rPr>
              <a:t>SIM effects on the Earth via solar irradiance</a:t>
            </a:r>
          </a:p>
        </p:txBody>
      </p:sp>
      <p:pic>
        <p:nvPicPr>
          <p:cNvPr id="6" name="Picture 5" descr="seasonsa.jpg">
            <a:extLst>
              <a:ext uri="{FF2B5EF4-FFF2-40B4-BE49-F238E27FC236}">
                <a16:creationId xmlns:a16="http://schemas.microsoft.com/office/drawing/2014/main" id="{BE75149F-B378-6997-6852-CC7C07B4F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328" y="120229"/>
            <a:ext cx="9089827" cy="3782418"/>
          </a:xfrm>
          <a:prstGeom prst="rect">
            <a:avLst/>
          </a:prstGeom>
        </p:spPr>
      </p:pic>
      <p:pic>
        <p:nvPicPr>
          <p:cNvPr id="8" name="Picture 7" descr="Solar_system_barycenter.svg.png">
            <a:extLst>
              <a:ext uri="{FF2B5EF4-FFF2-40B4-BE49-F238E27FC236}">
                <a16:creationId xmlns:a16="http://schemas.microsoft.com/office/drawing/2014/main" id="{1DC9005B-5F01-5988-1454-E0C69307F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78" y="3077129"/>
            <a:ext cx="2458954" cy="2436600"/>
          </a:xfrm>
          <a:prstGeom prst="rect">
            <a:avLst/>
          </a:prstGeom>
        </p:spPr>
      </p:pic>
      <p:sp>
        <p:nvSpPr>
          <p:cNvPr id="59" name="Rectangle 58">
            <a:extLst>
              <a:ext uri="{FF2B5EF4-FFF2-40B4-BE49-F238E27FC236}">
                <a16:creationId xmlns:a16="http://schemas.microsoft.com/office/drawing/2014/main" id="{FD0ABFC7-D442-E1F5-7D02-D6775FCABFDF}"/>
              </a:ext>
            </a:extLst>
          </p:cNvPr>
          <p:cNvSpPr/>
          <p:nvPr/>
        </p:nvSpPr>
        <p:spPr>
          <a:xfrm>
            <a:off x="711421" y="6154411"/>
            <a:ext cx="4773168" cy="646331"/>
          </a:xfrm>
          <a:prstGeom prst="rect">
            <a:avLst/>
          </a:prstGeom>
        </p:spPr>
        <p:txBody>
          <a:bodyPr wrap="square">
            <a:spAutoFit/>
          </a:bodyPr>
          <a:lstStyle/>
          <a:p>
            <a:r>
              <a:rPr lang="en-GB" dirty="0" err="1">
                <a:solidFill>
                  <a:srgbClr val="0000FF"/>
                </a:solidFill>
              </a:rPr>
              <a:t>Charvatova</a:t>
            </a:r>
            <a:r>
              <a:rPr lang="en-GB" dirty="0">
                <a:solidFill>
                  <a:srgbClr val="0000FF"/>
                </a:solidFill>
              </a:rPr>
              <a:t>, 1988, </a:t>
            </a:r>
          </a:p>
          <a:p>
            <a:r>
              <a:rPr lang="en-GB" dirty="0" err="1">
                <a:solidFill>
                  <a:srgbClr val="0000FF"/>
                </a:solidFill>
              </a:rPr>
              <a:t>Palus</a:t>
            </a:r>
            <a:r>
              <a:rPr lang="en-GB" dirty="0">
                <a:solidFill>
                  <a:srgbClr val="0000FF"/>
                </a:solidFill>
              </a:rPr>
              <a:t> et al, 2007</a:t>
            </a:r>
            <a:endParaRPr lang="en-US" dirty="0"/>
          </a:p>
        </p:txBody>
      </p:sp>
      <p:pic>
        <p:nvPicPr>
          <p:cNvPr id="55" name="Picture 54" descr="Solar_system_barycenter.svg.png">
            <a:extLst>
              <a:ext uri="{FF2B5EF4-FFF2-40B4-BE49-F238E27FC236}">
                <a16:creationId xmlns:a16="http://schemas.microsoft.com/office/drawing/2014/main" id="{FEB85218-85F6-B6DF-5F8F-93C1CAD81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012" y="1230725"/>
            <a:ext cx="1597923" cy="1583396"/>
          </a:xfrm>
          <a:prstGeom prst="rect">
            <a:avLst/>
          </a:prstGeom>
        </p:spPr>
      </p:pic>
      <p:sp>
        <p:nvSpPr>
          <p:cNvPr id="10" name="Rectangle 9">
            <a:extLst>
              <a:ext uri="{FF2B5EF4-FFF2-40B4-BE49-F238E27FC236}">
                <a16:creationId xmlns:a16="http://schemas.microsoft.com/office/drawing/2014/main" id="{9F5C96C4-9E75-F81A-AA54-93FCAE49B555}"/>
              </a:ext>
            </a:extLst>
          </p:cNvPr>
          <p:cNvSpPr/>
          <p:nvPr/>
        </p:nvSpPr>
        <p:spPr>
          <a:xfrm>
            <a:off x="324137" y="5554876"/>
            <a:ext cx="6519798" cy="646331"/>
          </a:xfrm>
          <a:prstGeom prst="rect">
            <a:avLst/>
          </a:prstGeom>
        </p:spPr>
        <p:txBody>
          <a:bodyPr wrap="none">
            <a:spAutoFit/>
          </a:bodyPr>
          <a:lstStyle/>
          <a:p>
            <a:r>
              <a:rPr lang="en-GB" dirty="0">
                <a:solidFill>
                  <a:schemeClr val="tx2"/>
                </a:solidFill>
              </a:rPr>
              <a:t>S. </a:t>
            </a:r>
            <a:r>
              <a:rPr lang="en-GB" dirty="0" err="1">
                <a:solidFill>
                  <a:schemeClr val="tx2"/>
                </a:solidFill>
              </a:rPr>
              <a:t>Perminov</a:t>
            </a:r>
            <a:r>
              <a:rPr lang="en-GB" dirty="0">
                <a:solidFill>
                  <a:schemeClr val="tx2"/>
                </a:solidFill>
              </a:rPr>
              <a:t>, E.D. </a:t>
            </a:r>
            <a:r>
              <a:rPr lang="en-GB" dirty="0" err="1">
                <a:solidFill>
                  <a:schemeClr val="tx2"/>
                </a:solidFill>
              </a:rPr>
              <a:t>Kuznetsov</a:t>
            </a:r>
            <a:r>
              <a:rPr lang="en-GB" dirty="0">
                <a:solidFill>
                  <a:schemeClr val="tx2"/>
                </a:solidFill>
              </a:rPr>
              <a:t>, 2018</a:t>
            </a:r>
          </a:p>
          <a:p>
            <a:r>
              <a:rPr lang="en-GB" dirty="0">
                <a:solidFill>
                  <a:srgbClr val="C00000"/>
                </a:solidFill>
              </a:rPr>
              <a:t>SIM imposed by planets Jupiter, Saturn, Neptune and Uranus </a:t>
            </a:r>
          </a:p>
        </p:txBody>
      </p:sp>
      <p:cxnSp>
        <p:nvCxnSpPr>
          <p:cNvPr id="4" name="Straight Connector 3">
            <a:extLst>
              <a:ext uri="{FF2B5EF4-FFF2-40B4-BE49-F238E27FC236}">
                <a16:creationId xmlns:a16="http://schemas.microsoft.com/office/drawing/2014/main" id="{6C4E96EE-1DA9-43B8-C15F-DE5E7268C5AB}"/>
              </a:ext>
            </a:extLst>
          </p:cNvPr>
          <p:cNvCxnSpPr/>
          <p:nvPr/>
        </p:nvCxnSpPr>
        <p:spPr>
          <a:xfrm flipV="1">
            <a:off x="3098005" y="1481328"/>
            <a:ext cx="5314475" cy="100584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4E89216-1036-2E96-1985-525404F9B21F}"/>
              </a:ext>
            </a:extLst>
          </p:cNvPr>
          <p:cNvSpPr/>
          <p:nvPr/>
        </p:nvSpPr>
        <p:spPr>
          <a:xfrm>
            <a:off x="8211362" y="347734"/>
            <a:ext cx="2770310" cy="923330"/>
          </a:xfrm>
          <a:prstGeom prst="rect">
            <a:avLst/>
          </a:prstGeom>
        </p:spPr>
        <p:txBody>
          <a:bodyPr wrap="none">
            <a:spAutoFit/>
          </a:bodyPr>
          <a:lstStyle/>
          <a:p>
            <a:r>
              <a:rPr lang="en-GB" dirty="0">
                <a:solidFill>
                  <a:srgbClr val="C00000"/>
                </a:solidFill>
              </a:rPr>
              <a:t>2600</a:t>
            </a:r>
          </a:p>
          <a:p>
            <a:r>
              <a:rPr lang="en-GB" dirty="0">
                <a:solidFill>
                  <a:schemeClr val="tx2"/>
                </a:solidFill>
              </a:rPr>
              <a:t>Aphelion </a:t>
            </a:r>
            <a:r>
              <a:rPr lang="en-GB" dirty="0">
                <a:solidFill>
                  <a:schemeClr val="tx2"/>
                </a:solidFill>
                <a:sym typeface="Wingdings" pitchFamily="2" charset="2"/>
              </a:rPr>
              <a:t>. </a:t>
            </a:r>
            <a:r>
              <a:rPr lang="en-GB" dirty="0">
                <a:solidFill>
                  <a:schemeClr val="tx2"/>
                </a:solidFill>
              </a:rPr>
              <a:t>16 July</a:t>
            </a:r>
          </a:p>
          <a:p>
            <a:r>
              <a:rPr lang="en-GB" dirty="0">
                <a:solidFill>
                  <a:srgbClr val="C00000"/>
                </a:solidFill>
              </a:rPr>
              <a:t>Perihelion  </a:t>
            </a:r>
            <a:r>
              <a:rPr lang="en-GB" dirty="0">
                <a:solidFill>
                  <a:srgbClr val="C00000"/>
                </a:solidFill>
                <a:sym typeface="Wingdings" pitchFamily="2" charset="2"/>
              </a:rPr>
              <a:t> 16 January</a:t>
            </a:r>
            <a:endParaRPr lang="en-GB" dirty="0">
              <a:solidFill>
                <a:srgbClr val="C00000"/>
              </a:solidFill>
            </a:endParaRPr>
          </a:p>
        </p:txBody>
      </p:sp>
      <p:sp>
        <p:nvSpPr>
          <p:cNvPr id="2" name="Rectangle 1">
            <a:extLst>
              <a:ext uri="{FF2B5EF4-FFF2-40B4-BE49-F238E27FC236}">
                <a16:creationId xmlns:a16="http://schemas.microsoft.com/office/drawing/2014/main" id="{468CF6DA-CAAE-CF09-9C67-7302F9E94714}"/>
              </a:ext>
            </a:extLst>
          </p:cNvPr>
          <p:cNvSpPr/>
          <p:nvPr/>
        </p:nvSpPr>
        <p:spPr>
          <a:xfrm>
            <a:off x="3082749" y="3458330"/>
            <a:ext cx="3058851" cy="2246769"/>
          </a:xfrm>
          <a:prstGeom prst="rect">
            <a:avLst/>
          </a:prstGeom>
        </p:spPr>
        <p:txBody>
          <a:bodyPr wrap="none">
            <a:spAutoFit/>
          </a:bodyPr>
          <a:lstStyle/>
          <a:p>
            <a:r>
              <a:rPr lang="en-GB" sz="2000" dirty="0">
                <a:solidFill>
                  <a:srgbClr val="C00000"/>
                </a:solidFill>
              </a:rPr>
              <a:t>2020</a:t>
            </a:r>
          </a:p>
          <a:p>
            <a:r>
              <a:rPr lang="en-GB" sz="2000" dirty="0">
                <a:solidFill>
                  <a:schemeClr val="tx2"/>
                </a:solidFill>
              </a:rPr>
              <a:t>Aphelion </a:t>
            </a:r>
            <a:r>
              <a:rPr lang="en-GB" sz="2000" dirty="0">
                <a:solidFill>
                  <a:schemeClr val="tx2"/>
                </a:solidFill>
                <a:sym typeface="Wingdings" pitchFamily="2" charset="2"/>
              </a:rPr>
              <a:t>. </a:t>
            </a:r>
            <a:r>
              <a:rPr lang="en-GB" sz="2000" dirty="0">
                <a:solidFill>
                  <a:schemeClr val="tx2"/>
                </a:solidFill>
              </a:rPr>
              <a:t>5 July</a:t>
            </a:r>
          </a:p>
          <a:p>
            <a:r>
              <a:rPr lang="en-GB" sz="2000" dirty="0">
                <a:solidFill>
                  <a:srgbClr val="C00000"/>
                </a:solidFill>
              </a:rPr>
              <a:t>Perihelion  </a:t>
            </a:r>
            <a:r>
              <a:rPr lang="en-GB" sz="2000" dirty="0">
                <a:solidFill>
                  <a:srgbClr val="C00000"/>
                </a:solidFill>
                <a:sym typeface="Wingdings" pitchFamily="2" charset="2"/>
              </a:rPr>
              <a:t> 5 January</a:t>
            </a:r>
            <a:endParaRPr lang="en-GB" sz="2000" dirty="0">
              <a:solidFill>
                <a:srgbClr val="C00000"/>
              </a:solidFill>
            </a:endParaRPr>
          </a:p>
          <a:p>
            <a:endParaRPr lang="en-GB" sz="2000" dirty="0">
              <a:solidFill>
                <a:srgbClr val="C00000"/>
              </a:solidFill>
            </a:endParaRPr>
          </a:p>
          <a:p>
            <a:r>
              <a:rPr lang="en-GB" sz="2000" dirty="0">
                <a:solidFill>
                  <a:srgbClr val="C00000"/>
                </a:solidFill>
              </a:rPr>
              <a:t>2600</a:t>
            </a:r>
          </a:p>
          <a:p>
            <a:r>
              <a:rPr lang="en-GB" sz="2000" dirty="0">
                <a:solidFill>
                  <a:schemeClr val="tx2"/>
                </a:solidFill>
              </a:rPr>
              <a:t>Aphelion </a:t>
            </a:r>
            <a:r>
              <a:rPr lang="en-GB" sz="2000" dirty="0">
                <a:solidFill>
                  <a:schemeClr val="tx2"/>
                </a:solidFill>
                <a:sym typeface="Wingdings" pitchFamily="2" charset="2"/>
              </a:rPr>
              <a:t>. </a:t>
            </a:r>
            <a:r>
              <a:rPr lang="en-GB" sz="2000" dirty="0">
                <a:solidFill>
                  <a:schemeClr val="tx2"/>
                </a:solidFill>
              </a:rPr>
              <a:t>16 July</a:t>
            </a:r>
          </a:p>
          <a:p>
            <a:r>
              <a:rPr lang="en-GB" sz="2000" dirty="0">
                <a:solidFill>
                  <a:srgbClr val="C00000"/>
                </a:solidFill>
              </a:rPr>
              <a:t>Perihelion  </a:t>
            </a:r>
            <a:r>
              <a:rPr lang="en-GB" sz="2000" dirty="0">
                <a:solidFill>
                  <a:srgbClr val="C00000"/>
                </a:solidFill>
                <a:sym typeface="Wingdings" pitchFamily="2" charset="2"/>
              </a:rPr>
              <a:t> 16 January</a:t>
            </a:r>
            <a:endParaRPr lang="en-GB" sz="2000" dirty="0">
              <a:solidFill>
                <a:srgbClr val="C00000"/>
              </a:solidFill>
            </a:endParaRPr>
          </a:p>
        </p:txBody>
      </p:sp>
      <p:sp>
        <p:nvSpPr>
          <p:cNvPr id="12" name="TextBox 11">
            <a:extLst>
              <a:ext uri="{FF2B5EF4-FFF2-40B4-BE49-F238E27FC236}">
                <a16:creationId xmlns:a16="http://schemas.microsoft.com/office/drawing/2014/main" id="{713FC17E-73D3-6EA7-3091-B8FADCB03E68}"/>
              </a:ext>
            </a:extLst>
          </p:cNvPr>
          <p:cNvSpPr txBox="1"/>
          <p:nvPr/>
        </p:nvSpPr>
        <p:spPr>
          <a:xfrm>
            <a:off x="7077760" y="3858146"/>
            <a:ext cx="4894525" cy="2585323"/>
          </a:xfrm>
          <a:prstGeom prst="rect">
            <a:avLst/>
          </a:prstGeom>
          <a:noFill/>
        </p:spPr>
        <p:txBody>
          <a:bodyPr wrap="square">
            <a:spAutoFit/>
          </a:bodyPr>
          <a:lstStyle/>
          <a:p>
            <a:r>
              <a:rPr lang="en-GB" sz="1800" dirty="0">
                <a:solidFill>
                  <a:srgbClr val="222EF4"/>
                </a:solidFill>
                <a:effectLst/>
                <a:latin typeface="Helvetica" pitchFamily="2" charset="0"/>
              </a:rPr>
              <a:t>The amount of TSI deposited on Earth in 2020-21 </a:t>
            </a:r>
            <a:r>
              <a:rPr lang="en-GB" sz="1800" dirty="0">
                <a:solidFill>
                  <a:srgbClr val="000000"/>
                </a:solidFill>
                <a:effectLst/>
                <a:latin typeface="Helvetica" pitchFamily="2" charset="0"/>
              </a:rPr>
              <a:t>between the northern hemisphere  the spring and autumn equinox constitutes 50.103% of the overall TSI while between the autumn and spring equinox  it constitutes 49.897% of the TSI meaning that </a:t>
            </a:r>
            <a:r>
              <a:rPr lang="en-GB" sz="1800" dirty="0">
                <a:solidFill>
                  <a:srgbClr val="C00000"/>
                </a:solidFill>
                <a:effectLst/>
                <a:latin typeface="Helvetica" pitchFamily="2" charset="0"/>
              </a:rPr>
              <a:t>there is more than 0.2%  TSI is deposited to the Northern hemisphere then to the Southern one. </a:t>
            </a:r>
            <a:endParaRPr lang="en-US" dirty="0">
              <a:solidFill>
                <a:srgbClr val="C00000"/>
              </a:solidFill>
            </a:endParaRPr>
          </a:p>
        </p:txBody>
      </p:sp>
    </p:spTree>
    <p:extLst>
      <p:ext uri="{BB962C8B-B14F-4D97-AF65-F5344CB8AC3E}">
        <p14:creationId xmlns:p14="http://schemas.microsoft.com/office/powerpoint/2010/main" val="25097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F12D-25E2-3930-AC18-ACC0257427F9}"/>
              </a:ext>
            </a:extLst>
          </p:cNvPr>
          <p:cNvSpPr>
            <a:spLocks noGrp="1"/>
          </p:cNvSpPr>
          <p:nvPr>
            <p:ph type="ctrTitle"/>
          </p:nvPr>
        </p:nvSpPr>
        <p:spPr>
          <a:xfrm>
            <a:off x="1026368" y="480838"/>
            <a:ext cx="9527332" cy="568984"/>
          </a:xfrm>
        </p:spPr>
        <p:txBody>
          <a:bodyPr>
            <a:normAutofit fontScale="90000"/>
          </a:bodyPr>
          <a:lstStyle/>
          <a:p>
            <a:r>
              <a:rPr lang="en-US" sz="4000" dirty="0">
                <a:solidFill>
                  <a:srgbClr val="C00000"/>
                </a:solidFill>
              </a:rPr>
              <a:t>Wavelet spectra  of sea levels  - puzzle of</a:t>
            </a:r>
            <a:br>
              <a:rPr lang="en-US" sz="4000" dirty="0">
                <a:solidFill>
                  <a:srgbClr val="C00000"/>
                </a:solidFill>
              </a:rPr>
            </a:br>
            <a:r>
              <a:rPr lang="en-US" sz="4000" dirty="0" err="1">
                <a:solidFill>
                  <a:srgbClr val="C00000"/>
                </a:solidFill>
              </a:rPr>
              <a:t>Fremantl</a:t>
            </a:r>
            <a:r>
              <a:rPr lang="en-US" sz="4000" dirty="0">
                <a:solidFill>
                  <a:srgbClr val="C00000"/>
                </a:solidFill>
              </a:rPr>
              <a:t> (left) and Sydney (right) bays </a:t>
            </a:r>
          </a:p>
        </p:txBody>
      </p:sp>
      <p:sp>
        <p:nvSpPr>
          <p:cNvPr id="3" name="Subtitle 2">
            <a:extLst>
              <a:ext uri="{FF2B5EF4-FFF2-40B4-BE49-F238E27FC236}">
                <a16:creationId xmlns:a16="http://schemas.microsoft.com/office/drawing/2014/main" id="{25285387-8C79-AEB4-4609-5C8889592B43}"/>
              </a:ext>
            </a:extLst>
          </p:cNvPr>
          <p:cNvSpPr>
            <a:spLocks noGrp="1"/>
          </p:cNvSpPr>
          <p:nvPr>
            <p:ph type="subTitle" idx="1"/>
          </p:nvPr>
        </p:nvSpPr>
        <p:spPr>
          <a:xfrm>
            <a:off x="9418319" y="4777379"/>
            <a:ext cx="2481944" cy="1126283"/>
          </a:xfrm>
        </p:spPr>
        <p:txBody>
          <a:bodyPr/>
          <a:lstStyle/>
          <a:p>
            <a:endParaRPr lang="en-US" dirty="0"/>
          </a:p>
        </p:txBody>
      </p:sp>
      <p:pic>
        <p:nvPicPr>
          <p:cNvPr id="5" name="Picture 4">
            <a:extLst>
              <a:ext uri="{FF2B5EF4-FFF2-40B4-BE49-F238E27FC236}">
                <a16:creationId xmlns:a16="http://schemas.microsoft.com/office/drawing/2014/main" id="{BA63F0CF-7CE3-3212-5BAC-3AAC7A9B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8720"/>
            <a:ext cx="5669280" cy="5188442"/>
          </a:xfrm>
          <a:prstGeom prst="rect">
            <a:avLst/>
          </a:prstGeom>
        </p:spPr>
      </p:pic>
      <p:pic>
        <p:nvPicPr>
          <p:cNvPr id="7" name="Picture 6">
            <a:extLst>
              <a:ext uri="{FF2B5EF4-FFF2-40B4-BE49-F238E27FC236}">
                <a16:creationId xmlns:a16="http://schemas.microsoft.com/office/drawing/2014/main" id="{A782710A-1613-3559-F2F1-EB82FB743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972" y="1049822"/>
            <a:ext cx="6379028" cy="5327340"/>
          </a:xfrm>
          <a:prstGeom prst="rect">
            <a:avLst/>
          </a:prstGeom>
        </p:spPr>
      </p:pic>
      <p:sp>
        <p:nvSpPr>
          <p:cNvPr id="9" name="TextBox 8">
            <a:extLst>
              <a:ext uri="{FF2B5EF4-FFF2-40B4-BE49-F238E27FC236}">
                <a16:creationId xmlns:a16="http://schemas.microsoft.com/office/drawing/2014/main" id="{58789437-31A7-9AE4-3A39-597ED54AFB41}"/>
              </a:ext>
            </a:extLst>
          </p:cNvPr>
          <p:cNvSpPr txBox="1"/>
          <p:nvPr/>
        </p:nvSpPr>
        <p:spPr>
          <a:xfrm>
            <a:off x="3598817" y="6429246"/>
            <a:ext cx="6100354" cy="369332"/>
          </a:xfrm>
          <a:prstGeom prst="rect">
            <a:avLst/>
          </a:prstGeom>
          <a:noFill/>
        </p:spPr>
        <p:txBody>
          <a:bodyPr wrap="square">
            <a:spAutoFit/>
          </a:bodyPr>
          <a:lstStyle/>
          <a:p>
            <a:r>
              <a:rPr lang="en-US" sz="1800" dirty="0">
                <a:solidFill>
                  <a:srgbClr val="C00000"/>
                </a:solidFill>
              </a:rPr>
              <a:t>Periods:11.8  </a:t>
            </a:r>
            <a:r>
              <a:rPr lang="en-US" sz="1800" dirty="0" err="1">
                <a:solidFill>
                  <a:srgbClr val="C00000"/>
                </a:solidFill>
              </a:rPr>
              <a:t>yrs</a:t>
            </a:r>
            <a:r>
              <a:rPr lang="en-US" sz="1800" dirty="0">
                <a:solidFill>
                  <a:srgbClr val="C00000"/>
                </a:solidFill>
              </a:rPr>
              <a:t> (F) and 12.7 and 30 </a:t>
            </a:r>
            <a:r>
              <a:rPr lang="en-US" sz="1800" dirty="0" err="1">
                <a:solidFill>
                  <a:srgbClr val="C00000"/>
                </a:solidFill>
              </a:rPr>
              <a:t>yrs</a:t>
            </a:r>
            <a:r>
              <a:rPr lang="en-US" sz="1800" dirty="0">
                <a:solidFill>
                  <a:srgbClr val="C00000"/>
                </a:solidFill>
              </a:rPr>
              <a:t> (S)</a:t>
            </a:r>
            <a:endParaRPr lang="en-US" dirty="0"/>
          </a:p>
        </p:txBody>
      </p:sp>
    </p:spTree>
    <p:extLst>
      <p:ext uri="{BB962C8B-B14F-4D97-AF65-F5344CB8AC3E}">
        <p14:creationId xmlns:p14="http://schemas.microsoft.com/office/powerpoint/2010/main" val="411367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28600"/>
            <a:ext cx="8763000" cy="369332"/>
          </a:xfrm>
          <a:prstGeom prst="rect">
            <a:avLst/>
          </a:prstGeom>
          <a:noFill/>
        </p:spPr>
        <p:txBody>
          <a:bodyPr wrap="square" rtlCol="0">
            <a:spAutoFit/>
          </a:bodyPr>
          <a:lstStyle/>
          <a:p>
            <a:endParaRPr lang="en-US" dirty="0"/>
          </a:p>
        </p:txBody>
      </p:sp>
      <p:sp>
        <p:nvSpPr>
          <p:cNvPr id="5" name="Rectangle 4"/>
          <p:cNvSpPr/>
          <p:nvPr/>
        </p:nvSpPr>
        <p:spPr>
          <a:xfrm>
            <a:off x="1676400" y="228600"/>
            <a:ext cx="8763000" cy="585532"/>
          </a:xfrm>
          <a:prstGeom prst="rect">
            <a:avLst/>
          </a:prstGeom>
          <a:gradFill flip="none" rotWithShape="1">
            <a:gsLst>
              <a:gs pos="100000">
                <a:srgbClr val="9A281C">
                  <a:lumMod val="0"/>
                  <a:lumOff val="100000"/>
                </a:srgbClr>
              </a:gs>
              <a:gs pos="87000">
                <a:srgbClr val="7F2117"/>
              </a:gs>
              <a:gs pos="100000">
                <a:srgbClr val="B52F21"/>
              </a:gs>
              <a:gs pos="100000">
                <a:schemeClr val="accent1">
                  <a:tint val="44500"/>
                  <a:satMod val="160000"/>
                </a:schemeClr>
              </a:gs>
              <a:gs pos="100000">
                <a:srgbClr val="C1631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prstClr val="white"/>
                </a:solidFill>
                <a:latin typeface="Cambria" panose="02040503050406030204" pitchFamily="18" charset="0"/>
              </a:rPr>
              <a:t>Stop The Climate Stupidity</a:t>
            </a:r>
            <a:endParaRPr lang="en-US" sz="2400" b="1" dirty="0">
              <a:latin typeface="Arial Bold" pitchFamily="34" charset="0"/>
              <a:cs typeface="Arial Bold" pitchFamily="34" charset="0"/>
            </a:endParaRPr>
          </a:p>
        </p:txBody>
      </p:sp>
      <p:cxnSp>
        <p:nvCxnSpPr>
          <p:cNvPr id="6" name="Straight Connector 5"/>
          <p:cNvCxnSpPr/>
          <p:nvPr/>
        </p:nvCxnSpPr>
        <p:spPr>
          <a:xfrm>
            <a:off x="1676400" y="6400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Box 14"/>
          <p:cNvSpPr txBox="1">
            <a:spLocks noChangeArrowheads="1"/>
          </p:cNvSpPr>
          <p:nvPr/>
        </p:nvSpPr>
        <p:spPr bwMode="auto">
          <a:xfrm>
            <a:off x="1905000" y="6400801"/>
            <a:ext cx="84871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AU" sz="2400" b="1" dirty="0">
                <a:latin typeface="Cambria" panose="02040503050406030204" pitchFamily="18" charset="0"/>
              </a:rPr>
              <a:t>The atmosphere </a:t>
            </a:r>
            <a:r>
              <a:rPr lang="en-AU" sz="2400" b="1">
                <a:latin typeface="Cambria" panose="02040503050406030204" pitchFamily="18" charset="0"/>
              </a:rPr>
              <a:t>hasn’t warmed – in downtrend from 2016.</a:t>
            </a:r>
            <a:endParaRPr lang="en-AU" sz="2400" b="1" dirty="0">
              <a:latin typeface="Cambria" panose="02040503050406030204" pitchFamily="18" charset="0"/>
            </a:endParaRPr>
          </a:p>
        </p:txBody>
      </p:sp>
      <p:sp>
        <p:nvSpPr>
          <p:cNvPr id="2" name="Slide Number Placeholder 1"/>
          <p:cNvSpPr>
            <a:spLocks noGrp="1"/>
          </p:cNvSpPr>
          <p:nvPr>
            <p:ph type="sldNum" sz="quarter" idx="12"/>
          </p:nvPr>
        </p:nvSpPr>
        <p:spPr/>
        <p:txBody>
          <a:bodyPr/>
          <a:lstStyle/>
          <a:p>
            <a:fld id="{6E104E61-3253-467F-A645-D2C2FC9C15B0}" type="slidenum">
              <a:rPr lang="en-AU" smtClean="0"/>
              <a:t>17</a:t>
            </a:fld>
            <a:endParaRPr lang="en-AU"/>
          </a:p>
        </p:txBody>
      </p:sp>
      <p:sp>
        <p:nvSpPr>
          <p:cNvPr id="10" name="Text Box 14"/>
          <p:cNvSpPr txBox="1">
            <a:spLocks noChangeArrowheads="1"/>
          </p:cNvSpPr>
          <p:nvPr/>
        </p:nvSpPr>
        <p:spPr bwMode="auto">
          <a:xfrm>
            <a:off x="2286001" y="914401"/>
            <a:ext cx="46262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AU" sz="3200" b="1" dirty="0">
                <a:latin typeface="Cambria" panose="02040503050406030204" pitchFamily="18" charset="0"/>
              </a:rPr>
              <a:t>Has the world warmed?</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978" y="1499175"/>
            <a:ext cx="8498419" cy="490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69B417BF-E14F-D6BF-8A95-28D435A6FF6D}"/>
              </a:ext>
            </a:extLst>
          </p:cNvPr>
          <p:cNvSpPr/>
          <p:nvPr/>
        </p:nvSpPr>
        <p:spPr>
          <a:xfrm>
            <a:off x="425003" y="228600"/>
            <a:ext cx="10393251" cy="585532"/>
          </a:xfrm>
          <a:prstGeom prst="rect">
            <a:avLst/>
          </a:prstGeom>
          <a:gradFill flip="none" rotWithShape="1">
            <a:gsLst>
              <a:gs pos="100000">
                <a:srgbClr val="9A281C">
                  <a:lumMod val="0"/>
                  <a:lumOff val="100000"/>
                </a:srgbClr>
              </a:gs>
              <a:gs pos="87000">
                <a:srgbClr val="7F2117"/>
              </a:gs>
              <a:gs pos="100000">
                <a:srgbClr val="B52F21"/>
              </a:gs>
              <a:gs pos="100000">
                <a:schemeClr val="accent1">
                  <a:tint val="44500"/>
                  <a:satMod val="160000"/>
                </a:schemeClr>
              </a:gs>
              <a:gs pos="100000">
                <a:srgbClr val="C1631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prstClr val="white"/>
                </a:solidFill>
                <a:latin typeface="Cambria" panose="02040503050406030204" pitchFamily="18" charset="0"/>
              </a:rPr>
              <a:t>The Climate Change is turning into GSM and mini ice age</a:t>
            </a:r>
            <a:endParaRPr lang="en-US" sz="2400" b="1" dirty="0">
              <a:latin typeface="Arial Bold" pitchFamily="34" charset="0"/>
              <a:cs typeface="Arial Bold" pitchFamily="34" charset="0"/>
            </a:endParaRPr>
          </a:p>
        </p:txBody>
      </p:sp>
    </p:spTree>
    <p:extLst>
      <p:ext uri="{BB962C8B-B14F-4D97-AF65-F5344CB8AC3E}">
        <p14:creationId xmlns:p14="http://schemas.microsoft.com/office/powerpoint/2010/main" val="235364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676400" y="228600"/>
            <a:ext cx="8763000" cy="369332"/>
          </a:xfrm>
          <a:prstGeom prst="rect">
            <a:avLst/>
          </a:prstGeom>
          <a:noFill/>
        </p:spPr>
        <p:txBody>
          <a:bodyPr wrap="square" rtlCol="0">
            <a:spAutoFit/>
          </a:bodyPr>
          <a:lstStyle/>
          <a:p>
            <a:endParaRPr lang="en-US" dirty="0"/>
          </a:p>
        </p:txBody>
      </p:sp>
      <p:sp>
        <p:nvSpPr>
          <p:cNvPr id="5" name="Rectangle 4"/>
          <p:cNvSpPr/>
          <p:nvPr/>
        </p:nvSpPr>
        <p:spPr>
          <a:xfrm>
            <a:off x="1676400" y="228600"/>
            <a:ext cx="8763000" cy="585532"/>
          </a:xfrm>
          <a:prstGeom prst="rect">
            <a:avLst/>
          </a:prstGeom>
          <a:gradFill flip="none" rotWithShape="1">
            <a:gsLst>
              <a:gs pos="100000">
                <a:srgbClr val="9A281C">
                  <a:lumMod val="0"/>
                  <a:lumOff val="100000"/>
                </a:srgbClr>
              </a:gs>
              <a:gs pos="87000">
                <a:srgbClr val="7F2117"/>
              </a:gs>
              <a:gs pos="100000">
                <a:srgbClr val="B52F21"/>
              </a:gs>
              <a:gs pos="100000">
                <a:schemeClr val="accent1">
                  <a:tint val="44500"/>
                  <a:satMod val="160000"/>
                </a:schemeClr>
              </a:gs>
              <a:gs pos="100000">
                <a:srgbClr val="C1631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prstClr val="white"/>
                </a:solidFill>
                <a:latin typeface="Cambria" panose="02040503050406030204" pitchFamily="18" charset="0"/>
              </a:rPr>
              <a:t>Stop The Climate Stupidity</a:t>
            </a:r>
            <a:endParaRPr lang="en-US" sz="2400" b="1" dirty="0">
              <a:latin typeface="Arial Bold" pitchFamily="34" charset="0"/>
              <a:cs typeface="Arial Bold" pitchFamily="34" charset="0"/>
            </a:endParaRPr>
          </a:p>
        </p:txBody>
      </p:sp>
      <p:cxnSp>
        <p:nvCxnSpPr>
          <p:cNvPr id="6" name="Straight Connector 5"/>
          <p:cNvCxnSpPr/>
          <p:nvPr/>
        </p:nvCxnSpPr>
        <p:spPr>
          <a:xfrm>
            <a:off x="1676400" y="6400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Box 14"/>
          <p:cNvSpPr txBox="1">
            <a:spLocks noChangeArrowheads="1"/>
          </p:cNvSpPr>
          <p:nvPr/>
        </p:nvSpPr>
        <p:spPr bwMode="auto">
          <a:xfrm>
            <a:off x="2552599" y="914401"/>
            <a:ext cx="53299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AU" sz="3200" b="1" dirty="0">
                <a:latin typeface="Cambria" panose="02040503050406030204" pitchFamily="18" charset="0"/>
              </a:rPr>
              <a:t>Australia is much the same.</a:t>
            </a:r>
          </a:p>
        </p:txBody>
      </p:sp>
      <p:sp>
        <p:nvSpPr>
          <p:cNvPr id="9" name="Text Box 4"/>
          <p:cNvSpPr txBox="1">
            <a:spLocks noChangeArrowheads="1"/>
          </p:cNvSpPr>
          <p:nvPr/>
        </p:nvSpPr>
        <p:spPr bwMode="auto">
          <a:xfrm>
            <a:off x="1680308" y="6400800"/>
            <a:ext cx="85304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AU" sz="2000" b="1" dirty="0">
                <a:latin typeface="Cambria" panose="02040503050406030204" pitchFamily="18" charset="0"/>
              </a:rPr>
              <a:t>Nothing has happened really </a:t>
            </a:r>
            <a:r>
              <a:rPr lang="en-AU" sz="2000" b="1">
                <a:latin typeface="Cambria" panose="02040503050406030204" pitchFamily="18" charset="0"/>
              </a:rPr>
              <a:t>– sideways for the last 25 years.</a:t>
            </a:r>
            <a:r>
              <a:rPr lang="en-AU" sz="2000">
                <a:latin typeface="Cambria" panose="02040503050406030204" pitchFamily="18" charset="0"/>
              </a:rPr>
              <a:t> </a:t>
            </a:r>
            <a:endParaRPr lang="en-AU" sz="2000" dirty="0">
              <a:latin typeface="Cambria" panose="02040503050406030204" pitchFamily="18" charset="0"/>
            </a:endParaRPr>
          </a:p>
        </p:txBody>
      </p:sp>
      <p:sp>
        <p:nvSpPr>
          <p:cNvPr id="2" name="Slide Number Placeholder 1"/>
          <p:cNvSpPr>
            <a:spLocks noGrp="1"/>
          </p:cNvSpPr>
          <p:nvPr>
            <p:ph type="sldNum" sz="quarter" idx="12"/>
          </p:nvPr>
        </p:nvSpPr>
        <p:spPr/>
        <p:txBody>
          <a:bodyPr/>
          <a:lstStyle/>
          <a:p>
            <a:fld id="{6E104E61-3253-467F-A645-D2C2FC9C15B0}" type="slidenum">
              <a:rPr lang="en-AU" smtClean="0"/>
              <a:t>18</a:t>
            </a:fld>
            <a:endParaRPr lang="en-A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790" y="1562944"/>
            <a:ext cx="8523410" cy="464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C590553F-2AF0-663A-3968-B494F846F767}"/>
              </a:ext>
            </a:extLst>
          </p:cNvPr>
          <p:cNvSpPr/>
          <p:nvPr/>
        </p:nvSpPr>
        <p:spPr>
          <a:xfrm>
            <a:off x="425003" y="228600"/>
            <a:ext cx="10393251" cy="585532"/>
          </a:xfrm>
          <a:prstGeom prst="rect">
            <a:avLst/>
          </a:prstGeom>
          <a:gradFill flip="none" rotWithShape="1">
            <a:gsLst>
              <a:gs pos="100000">
                <a:srgbClr val="9A281C">
                  <a:lumMod val="0"/>
                  <a:lumOff val="100000"/>
                </a:srgbClr>
              </a:gs>
              <a:gs pos="87000">
                <a:srgbClr val="7F2117"/>
              </a:gs>
              <a:gs pos="100000">
                <a:srgbClr val="B52F21"/>
              </a:gs>
              <a:gs pos="100000">
                <a:schemeClr val="accent1">
                  <a:tint val="44500"/>
                  <a:satMod val="160000"/>
                </a:schemeClr>
              </a:gs>
              <a:gs pos="100000">
                <a:srgbClr val="C1631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prstClr val="white"/>
                </a:solidFill>
                <a:latin typeface="Cambria" panose="02040503050406030204" pitchFamily="18" charset="0"/>
              </a:rPr>
              <a:t>The Climate Change is turning into GSM and mini ice age</a:t>
            </a:r>
            <a:endParaRPr lang="en-US" sz="2400" b="1" dirty="0">
              <a:latin typeface="Arial Bold" pitchFamily="34" charset="0"/>
              <a:cs typeface="Arial Bold" pitchFamily="34" charset="0"/>
            </a:endParaRPr>
          </a:p>
        </p:txBody>
      </p:sp>
    </p:spTree>
    <p:extLst>
      <p:ext uri="{BB962C8B-B14F-4D97-AF65-F5344CB8AC3E}">
        <p14:creationId xmlns:p14="http://schemas.microsoft.com/office/powerpoint/2010/main" val="323334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28600"/>
            <a:ext cx="8763000" cy="369332"/>
          </a:xfrm>
          <a:prstGeom prst="rect">
            <a:avLst/>
          </a:prstGeom>
          <a:noFill/>
        </p:spPr>
        <p:txBody>
          <a:bodyPr wrap="square" rtlCol="0">
            <a:spAutoFit/>
          </a:bodyPr>
          <a:lstStyle/>
          <a:p>
            <a:endParaRPr lang="en-US" dirty="0"/>
          </a:p>
        </p:txBody>
      </p:sp>
      <p:sp>
        <p:nvSpPr>
          <p:cNvPr id="5" name="Rectangle 4"/>
          <p:cNvSpPr/>
          <p:nvPr/>
        </p:nvSpPr>
        <p:spPr>
          <a:xfrm>
            <a:off x="425003" y="228600"/>
            <a:ext cx="10393251" cy="585532"/>
          </a:xfrm>
          <a:prstGeom prst="rect">
            <a:avLst/>
          </a:prstGeom>
          <a:gradFill flip="none" rotWithShape="1">
            <a:gsLst>
              <a:gs pos="100000">
                <a:srgbClr val="9A281C">
                  <a:lumMod val="0"/>
                  <a:lumOff val="100000"/>
                </a:srgbClr>
              </a:gs>
              <a:gs pos="87000">
                <a:srgbClr val="7F2117"/>
              </a:gs>
              <a:gs pos="100000">
                <a:srgbClr val="B52F21"/>
              </a:gs>
              <a:gs pos="100000">
                <a:schemeClr val="accent1">
                  <a:tint val="44500"/>
                  <a:satMod val="160000"/>
                </a:schemeClr>
              </a:gs>
              <a:gs pos="100000">
                <a:srgbClr val="C1631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prstClr val="white"/>
                </a:solidFill>
                <a:latin typeface="Cambria" panose="02040503050406030204" pitchFamily="18" charset="0"/>
              </a:rPr>
              <a:t>The Climate Change is turning into GSM and mini ice age</a:t>
            </a:r>
            <a:endParaRPr lang="en-US" sz="2400" b="1" dirty="0">
              <a:latin typeface="Arial Bold" pitchFamily="34" charset="0"/>
              <a:cs typeface="Arial Bold" pitchFamily="34" charset="0"/>
            </a:endParaRPr>
          </a:p>
        </p:txBody>
      </p:sp>
      <p:cxnSp>
        <p:nvCxnSpPr>
          <p:cNvPr id="6" name="Straight Connector 5"/>
          <p:cNvCxnSpPr/>
          <p:nvPr/>
        </p:nvCxnSpPr>
        <p:spPr>
          <a:xfrm>
            <a:off x="1676400" y="6400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Box 14"/>
          <p:cNvSpPr txBox="1">
            <a:spLocks noChangeArrowheads="1"/>
          </p:cNvSpPr>
          <p:nvPr/>
        </p:nvSpPr>
        <p:spPr bwMode="auto">
          <a:xfrm>
            <a:off x="2271299" y="844493"/>
            <a:ext cx="72863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AU" sz="2400" b="1" dirty="0">
                <a:latin typeface="Cambria" panose="02040503050406030204" pitchFamily="18" charset="0"/>
              </a:rPr>
              <a:t>Cooling of </a:t>
            </a:r>
            <a:r>
              <a:rPr lang="en-AU" sz="2400" b="1">
                <a:latin typeface="Cambria" panose="02040503050406030204" pitchFamily="18" charset="0"/>
              </a:rPr>
              <a:t>the Nino 3.4 region also </a:t>
            </a:r>
            <a:r>
              <a:rPr lang="en-AU" sz="2400" b="1" dirty="0">
                <a:latin typeface="Cambria" panose="02040503050406030204" pitchFamily="18" charset="0"/>
              </a:rPr>
              <a:t>started in 2006.</a:t>
            </a:r>
          </a:p>
        </p:txBody>
      </p:sp>
      <p:sp>
        <p:nvSpPr>
          <p:cNvPr id="2" name="TextBox 1"/>
          <p:cNvSpPr txBox="1"/>
          <p:nvPr/>
        </p:nvSpPr>
        <p:spPr>
          <a:xfrm>
            <a:off x="1744857" y="6416321"/>
            <a:ext cx="8374408" cy="369332"/>
          </a:xfrm>
          <a:prstGeom prst="rect">
            <a:avLst/>
          </a:prstGeom>
          <a:noFill/>
        </p:spPr>
        <p:txBody>
          <a:bodyPr wrap="none" rtlCol="0">
            <a:spAutoFit/>
          </a:bodyPr>
          <a:lstStyle/>
          <a:p>
            <a:r>
              <a:rPr lang="en-AU" b="1">
                <a:latin typeface="Georgia" panose="02040502050405020303" pitchFamily="18" charset="0"/>
              </a:rPr>
              <a:t>The Nino 3.4 region is where a lot of Australia’s weather comes from.</a:t>
            </a:r>
            <a:endParaRPr lang="en-AU" b="1"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6E104E61-3253-467F-A645-D2C2FC9C15B0}" type="slidenum">
              <a:rPr lang="en-AU" smtClean="0"/>
              <a:t>19</a:t>
            </a:fld>
            <a:endParaRPr lang="en-AU"/>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636" y="1447800"/>
            <a:ext cx="84772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62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441451" y="110873"/>
            <a:ext cx="9018777" cy="1143000"/>
          </a:xfrm>
        </p:spPr>
        <p:txBody>
          <a:bodyPr/>
          <a:lstStyle/>
          <a:p>
            <a:pPr eaLnBrk="1" hangingPunct="1"/>
            <a:r>
              <a:rPr lang="it-IT" dirty="0" err="1">
                <a:solidFill>
                  <a:srgbClr val="FF0000"/>
                </a:solidFill>
                <a:latin typeface="Arial Black" charset="0"/>
                <a:ea typeface="ＭＳ Ｐゴシック" charset="0"/>
                <a:cs typeface="ＭＳ Ｐゴシック" charset="0"/>
              </a:rPr>
              <a:t>Current</a:t>
            </a:r>
            <a:r>
              <a:rPr lang="it-IT" dirty="0">
                <a:solidFill>
                  <a:srgbClr val="FF0000"/>
                </a:solidFill>
                <a:latin typeface="Arial Black" charset="0"/>
                <a:ea typeface="ＭＳ Ｐゴシック" charset="0"/>
                <a:cs typeface="ＭＳ Ｐゴシック" charset="0"/>
              </a:rPr>
              <a:t> solar </a:t>
            </a:r>
            <a:r>
              <a:rPr lang="it-IT" dirty="0" err="1">
                <a:solidFill>
                  <a:srgbClr val="FF0000"/>
                </a:solidFill>
                <a:latin typeface="Arial Black" charset="0"/>
                <a:ea typeface="ＭＳ Ｐゴシック" charset="0"/>
                <a:cs typeface="ＭＳ Ｐゴシック" charset="0"/>
              </a:rPr>
              <a:t>activity</a:t>
            </a:r>
            <a:r>
              <a:rPr lang="it-IT" dirty="0">
                <a:solidFill>
                  <a:srgbClr val="FF0000"/>
                </a:solidFill>
                <a:latin typeface="Arial Black" charset="0"/>
                <a:ea typeface="ＭＳ Ｐゴシック" charset="0"/>
                <a:cs typeface="ＭＳ Ｐゴシック" charset="0"/>
              </a:rPr>
              <a:t>  </a:t>
            </a:r>
            <a:r>
              <a:rPr lang="it-IT" dirty="0" err="1">
                <a:solidFill>
                  <a:srgbClr val="FF0000"/>
                </a:solidFill>
                <a:latin typeface="Arial Black" charset="0"/>
                <a:ea typeface="ＭＳ Ｐゴシック" charset="0"/>
                <a:cs typeface="ＭＳ Ｐゴシック" charset="0"/>
              </a:rPr>
              <a:t>index</a:t>
            </a:r>
            <a:endParaRPr lang="it-IT" sz="3600" i="1" dirty="0">
              <a:solidFill>
                <a:srgbClr val="00CC00"/>
              </a:solidFill>
              <a:latin typeface="Franklin Gothic Medium" charset="0"/>
              <a:ea typeface="ＭＳ Ｐゴシック" charset="0"/>
              <a:cs typeface="ＭＳ Ｐゴシック" charset="0"/>
            </a:endParaRPr>
          </a:p>
        </p:txBody>
      </p:sp>
      <p:pic>
        <p:nvPicPr>
          <p:cNvPr id="26626" name="Picture 3" descr="sun_btrfl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21792" y="1196974"/>
            <a:ext cx="11375136" cy="5240401"/>
          </a:xfrm>
        </p:spPr>
      </p:pic>
      <p:pic>
        <p:nvPicPr>
          <p:cNvPr id="2" name="Picture 1" descr="A picture containing text, sign&#10;&#10;Description automatically generated">
            <a:extLst>
              <a:ext uri="{FF2B5EF4-FFF2-40B4-BE49-F238E27FC236}">
                <a16:creationId xmlns:a16="http://schemas.microsoft.com/office/drawing/2014/main" id="{5CAB1E5D-5CB1-3196-A298-A88580AD1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10113"/>
            <a:ext cx="1604879" cy="1263986"/>
          </a:xfrm>
          <a:prstGeom prst="rect">
            <a:avLst/>
          </a:prstGeom>
        </p:spPr>
      </p:pic>
    </p:spTree>
    <p:extLst>
      <p:ext uri="{BB962C8B-B14F-4D97-AF65-F5344CB8AC3E}">
        <p14:creationId xmlns:p14="http://schemas.microsoft.com/office/powerpoint/2010/main" val="4987600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4DEB9-D19E-E35B-DE22-239CAE244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1269F-A00A-B844-2E57-F45332918C13}"/>
              </a:ext>
            </a:extLst>
          </p:cNvPr>
          <p:cNvSpPr>
            <a:spLocks noGrp="1"/>
          </p:cNvSpPr>
          <p:nvPr>
            <p:ph type="title"/>
          </p:nvPr>
        </p:nvSpPr>
        <p:spPr>
          <a:xfrm>
            <a:off x="691896" y="43030"/>
            <a:ext cx="10808208" cy="1130300"/>
          </a:xfrm>
        </p:spPr>
        <p:txBody>
          <a:bodyPr/>
          <a:lstStyle/>
          <a:p>
            <a:pPr algn="ctr"/>
            <a:r>
              <a:rPr lang="en-US" dirty="0">
                <a:solidFill>
                  <a:srgbClr val="0000FF"/>
                </a:solidFill>
              </a:rPr>
              <a:t>Conclusions - 1</a:t>
            </a:r>
            <a:br>
              <a:rPr lang="en-US" dirty="0">
                <a:solidFill>
                  <a:srgbClr val="0000FF"/>
                </a:solidFill>
              </a:rPr>
            </a:br>
            <a:r>
              <a:rPr lang="en-US" sz="3200" dirty="0">
                <a:solidFill>
                  <a:srgbClr val="0000FF"/>
                </a:solidFill>
                <a:hlinkClick r:id="rId2">
                  <a:extLst>
                    <a:ext uri="{A12FA001-AC4F-418D-AE19-62706E023703}">
                      <ahyp:hlinkClr xmlns:ahyp="http://schemas.microsoft.com/office/drawing/2018/hyperlinkcolor" val="tx"/>
                    </a:ext>
                  </a:extLst>
                </a:hlinkClick>
              </a:rPr>
              <a:t>https://solargsm.com/solar-activity</a:t>
            </a:r>
            <a:r>
              <a:rPr lang="en-US" sz="3200" dirty="0">
                <a:solidFill>
                  <a:schemeClr val="accent1"/>
                </a:solidFill>
                <a:hlinkClick r:id="rId2">
                  <a:extLst>
                    <a:ext uri="{A12FA001-AC4F-418D-AE19-62706E023703}">
                      <ahyp:hlinkClr xmlns:ahyp="http://schemas.microsoft.com/office/drawing/2018/hyperlinkcolor" val="tx"/>
                    </a:ext>
                  </a:extLst>
                </a:hlinkClick>
              </a:rPr>
              <a:t>/</a:t>
            </a:r>
            <a:r>
              <a:rPr lang="en-US" dirty="0">
                <a:solidFill>
                  <a:srgbClr val="0000FF"/>
                </a:solidFill>
              </a:rPr>
              <a:t> </a:t>
            </a:r>
          </a:p>
        </p:txBody>
      </p:sp>
      <p:sp>
        <p:nvSpPr>
          <p:cNvPr id="3" name="Content Placeholder 2">
            <a:extLst>
              <a:ext uri="{FF2B5EF4-FFF2-40B4-BE49-F238E27FC236}">
                <a16:creationId xmlns:a16="http://schemas.microsoft.com/office/drawing/2014/main" id="{7758A742-8817-56ED-7C78-3E4E4BA3050D}"/>
              </a:ext>
            </a:extLst>
          </p:cNvPr>
          <p:cNvSpPr>
            <a:spLocks noGrp="1"/>
          </p:cNvSpPr>
          <p:nvPr>
            <p:ph idx="1"/>
          </p:nvPr>
        </p:nvSpPr>
        <p:spPr>
          <a:xfrm>
            <a:off x="283029" y="1373281"/>
            <a:ext cx="11625942" cy="4809696"/>
          </a:xfrm>
        </p:spPr>
        <p:txBody>
          <a:bodyPr/>
          <a:lstStyle/>
          <a:p>
            <a:endParaRPr lang="en-US" sz="2400" dirty="0"/>
          </a:p>
          <a:p>
            <a:r>
              <a:rPr lang="en-US" sz="2400" dirty="0"/>
              <a:t>Terrestrial temperature variations in the past 200 years reveal clear periods of 21.4 and 36 </a:t>
            </a:r>
            <a:r>
              <a:rPr lang="en-US" sz="2400" dirty="0" err="1"/>
              <a:t>yrs</a:t>
            </a:r>
            <a:r>
              <a:rPr lang="en-US" sz="2400" dirty="0"/>
              <a:t> </a:t>
            </a:r>
            <a:r>
              <a:rPr lang="en-US" sz="2400" dirty="0">
                <a:sym typeface="Wingdings" pitchFamily="2" charset="2"/>
              </a:rPr>
              <a:t> period of the summary curve of SBMF is also 21.4 </a:t>
            </a:r>
            <a:r>
              <a:rPr lang="en-US" sz="2400" dirty="0" err="1">
                <a:sym typeface="Wingdings" pitchFamily="2" charset="2"/>
              </a:rPr>
              <a:t>yrs</a:t>
            </a:r>
            <a:endParaRPr lang="en-US" sz="2400" dirty="0"/>
          </a:p>
          <a:p>
            <a:r>
              <a:rPr lang="en-US" sz="2400" dirty="0"/>
              <a:t>Sea level follows closely temperature variations slightly decreasing with increase T</a:t>
            </a:r>
          </a:p>
          <a:p>
            <a:r>
              <a:rPr lang="en-US" sz="2400" dirty="0"/>
              <a:t>Although </a:t>
            </a:r>
            <a:r>
              <a:rPr lang="en-US" sz="2400" dirty="0" err="1">
                <a:solidFill>
                  <a:srgbClr val="C00000"/>
                </a:solidFill>
              </a:rPr>
              <a:t>Fremantl</a:t>
            </a:r>
            <a:r>
              <a:rPr lang="en-US" sz="2400" dirty="0">
                <a:solidFill>
                  <a:srgbClr val="C00000"/>
                </a:solidFill>
              </a:rPr>
              <a:t> and Sydney bays</a:t>
            </a:r>
            <a:r>
              <a:rPr lang="en-US" sz="2400" dirty="0"/>
              <a:t> show the sea level variations with periods of </a:t>
            </a:r>
            <a:r>
              <a:rPr lang="en-US" sz="2400" dirty="0">
                <a:solidFill>
                  <a:srgbClr val="C00000"/>
                </a:solidFill>
              </a:rPr>
              <a:t>about 5 and 12 years </a:t>
            </a:r>
            <a:r>
              <a:rPr lang="en-US" sz="2400" dirty="0">
                <a:sym typeface="Wingdings" pitchFamily="2" charset="2"/>
              </a:rPr>
              <a:t> induced by lunar and Jupiter </a:t>
            </a:r>
            <a:r>
              <a:rPr lang="en-US" sz="2400" dirty="0" err="1">
                <a:sym typeface="Wingdings" pitchFamily="2" charset="2"/>
              </a:rPr>
              <a:t>graaviation</a:t>
            </a:r>
            <a:endParaRPr lang="en-US" sz="2400" dirty="0">
              <a:solidFill>
                <a:srgbClr val="C00000"/>
              </a:solidFill>
            </a:endParaRPr>
          </a:p>
          <a:p>
            <a:r>
              <a:rPr lang="en-US" sz="2400" dirty="0"/>
              <a:t>Ice areas in both hemispheres reveal 59% anticorrelation with the GLB temperature</a:t>
            </a:r>
          </a:p>
          <a:p>
            <a:r>
              <a:rPr lang="en-US" sz="2400" dirty="0"/>
              <a:t>Arctic ice areas reveal period of 10.7 </a:t>
            </a:r>
            <a:r>
              <a:rPr lang="en-US" sz="2400" dirty="0" err="1"/>
              <a:t>yrs</a:t>
            </a:r>
            <a:r>
              <a:rPr lang="en-US" sz="2400" dirty="0"/>
              <a:t> linked with sunspot cycle while Antarctic ice areas have periods of 5.5 and 15 </a:t>
            </a:r>
            <a:r>
              <a:rPr lang="en-US" sz="2400" dirty="0" err="1"/>
              <a:t>yrs</a:t>
            </a:r>
            <a:r>
              <a:rPr lang="en-US" sz="2400" dirty="0"/>
              <a:t> not understood yet</a:t>
            </a:r>
            <a:endParaRPr lang="en-US" sz="2400" dirty="0">
              <a:solidFill>
                <a:srgbClr val="800000"/>
              </a:solidFill>
              <a:sym typeface="Wingdings"/>
            </a:endParaRPr>
          </a:p>
          <a:p>
            <a:r>
              <a:rPr lang="en-US" sz="2400" dirty="0">
                <a:sym typeface="Wingdings"/>
              </a:rPr>
              <a:t>Terrestrial temperature increase follows the increase of TSI owing to SIM in the past two centuries</a:t>
            </a:r>
          </a:p>
          <a:p>
            <a:r>
              <a:rPr lang="en-US" sz="2400" dirty="0">
                <a:sym typeface="Wingdings"/>
              </a:rPr>
              <a:t>The </a:t>
            </a:r>
            <a:r>
              <a:rPr lang="en-US" sz="2400" dirty="0">
                <a:solidFill>
                  <a:srgbClr val="C00000"/>
                </a:solidFill>
                <a:sym typeface="Wingdings"/>
              </a:rPr>
              <a:t>terrestrial temperature</a:t>
            </a:r>
            <a:r>
              <a:rPr lang="en-US" sz="2400" dirty="0">
                <a:sym typeface="Wingdings"/>
              </a:rPr>
              <a:t> shows the </a:t>
            </a:r>
            <a:r>
              <a:rPr lang="en-US" sz="2400" dirty="0">
                <a:solidFill>
                  <a:srgbClr val="C00000"/>
                </a:solidFill>
                <a:sym typeface="Wingdings"/>
              </a:rPr>
              <a:t>signs of a decrease </a:t>
            </a:r>
            <a:r>
              <a:rPr lang="en-US" sz="2400" dirty="0">
                <a:sym typeface="Wingdings"/>
              </a:rPr>
              <a:t>following grand solar minimum (GSM) (2020-2050) similar to Maunder minimum</a:t>
            </a:r>
          </a:p>
          <a:p>
            <a:r>
              <a:rPr lang="en-US" sz="2400" dirty="0">
                <a:solidFill>
                  <a:srgbClr val="800000"/>
                </a:solidFill>
                <a:sym typeface="Wingdings"/>
              </a:rPr>
              <a:t> </a:t>
            </a:r>
          </a:p>
        </p:txBody>
      </p:sp>
      <p:sp>
        <p:nvSpPr>
          <p:cNvPr id="4" name="Footer Placeholder 3">
            <a:extLst>
              <a:ext uri="{FF2B5EF4-FFF2-40B4-BE49-F238E27FC236}">
                <a16:creationId xmlns:a16="http://schemas.microsoft.com/office/drawing/2014/main" id="{DA0EBDCE-3F02-6C5E-BCAB-EADF74553365}"/>
              </a:ext>
            </a:extLst>
          </p:cNvPr>
          <p:cNvSpPr>
            <a:spLocks noGrp="1"/>
          </p:cNvSpPr>
          <p:nvPr>
            <p:ph type="ftr" sz="quarter" idx="11"/>
          </p:nvPr>
        </p:nvSpPr>
        <p:spPr/>
        <p:txBody>
          <a:bodyPr/>
          <a:lstStyle/>
          <a:p>
            <a:endParaRPr lang="en-GB" dirty="0"/>
          </a:p>
        </p:txBody>
      </p:sp>
      <p:pic>
        <p:nvPicPr>
          <p:cNvPr id="5" name="Picture 27">
            <a:extLst>
              <a:ext uri="{FF2B5EF4-FFF2-40B4-BE49-F238E27FC236}">
                <a16:creationId xmlns:a16="http://schemas.microsoft.com/office/drawing/2014/main" id="{B0CE186B-6AB3-ECDB-4CCC-AFED4912FD54}"/>
              </a:ext>
            </a:extLst>
          </p:cNvPr>
          <p:cNvPicPr/>
          <p:nvPr/>
        </p:nvPicPr>
        <p:blipFill>
          <a:blip r:embed="rId3"/>
          <a:stretch>
            <a:fillRect/>
          </a:stretch>
        </p:blipFill>
        <p:spPr>
          <a:xfrm>
            <a:off x="85344" y="115349"/>
            <a:ext cx="2082216" cy="820008"/>
          </a:xfrm>
          <a:prstGeom prst="rect">
            <a:avLst/>
          </a:prstGeom>
          <a:ln>
            <a:noFill/>
          </a:ln>
        </p:spPr>
      </p:pic>
      <p:pic>
        <p:nvPicPr>
          <p:cNvPr id="6" name="Picture 5" descr="A picture containing text, sign&#10;&#10;Description automatically generated">
            <a:extLst>
              <a:ext uri="{FF2B5EF4-FFF2-40B4-BE49-F238E27FC236}">
                <a16:creationId xmlns:a16="http://schemas.microsoft.com/office/drawing/2014/main" id="{16C2D2F2-4388-391B-951E-DD54FB59A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5100" y="-10113"/>
            <a:ext cx="1833479" cy="1263986"/>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F66FA778-4759-17AD-24E2-C2CD830FE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8521" y="162438"/>
            <a:ext cx="1833479" cy="1263986"/>
          </a:xfrm>
          <a:prstGeom prst="rect">
            <a:avLst/>
          </a:prstGeom>
        </p:spPr>
      </p:pic>
    </p:spTree>
    <p:extLst>
      <p:ext uri="{BB962C8B-B14F-4D97-AF65-F5344CB8AC3E}">
        <p14:creationId xmlns:p14="http://schemas.microsoft.com/office/powerpoint/2010/main" val="46838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C7A9-C8E8-81E0-DFA3-EF55FF32A65F}"/>
              </a:ext>
            </a:extLst>
          </p:cNvPr>
          <p:cNvSpPr>
            <a:spLocks noGrp="1"/>
          </p:cNvSpPr>
          <p:nvPr>
            <p:ph type="ctrTitle"/>
          </p:nvPr>
        </p:nvSpPr>
        <p:spPr>
          <a:xfrm>
            <a:off x="543942" y="39938"/>
            <a:ext cx="10520298" cy="914400"/>
          </a:xfrm>
        </p:spPr>
        <p:txBody>
          <a:bodyPr>
            <a:normAutofit/>
          </a:bodyPr>
          <a:lstStyle/>
          <a:p>
            <a:r>
              <a:rPr lang="en-US" dirty="0"/>
              <a:t>ENSO variations vs sea T (GLB)</a:t>
            </a:r>
          </a:p>
        </p:txBody>
      </p:sp>
      <p:sp>
        <p:nvSpPr>
          <p:cNvPr id="3" name="Subtitle 2">
            <a:extLst>
              <a:ext uri="{FF2B5EF4-FFF2-40B4-BE49-F238E27FC236}">
                <a16:creationId xmlns:a16="http://schemas.microsoft.com/office/drawing/2014/main" id="{50DBB084-128F-BC3D-2416-7631645170B1}"/>
              </a:ext>
            </a:extLst>
          </p:cNvPr>
          <p:cNvSpPr>
            <a:spLocks noGrp="1"/>
          </p:cNvSpPr>
          <p:nvPr>
            <p:ph type="subTitle" idx="1"/>
          </p:nvPr>
        </p:nvSpPr>
        <p:spPr>
          <a:xfrm>
            <a:off x="7914226" y="954338"/>
            <a:ext cx="3629574" cy="3604599"/>
          </a:xfrm>
        </p:spPr>
        <p:txBody>
          <a:bodyPr/>
          <a:lstStyle/>
          <a:p>
            <a:r>
              <a:rPr lang="en-GB" sz="2400" dirty="0">
                <a:solidFill>
                  <a:srgbClr val="222EF4"/>
                </a:solidFill>
                <a:effectLst/>
                <a:latin typeface="MinionPro"/>
              </a:rPr>
              <a:t>Top plot</a:t>
            </a:r>
            <a:r>
              <a:rPr lang="en-GB" sz="2400" dirty="0">
                <a:effectLst/>
                <a:latin typeface="MinionPro"/>
              </a:rPr>
              <a:t>—Temporal variations of the combined land-surface air and sea-surface temperature, GLB. </a:t>
            </a:r>
          </a:p>
          <a:p>
            <a:r>
              <a:rPr lang="en-GB" sz="2400" dirty="0">
                <a:solidFill>
                  <a:srgbClr val="222EF4"/>
                </a:solidFill>
                <a:effectLst/>
                <a:latin typeface="MinionPro"/>
              </a:rPr>
              <a:t>Bottom plot</a:t>
            </a:r>
            <a:r>
              <a:rPr lang="en-GB" sz="2400" dirty="0">
                <a:effectLst/>
                <a:latin typeface="MinionPro"/>
              </a:rPr>
              <a:t>—Temporal variations of the El Nina Southern Oscillation (ENSO) index. The red colour shows the excesses (hot periods) above the averaged ENSO index and blue colour shows the reductions (cold periods) below the averaged ENSO </a:t>
            </a:r>
            <a:r>
              <a:rPr lang="en-GB" sz="1800" dirty="0">
                <a:effectLst/>
                <a:latin typeface="MinionPro"/>
              </a:rPr>
              <a:t>index </a:t>
            </a:r>
          </a:p>
          <a:p>
            <a:r>
              <a:rPr lang="en-GB" sz="2400" b="1" dirty="0">
                <a:solidFill>
                  <a:srgbClr val="222EF4"/>
                </a:solidFill>
                <a:latin typeface="MinionPro"/>
              </a:rPr>
              <a:t>Scatter plot - Correlation 87% of ENSO and GLB </a:t>
            </a:r>
            <a:endParaRPr lang="en-GB" sz="2400" b="1" dirty="0">
              <a:solidFill>
                <a:srgbClr val="222EF4"/>
              </a:solidFill>
            </a:endParaRPr>
          </a:p>
          <a:p>
            <a:endParaRPr lang="en-US" dirty="0"/>
          </a:p>
        </p:txBody>
      </p:sp>
      <p:pic>
        <p:nvPicPr>
          <p:cNvPr id="5" name="Picture 4" descr="A comparison of different graphs&#10;&#10;Description automatically generated with medium confidence">
            <a:extLst>
              <a:ext uri="{FF2B5EF4-FFF2-40B4-BE49-F238E27FC236}">
                <a16:creationId xmlns:a16="http://schemas.microsoft.com/office/drawing/2014/main" id="{C33B9B48-A357-E12C-44A3-1D7C02139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664"/>
            <a:ext cx="7688424" cy="5710336"/>
          </a:xfrm>
          <a:prstGeom prst="rect">
            <a:avLst/>
          </a:prstGeom>
        </p:spPr>
      </p:pic>
      <p:pic>
        <p:nvPicPr>
          <p:cNvPr id="6" name="Picture 5" descr="A graph showing the number of data&#10;&#10;Description automatically generated with medium confidence">
            <a:extLst>
              <a:ext uri="{FF2B5EF4-FFF2-40B4-BE49-F238E27FC236}">
                <a16:creationId xmlns:a16="http://schemas.microsoft.com/office/drawing/2014/main" id="{8B63CF6F-29E0-7E38-D2BB-A080D1214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48" y="1083099"/>
            <a:ext cx="7262327" cy="3620164"/>
          </a:xfrm>
          <a:prstGeom prst="rect">
            <a:avLst/>
          </a:prstGeom>
        </p:spPr>
      </p:pic>
      <p:pic>
        <p:nvPicPr>
          <p:cNvPr id="8" name="Picture 7" descr="A graph showing the difference between ocean temperature and temperature&#10;&#10;Description automatically generated">
            <a:extLst>
              <a:ext uri="{FF2B5EF4-FFF2-40B4-BE49-F238E27FC236}">
                <a16:creationId xmlns:a16="http://schemas.microsoft.com/office/drawing/2014/main" id="{C0C0F9D3-512D-A8A5-0ED6-CD2B07B3E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48" y="4177135"/>
            <a:ext cx="7262327" cy="2680865"/>
          </a:xfrm>
          <a:prstGeom prst="rect">
            <a:avLst/>
          </a:prstGeom>
        </p:spPr>
      </p:pic>
    </p:spTree>
    <p:extLst>
      <p:ext uri="{BB962C8B-B14F-4D97-AF65-F5344CB8AC3E}">
        <p14:creationId xmlns:p14="http://schemas.microsoft.com/office/powerpoint/2010/main" val="186096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DD4A-398E-A17C-B4F4-FB08ACE3DEBC}"/>
              </a:ext>
            </a:extLst>
          </p:cNvPr>
          <p:cNvSpPr>
            <a:spLocks noGrp="1"/>
          </p:cNvSpPr>
          <p:nvPr>
            <p:ph type="ctrTitle"/>
          </p:nvPr>
        </p:nvSpPr>
        <p:spPr>
          <a:xfrm>
            <a:off x="233862" y="456581"/>
            <a:ext cx="6631577" cy="914400"/>
          </a:xfrm>
        </p:spPr>
        <p:txBody>
          <a:bodyPr>
            <a:normAutofit/>
          </a:bodyPr>
          <a:lstStyle/>
          <a:p>
            <a:r>
              <a:rPr lang="en-US" sz="4400" dirty="0">
                <a:solidFill>
                  <a:srgbClr val="C00000"/>
                </a:solidFill>
              </a:rPr>
              <a:t>ENSO vs SSN and SC</a:t>
            </a:r>
          </a:p>
        </p:txBody>
      </p:sp>
      <p:sp>
        <p:nvSpPr>
          <p:cNvPr id="3" name="Subtitle 2">
            <a:extLst>
              <a:ext uri="{FF2B5EF4-FFF2-40B4-BE49-F238E27FC236}">
                <a16:creationId xmlns:a16="http://schemas.microsoft.com/office/drawing/2014/main" id="{A3C1882D-F1DE-0B96-85ED-11FDB9E1C6DF}"/>
              </a:ext>
            </a:extLst>
          </p:cNvPr>
          <p:cNvSpPr>
            <a:spLocks noGrp="1"/>
          </p:cNvSpPr>
          <p:nvPr>
            <p:ph type="subTitle" idx="1"/>
          </p:nvPr>
        </p:nvSpPr>
        <p:spPr>
          <a:xfrm>
            <a:off x="8739051" y="4777379"/>
            <a:ext cx="3344092" cy="1126283"/>
          </a:xfrm>
        </p:spPr>
        <p:txBody>
          <a:bodyPr/>
          <a:lstStyle/>
          <a:p>
            <a:endParaRPr lang="en-US" dirty="0"/>
          </a:p>
        </p:txBody>
      </p:sp>
      <p:pic>
        <p:nvPicPr>
          <p:cNvPr id="5" name="Picture 4" descr="A graph of blue dots&#10;&#10;Description automatically generated">
            <a:extLst>
              <a:ext uri="{FF2B5EF4-FFF2-40B4-BE49-F238E27FC236}">
                <a16:creationId xmlns:a16="http://schemas.microsoft.com/office/drawing/2014/main" id="{172F8AD4-B3F8-E827-FBA5-446362CB9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300" y="241300"/>
            <a:ext cx="5092700" cy="3187700"/>
          </a:xfrm>
          <a:prstGeom prst="rect">
            <a:avLst/>
          </a:prstGeom>
        </p:spPr>
      </p:pic>
      <p:pic>
        <p:nvPicPr>
          <p:cNvPr id="7" name="Picture 6" descr="A diagram of a scatter plot&#10;&#10;Description automatically generated">
            <a:extLst>
              <a:ext uri="{FF2B5EF4-FFF2-40B4-BE49-F238E27FC236}">
                <a16:creationId xmlns:a16="http://schemas.microsoft.com/office/drawing/2014/main" id="{79FDC58E-9356-9BD9-E9F4-B9D3221FF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756" y="3461657"/>
            <a:ext cx="5092700" cy="3187700"/>
          </a:xfrm>
          <a:prstGeom prst="rect">
            <a:avLst/>
          </a:prstGeom>
        </p:spPr>
      </p:pic>
      <p:sp>
        <p:nvSpPr>
          <p:cNvPr id="11" name="TextBox 10">
            <a:extLst>
              <a:ext uri="{FF2B5EF4-FFF2-40B4-BE49-F238E27FC236}">
                <a16:creationId xmlns:a16="http://schemas.microsoft.com/office/drawing/2014/main" id="{E672C201-99A3-3E39-EB0E-BF0E3606F846}"/>
              </a:ext>
            </a:extLst>
          </p:cNvPr>
          <p:cNvSpPr txBox="1"/>
          <p:nvPr/>
        </p:nvSpPr>
        <p:spPr>
          <a:xfrm>
            <a:off x="108857" y="5303497"/>
            <a:ext cx="7153470" cy="1323439"/>
          </a:xfrm>
          <a:prstGeom prst="rect">
            <a:avLst/>
          </a:prstGeom>
          <a:noFill/>
        </p:spPr>
        <p:txBody>
          <a:bodyPr wrap="square">
            <a:spAutoFit/>
          </a:bodyPr>
          <a:lstStyle/>
          <a:p>
            <a:r>
              <a:rPr lang="en-GB" sz="2000" dirty="0">
                <a:effectLst/>
                <a:latin typeface="MinionPro"/>
              </a:rPr>
              <a:t>Comparison of temporal variations of the El Nina Southern Oscillation (ENSO) index (black curve) with </a:t>
            </a:r>
            <a:r>
              <a:rPr lang="en-GB" sz="2000" dirty="0">
                <a:solidFill>
                  <a:srgbClr val="C00000"/>
                </a:solidFill>
                <a:effectLst/>
                <a:latin typeface="MinionPro"/>
              </a:rPr>
              <a:t>the averaged sunspot numbers SSN  </a:t>
            </a:r>
            <a:r>
              <a:rPr lang="en-GB" sz="2000" dirty="0">
                <a:effectLst/>
                <a:latin typeface="MinionPro"/>
              </a:rPr>
              <a:t>(</a:t>
            </a:r>
            <a:r>
              <a:rPr lang="en-GB" sz="2000" dirty="0">
                <a:solidFill>
                  <a:srgbClr val="C00000"/>
                </a:solidFill>
                <a:effectLst/>
                <a:latin typeface="MinionPro"/>
              </a:rPr>
              <a:t>red curve</a:t>
            </a:r>
            <a:r>
              <a:rPr lang="en-GB" sz="2000" dirty="0">
                <a:effectLst/>
                <a:latin typeface="MinionPro"/>
              </a:rPr>
              <a:t>) and </a:t>
            </a:r>
            <a:r>
              <a:rPr lang="en-GB" sz="2000" dirty="0">
                <a:solidFill>
                  <a:srgbClr val="C00000"/>
                </a:solidFill>
                <a:effectLst/>
                <a:latin typeface="MinionPro"/>
              </a:rPr>
              <a:t>the summary curve SC </a:t>
            </a:r>
            <a:r>
              <a:rPr lang="en-GB" sz="2000" dirty="0">
                <a:effectLst/>
                <a:latin typeface="MinionPro"/>
              </a:rPr>
              <a:t>of eigenvectors of solar background magnetic field SBMF (blue curve). </a:t>
            </a:r>
            <a:endParaRPr lang="en-GB" sz="2000" dirty="0"/>
          </a:p>
        </p:txBody>
      </p:sp>
      <p:sp>
        <p:nvSpPr>
          <p:cNvPr id="13" name="TextBox 12">
            <a:extLst>
              <a:ext uri="{FF2B5EF4-FFF2-40B4-BE49-F238E27FC236}">
                <a16:creationId xmlns:a16="http://schemas.microsoft.com/office/drawing/2014/main" id="{8CE85F06-B681-C53C-EB44-5F22EC5642E6}"/>
              </a:ext>
            </a:extLst>
          </p:cNvPr>
          <p:cNvSpPr txBox="1"/>
          <p:nvPr/>
        </p:nvSpPr>
        <p:spPr>
          <a:xfrm>
            <a:off x="10071464" y="5780550"/>
            <a:ext cx="1828800" cy="369332"/>
          </a:xfrm>
          <a:prstGeom prst="rect">
            <a:avLst/>
          </a:prstGeom>
          <a:noFill/>
        </p:spPr>
        <p:txBody>
          <a:bodyPr wrap="square">
            <a:spAutoFit/>
          </a:bodyPr>
          <a:lstStyle/>
          <a:p>
            <a:r>
              <a:rPr lang="en-GB" dirty="0">
                <a:solidFill>
                  <a:srgbClr val="C00000"/>
                </a:solidFill>
                <a:latin typeface="MinionPro"/>
              </a:rPr>
              <a:t>SC-ENSO R= 10%</a:t>
            </a:r>
            <a:endParaRPr lang="en-US" dirty="0"/>
          </a:p>
        </p:txBody>
      </p:sp>
      <p:sp>
        <p:nvSpPr>
          <p:cNvPr id="14" name="TextBox 13">
            <a:extLst>
              <a:ext uri="{FF2B5EF4-FFF2-40B4-BE49-F238E27FC236}">
                <a16:creationId xmlns:a16="http://schemas.microsoft.com/office/drawing/2014/main" id="{23C1058C-D9E3-31B4-F927-793A348E47CB}"/>
              </a:ext>
            </a:extLst>
          </p:cNvPr>
          <p:cNvSpPr txBox="1"/>
          <p:nvPr/>
        </p:nvSpPr>
        <p:spPr>
          <a:xfrm>
            <a:off x="9483634" y="2590740"/>
            <a:ext cx="2416630" cy="369332"/>
          </a:xfrm>
          <a:prstGeom prst="rect">
            <a:avLst/>
          </a:prstGeom>
          <a:noFill/>
        </p:spPr>
        <p:txBody>
          <a:bodyPr wrap="square">
            <a:spAutoFit/>
          </a:bodyPr>
          <a:lstStyle/>
          <a:p>
            <a:r>
              <a:rPr lang="en-GB" dirty="0">
                <a:solidFill>
                  <a:srgbClr val="C00000"/>
                </a:solidFill>
                <a:latin typeface="MinionPro"/>
              </a:rPr>
              <a:t>SSN-ENSO - R= 1%</a:t>
            </a:r>
            <a:endParaRPr lang="en-US" dirty="0"/>
          </a:p>
        </p:txBody>
      </p:sp>
      <p:pic>
        <p:nvPicPr>
          <p:cNvPr id="15" name="Picture 14" descr="A graph showing the growth of the stock market&#10;&#10;Description automatically generated">
            <a:extLst>
              <a:ext uri="{FF2B5EF4-FFF2-40B4-BE49-F238E27FC236}">
                <a16:creationId xmlns:a16="http://schemas.microsoft.com/office/drawing/2014/main" id="{B78AD73E-C1C1-10C9-11E4-736863D4F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86286"/>
            <a:ext cx="7524206" cy="3572796"/>
          </a:xfrm>
          <a:prstGeom prst="rect">
            <a:avLst/>
          </a:prstGeom>
        </p:spPr>
      </p:pic>
    </p:spTree>
    <p:extLst>
      <p:ext uri="{BB962C8B-B14F-4D97-AF65-F5344CB8AC3E}">
        <p14:creationId xmlns:p14="http://schemas.microsoft.com/office/powerpoint/2010/main" val="1908856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C532-875B-CF87-766F-E707F73A8FE5}"/>
              </a:ext>
            </a:extLst>
          </p:cNvPr>
          <p:cNvSpPr>
            <a:spLocks noGrp="1"/>
          </p:cNvSpPr>
          <p:nvPr>
            <p:ph type="ctrTitle"/>
          </p:nvPr>
        </p:nvSpPr>
        <p:spPr>
          <a:xfrm>
            <a:off x="1324792" y="212632"/>
            <a:ext cx="8915399" cy="914400"/>
          </a:xfrm>
        </p:spPr>
        <p:txBody>
          <a:bodyPr>
            <a:normAutofit fontScale="90000"/>
          </a:bodyPr>
          <a:lstStyle/>
          <a:p>
            <a:r>
              <a:rPr lang="en-US" dirty="0">
                <a:solidFill>
                  <a:srgbClr val="C00000"/>
                </a:solidFill>
              </a:rPr>
              <a:t>Wavelet spectra of ENSO index</a:t>
            </a:r>
          </a:p>
        </p:txBody>
      </p:sp>
      <p:sp>
        <p:nvSpPr>
          <p:cNvPr id="3" name="Subtitle 2">
            <a:extLst>
              <a:ext uri="{FF2B5EF4-FFF2-40B4-BE49-F238E27FC236}">
                <a16:creationId xmlns:a16="http://schemas.microsoft.com/office/drawing/2014/main" id="{3BF397E0-7504-E0D9-E62E-9EC7FDFAC288}"/>
              </a:ext>
            </a:extLst>
          </p:cNvPr>
          <p:cNvSpPr>
            <a:spLocks noGrp="1"/>
          </p:cNvSpPr>
          <p:nvPr>
            <p:ph type="subTitle" idx="1"/>
          </p:nvPr>
        </p:nvSpPr>
        <p:spPr>
          <a:xfrm>
            <a:off x="7876903" y="1806300"/>
            <a:ext cx="4180114" cy="5626465"/>
          </a:xfrm>
        </p:spPr>
        <p:txBody>
          <a:bodyPr/>
          <a:lstStyle/>
          <a:p>
            <a:r>
              <a:rPr lang="en-GB" sz="2400" b="1" dirty="0">
                <a:solidFill>
                  <a:srgbClr val="222EF4"/>
                </a:solidFill>
                <a:effectLst/>
                <a:latin typeface="MinionPro"/>
              </a:rPr>
              <a:t>Top left </a:t>
            </a:r>
            <a:r>
              <a:rPr lang="en-GB" sz="2400" dirty="0">
                <a:effectLst/>
                <a:latin typeface="MinionPro"/>
              </a:rPr>
              <a:t>– ENSO index</a:t>
            </a:r>
          </a:p>
          <a:p>
            <a:r>
              <a:rPr lang="en-GB" sz="2400" b="1" dirty="0">
                <a:solidFill>
                  <a:srgbClr val="222EF4"/>
                </a:solidFill>
                <a:effectLst/>
                <a:latin typeface="MinionPro"/>
              </a:rPr>
              <a:t>Top right </a:t>
            </a:r>
            <a:r>
              <a:rPr lang="en-GB" sz="2400" dirty="0">
                <a:effectLst/>
                <a:latin typeface="MinionPro"/>
              </a:rPr>
              <a:t>- The wavelet power marked by the colour bar</a:t>
            </a:r>
            <a:endParaRPr lang="en-GB" sz="2400" b="1" dirty="0">
              <a:solidFill>
                <a:srgbClr val="222EF4"/>
              </a:solidFill>
              <a:effectLst/>
              <a:latin typeface="MinionPro"/>
            </a:endParaRPr>
          </a:p>
          <a:p>
            <a:r>
              <a:rPr lang="en-GB" sz="2400" b="1" dirty="0">
                <a:solidFill>
                  <a:srgbClr val="222EF4"/>
                </a:solidFill>
                <a:effectLst/>
                <a:latin typeface="MinionPro"/>
              </a:rPr>
              <a:t>Bottom left </a:t>
            </a:r>
            <a:r>
              <a:rPr lang="en-GB" sz="2400" dirty="0">
                <a:effectLst/>
                <a:latin typeface="MinionPro"/>
              </a:rPr>
              <a:t>- Wavelet spectrum of the El Nina Southern temperature variations (ENSO).</a:t>
            </a:r>
          </a:p>
          <a:p>
            <a:r>
              <a:rPr lang="en-GB" sz="2400" b="1" dirty="0">
                <a:solidFill>
                  <a:srgbClr val="222EF4"/>
                </a:solidFill>
                <a:effectLst/>
                <a:latin typeface="MinionPro"/>
              </a:rPr>
              <a:t>Bottom right </a:t>
            </a:r>
            <a:r>
              <a:rPr lang="en-GB" sz="2400" dirty="0">
                <a:effectLst/>
                <a:latin typeface="MinionPro"/>
              </a:rPr>
              <a:t>- the </a:t>
            </a:r>
            <a:r>
              <a:rPr lang="en-GB" sz="2400" dirty="0">
                <a:solidFill>
                  <a:srgbClr val="222EF4"/>
                </a:solidFill>
                <a:effectLst/>
                <a:latin typeface="MinionPro"/>
              </a:rPr>
              <a:t>global wavelet spectrum</a:t>
            </a:r>
            <a:r>
              <a:rPr lang="en-GB" sz="2400" dirty="0">
                <a:effectLst/>
                <a:latin typeface="MinionPro"/>
              </a:rPr>
              <a:t> of the ENSO index (black solid line) with the 95% confidence interval of the detected spectral features marked by the black dashed line).</a:t>
            </a:r>
          </a:p>
          <a:p>
            <a:r>
              <a:rPr lang="en-GB" sz="2400" b="1" dirty="0">
                <a:solidFill>
                  <a:srgbClr val="C00000"/>
                </a:solidFill>
                <a:effectLst/>
                <a:latin typeface="MinionPro"/>
              </a:rPr>
              <a:t> Key periods 4.5-5 and 12 years</a:t>
            </a:r>
            <a:endParaRPr lang="en-GB" sz="2400" b="1" dirty="0">
              <a:solidFill>
                <a:srgbClr val="C00000"/>
              </a:solidFill>
            </a:endParaRPr>
          </a:p>
          <a:p>
            <a:endParaRPr lang="en-US" dirty="0"/>
          </a:p>
        </p:txBody>
      </p:sp>
      <p:pic>
        <p:nvPicPr>
          <p:cNvPr id="7" name="Picture 6" descr="A diagram of a wave graph&#10;&#10;Description automatically generated with medium confidence">
            <a:extLst>
              <a:ext uri="{FF2B5EF4-FFF2-40B4-BE49-F238E27FC236}">
                <a16:creationId xmlns:a16="http://schemas.microsoft.com/office/drawing/2014/main" id="{31865AC3-757E-42CF-D1D5-B186289C4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0476"/>
            <a:ext cx="7641771" cy="5771447"/>
          </a:xfrm>
          <a:prstGeom prst="rect">
            <a:avLst/>
          </a:prstGeom>
        </p:spPr>
      </p:pic>
    </p:spTree>
    <p:extLst>
      <p:ext uri="{BB962C8B-B14F-4D97-AF65-F5344CB8AC3E}">
        <p14:creationId xmlns:p14="http://schemas.microsoft.com/office/powerpoint/2010/main" val="2734345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F12D-25E2-3930-AC18-ACC0257427F9}"/>
              </a:ext>
            </a:extLst>
          </p:cNvPr>
          <p:cNvSpPr>
            <a:spLocks noGrp="1"/>
          </p:cNvSpPr>
          <p:nvPr>
            <p:ph type="ctrTitle"/>
          </p:nvPr>
        </p:nvSpPr>
        <p:spPr>
          <a:xfrm>
            <a:off x="1026368" y="480838"/>
            <a:ext cx="9527332" cy="568984"/>
          </a:xfrm>
        </p:spPr>
        <p:txBody>
          <a:bodyPr>
            <a:normAutofit fontScale="90000"/>
          </a:bodyPr>
          <a:lstStyle/>
          <a:p>
            <a:pPr algn="ctr"/>
            <a:r>
              <a:rPr lang="en-US" sz="4000" dirty="0">
                <a:solidFill>
                  <a:srgbClr val="C00000"/>
                </a:solidFill>
              </a:rPr>
              <a:t>Wavelet spectra  of sea levels  - puzzle of</a:t>
            </a:r>
            <a:br>
              <a:rPr lang="en-US" sz="4000" dirty="0">
                <a:solidFill>
                  <a:srgbClr val="C00000"/>
                </a:solidFill>
              </a:rPr>
            </a:br>
            <a:r>
              <a:rPr lang="en-US" sz="4000" dirty="0" err="1">
                <a:solidFill>
                  <a:srgbClr val="C00000"/>
                </a:solidFill>
              </a:rPr>
              <a:t>Fremantl</a:t>
            </a:r>
            <a:r>
              <a:rPr lang="en-US" sz="4000" dirty="0">
                <a:solidFill>
                  <a:srgbClr val="C00000"/>
                </a:solidFill>
              </a:rPr>
              <a:t> (left) and Sydney bays </a:t>
            </a:r>
          </a:p>
        </p:txBody>
      </p:sp>
      <p:sp>
        <p:nvSpPr>
          <p:cNvPr id="3" name="Subtitle 2">
            <a:extLst>
              <a:ext uri="{FF2B5EF4-FFF2-40B4-BE49-F238E27FC236}">
                <a16:creationId xmlns:a16="http://schemas.microsoft.com/office/drawing/2014/main" id="{25285387-8C79-AEB4-4609-5C8889592B43}"/>
              </a:ext>
            </a:extLst>
          </p:cNvPr>
          <p:cNvSpPr>
            <a:spLocks noGrp="1"/>
          </p:cNvSpPr>
          <p:nvPr>
            <p:ph type="subTitle" idx="1"/>
          </p:nvPr>
        </p:nvSpPr>
        <p:spPr>
          <a:xfrm>
            <a:off x="9418319" y="4777379"/>
            <a:ext cx="2481944" cy="1126283"/>
          </a:xfrm>
        </p:spPr>
        <p:txBody>
          <a:bodyPr/>
          <a:lstStyle/>
          <a:p>
            <a:endParaRPr lang="en-US" dirty="0"/>
          </a:p>
        </p:txBody>
      </p:sp>
      <p:pic>
        <p:nvPicPr>
          <p:cNvPr id="5" name="Picture 4">
            <a:extLst>
              <a:ext uri="{FF2B5EF4-FFF2-40B4-BE49-F238E27FC236}">
                <a16:creationId xmlns:a16="http://schemas.microsoft.com/office/drawing/2014/main" id="{BA63F0CF-7CE3-3212-5BAC-3AAC7A9B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8720"/>
            <a:ext cx="5669280" cy="5188442"/>
          </a:xfrm>
          <a:prstGeom prst="rect">
            <a:avLst/>
          </a:prstGeom>
        </p:spPr>
      </p:pic>
      <p:pic>
        <p:nvPicPr>
          <p:cNvPr id="7" name="Picture 6">
            <a:extLst>
              <a:ext uri="{FF2B5EF4-FFF2-40B4-BE49-F238E27FC236}">
                <a16:creationId xmlns:a16="http://schemas.microsoft.com/office/drawing/2014/main" id="{A782710A-1613-3559-F2F1-EB82FB743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972" y="1049822"/>
            <a:ext cx="6379028" cy="5327340"/>
          </a:xfrm>
          <a:prstGeom prst="rect">
            <a:avLst/>
          </a:prstGeom>
        </p:spPr>
      </p:pic>
      <p:sp>
        <p:nvSpPr>
          <p:cNvPr id="9" name="TextBox 8">
            <a:extLst>
              <a:ext uri="{FF2B5EF4-FFF2-40B4-BE49-F238E27FC236}">
                <a16:creationId xmlns:a16="http://schemas.microsoft.com/office/drawing/2014/main" id="{58789437-31A7-9AE4-3A39-597ED54AFB41}"/>
              </a:ext>
            </a:extLst>
          </p:cNvPr>
          <p:cNvSpPr txBox="1"/>
          <p:nvPr/>
        </p:nvSpPr>
        <p:spPr>
          <a:xfrm>
            <a:off x="3598817" y="6429246"/>
            <a:ext cx="6100354" cy="369332"/>
          </a:xfrm>
          <a:prstGeom prst="rect">
            <a:avLst/>
          </a:prstGeom>
          <a:noFill/>
        </p:spPr>
        <p:txBody>
          <a:bodyPr wrap="square">
            <a:spAutoFit/>
          </a:bodyPr>
          <a:lstStyle/>
          <a:p>
            <a:r>
              <a:rPr lang="en-US" sz="1800" dirty="0">
                <a:solidFill>
                  <a:srgbClr val="C00000"/>
                </a:solidFill>
              </a:rPr>
              <a:t>Periods:11.8  </a:t>
            </a:r>
            <a:r>
              <a:rPr lang="en-US" sz="1800" dirty="0" err="1">
                <a:solidFill>
                  <a:srgbClr val="C00000"/>
                </a:solidFill>
              </a:rPr>
              <a:t>yrs</a:t>
            </a:r>
            <a:r>
              <a:rPr lang="en-US" sz="1800" dirty="0">
                <a:solidFill>
                  <a:srgbClr val="C00000"/>
                </a:solidFill>
              </a:rPr>
              <a:t> (F) and 12.7 and 30 </a:t>
            </a:r>
            <a:r>
              <a:rPr lang="en-US" sz="1800" dirty="0" err="1">
                <a:solidFill>
                  <a:srgbClr val="C00000"/>
                </a:solidFill>
              </a:rPr>
              <a:t>yrs</a:t>
            </a:r>
            <a:r>
              <a:rPr lang="en-US" sz="1800" dirty="0">
                <a:solidFill>
                  <a:srgbClr val="C00000"/>
                </a:solidFill>
              </a:rPr>
              <a:t> (S)</a:t>
            </a:r>
            <a:endParaRPr lang="en-US" dirty="0"/>
          </a:p>
        </p:txBody>
      </p:sp>
    </p:spTree>
    <p:extLst>
      <p:ext uri="{BB962C8B-B14F-4D97-AF65-F5344CB8AC3E}">
        <p14:creationId xmlns:p14="http://schemas.microsoft.com/office/powerpoint/2010/main" val="255897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0DBE-CCF7-0DE0-99AF-91F476FE56D6}"/>
              </a:ext>
            </a:extLst>
          </p:cNvPr>
          <p:cNvSpPr>
            <a:spLocks noGrp="1"/>
          </p:cNvSpPr>
          <p:nvPr>
            <p:ph type="ctrTitle"/>
          </p:nvPr>
        </p:nvSpPr>
        <p:spPr>
          <a:xfrm>
            <a:off x="149289" y="503853"/>
            <a:ext cx="12042711" cy="690465"/>
          </a:xfrm>
        </p:spPr>
        <p:txBody>
          <a:bodyPr>
            <a:normAutofit fontScale="90000"/>
          </a:bodyPr>
          <a:lstStyle/>
          <a:p>
            <a:pPr algn="ctr"/>
            <a:r>
              <a:rPr lang="en-US" sz="4400" dirty="0">
                <a:solidFill>
                  <a:srgbClr val="C00000"/>
                </a:solidFill>
              </a:rPr>
              <a:t>ENSO vs volcanic eruptions:  all –blue, ENSO area - yellow</a:t>
            </a:r>
          </a:p>
        </p:txBody>
      </p:sp>
      <p:sp>
        <p:nvSpPr>
          <p:cNvPr id="3" name="Subtitle 2">
            <a:extLst>
              <a:ext uri="{FF2B5EF4-FFF2-40B4-BE49-F238E27FC236}">
                <a16:creationId xmlns:a16="http://schemas.microsoft.com/office/drawing/2014/main" id="{9353E48A-AC8E-8DD9-6240-286E554790B2}"/>
              </a:ext>
            </a:extLst>
          </p:cNvPr>
          <p:cNvSpPr>
            <a:spLocks noGrp="1"/>
          </p:cNvSpPr>
          <p:nvPr>
            <p:ph type="subTitle" idx="1"/>
          </p:nvPr>
        </p:nvSpPr>
        <p:spPr>
          <a:xfrm>
            <a:off x="7146698" y="1031967"/>
            <a:ext cx="4589343" cy="3160462"/>
          </a:xfrm>
        </p:spPr>
        <p:txBody>
          <a:bodyPr/>
          <a:lstStyle/>
          <a:p>
            <a:r>
              <a:rPr lang="en-GB" sz="2400" b="1" dirty="0">
                <a:solidFill>
                  <a:srgbClr val="222EF4"/>
                </a:solidFill>
                <a:effectLst/>
                <a:latin typeface="MinionPro"/>
              </a:rPr>
              <a:t>Top plot </a:t>
            </a:r>
            <a:r>
              <a:rPr lang="en-GB" sz="2400" dirty="0">
                <a:effectLst/>
                <a:latin typeface="MinionPro"/>
              </a:rPr>
              <a:t>- Links of the ENSO index to volcanic eruptions. Top plot: presents the geographical locations of volcanic eruptions with those occurred in the ENSO locations marked by the yellow colour.</a:t>
            </a:r>
          </a:p>
          <a:p>
            <a:r>
              <a:rPr lang="en-GB" sz="2400" dirty="0">
                <a:effectLst/>
                <a:latin typeface="MinionPro"/>
              </a:rPr>
              <a:t> </a:t>
            </a:r>
            <a:r>
              <a:rPr lang="en-GB" sz="2400" b="1" dirty="0">
                <a:solidFill>
                  <a:srgbClr val="222EF4"/>
                </a:solidFill>
                <a:effectLst/>
                <a:latin typeface="MinionPro"/>
              </a:rPr>
              <a:t>Bottom plot</a:t>
            </a:r>
            <a:r>
              <a:rPr lang="en-GB" sz="2400" dirty="0">
                <a:solidFill>
                  <a:srgbClr val="222EF4"/>
                </a:solidFill>
                <a:effectLst/>
                <a:latin typeface="MinionPro"/>
              </a:rPr>
              <a:t>: </a:t>
            </a:r>
            <a:r>
              <a:rPr lang="en-GB" sz="2400" dirty="0">
                <a:effectLst/>
                <a:latin typeface="MinionPro"/>
              </a:rPr>
              <a:t>shows temporal variations of ENSO index variations (black line ) versus frequencies of volcanic eruptions with the index VEI &gt; 2 per year in 1950-2023 for the whole volcanic data (</a:t>
            </a:r>
            <a:r>
              <a:rPr lang="en-GB" sz="2400" dirty="0">
                <a:solidFill>
                  <a:srgbClr val="222EF4"/>
                </a:solidFill>
                <a:effectLst/>
                <a:latin typeface="MinionPro"/>
              </a:rPr>
              <a:t>blue line</a:t>
            </a:r>
            <a:r>
              <a:rPr lang="en-GB" sz="2400" dirty="0">
                <a:effectLst/>
                <a:latin typeface="MinionPro"/>
              </a:rPr>
              <a:t>) and for the volcanic (surface and underwater, or submarine) eruptions in the lo- cations of the ENSO occurrences (</a:t>
            </a:r>
            <a:r>
              <a:rPr lang="en-GB" sz="2400" dirty="0">
                <a:solidFill>
                  <a:srgbClr val="FFC000"/>
                </a:solidFill>
                <a:effectLst/>
                <a:latin typeface="MinionPro"/>
              </a:rPr>
              <a:t>yellow plot</a:t>
            </a:r>
            <a:r>
              <a:rPr lang="en-GB" sz="2400" dirty="0">
                <a:effectLst/>
                <a:latin typeface="MinionPro"/>
              </a:rPr>
              <a:t>). </a:t>
            </a:r>
            <a:endParaRPr lang="en-GB" sz="2400" dirty="0"/>
          </a:p>
          <a:p>
            <a:endParaRPr lang="en-US" dirty="0"/>
          </a:p>
        </p:txBody>
      </p:sp>
      <p:pic>
        <p:nvPicPr>
          <p:cNvPr id="5" name="Picture 4" descr="A map of the world with blue and yellow lines&#10;&#10;Description automatically generated">
            <a:extLst>
              <a:ext uri="{FF2B5EF4-FFF2-40B4-BE49-F238E27FC236}">
                <a16:creationId xmlns:a16="http://schemas.microsoft.com/office/drawing/2014/main" id="{419FDC1E-9F0B-6B53-2FB0-A0014E50B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318"/>
            <a:ext cx="6997409" cy="5663682"/>
          </a:xfrm>
          <a:prstGeom prst="rect">
            <a:avLst/>
          </a:prstGeom>
        </p:spPr>
      </p:pic>
    </p:spTree>
    <p:extLst>
      <p:ext uri="{BB962C8B-B14F-4D97-AF65-F5344CB8AC3E}">
        <p14:creationId xmlns:p14="http://schemas.microsoft.com/office/powerpoint/2010/main" val="3951699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E0F8-82BE-8796-E605-443247D6397B}"/>
              </a:ext>
            </a:extLst>
          </p:cNvPr>
          <p:cNvSpPr>
            <a:spLocks noGrp="1"/>
          </p:cNvSpPr>
          <p:nvPr>
            <p:ph type="title"/>
          </p:nvPr>
        </p:nvSpPr>
        <p:spPr/>
        <p:txBody>
          <a:bodyPr/>
          <a:lstStyle/>
          <a:p>
            <a:endParaRPr lang="en-US" dirty="0"/>
          </a:p>
        </p:txBody>
      </p:sp>
      <p:pic>
        <p:nvPicPr>
          <p:cNvPr id="5" name="Content Placeholder 4" descr="Chart, surface chart&#10;&#10;Description automatically generated">
            <a:extLst>
              <a:ext uri="{FF2B5EF4-FFF2-40B4-BE49-F238E27FC236}">
                <a16:creationId xmlns:a16="http://schemas.microsoft.com/office/drawing/2014/main" id="{10E77083-033D-FC24-A176-AFE7A9E613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800" y="1394410"/>
            <a:ext cx="6281738" cy="4723071"/>
          </a:xfrm>
        </p:spPr>
      </p:pic>
      <p:sp>
        <p:nvSpPr>
          <p:cNvPr id="7" name="TextBox 6">
            <a:extLst>
              <a:ext uri="{FF2B5EF4-FFF2-40B4-BE49-F238E27FC236}">
                <a16:creationId xmlns:a16="http://schemas.microsoft.com/office/drawing/2014/main" id="{4C8D85EB-3AEE-63C2-A52C-65F016A34664}"/>
              </a:ext>
            </a:extLst>
          </p:cNvPr>
          <p:cNvSpPr txBox="1"/>
          <p:nvPr/>
        </p:nvSpPr>
        <p:spPr>
          <a:xfrm>
            <a:off x="1117600" y="247134"/>
            <a:ext cx="10097796" cy="646331"/>
          </a:xfrm>
          <a:prstGeom prst="rect">
            <a:avLst/>
          </a:prstGeom>
          <a:noFill/>
        </p:spPr>
        <p:txBody>
          <a:bodyPr wrap="square">
            <a:spAutoFit/>
          </a:bodyPr>
          <a:lstStyle/>
          <a:p>
            <a:r>
              <a:rPr lang="en-US" sz="3600" dirty="0">
                <a:solidFill>
                  <a:srgbClr val="C00000"/>
                </a:solidFill>
              </a:rPr>
              <a:t>Wavelet spectral analysis of VE frequencies</a:t>
            </a:r>
            <a:endParaRPr lang="en-US" sz="3600" dirty="0"/>
          </a:p>
        </p:txBody>
      </p:sp>
      <p:sp>
        <p:nvSpPr>
          <p:cNvPr id="8" name="TextBox 7">
            <a:extLst>
              <a:ext uri="{FF2B5EF4-FFF2-40B4-BE49-F238E27FC236}">
                <a16:creationId xmlns:a16="http://schemas.microsoft.com/office/drawing/2014/main" id="{E1B471E4-7D13-6372-A2D6-B943E09A0F03}"/>
              </a:ext>
            </a:extLst>
          </p:cNvPr>
          <p:cNvSpPr txBox="1"/>
          <p:nvPr/>
        </p:nvSpPr>
        <p:spPr>
          <a:xfrm>
            <a:off x="7061200" y="1316167"/>
            <a:ext cx="4572000" cy="5078313"/>
          </a:xfrm>
          <a:prstGeom prst="rect">
            <a:avLst/>
          </a:prstGeom>
          <a:noFill/>
        </p:spPr>
        <p:txBody>
          <a:bodyPr wrap="square" rtlCol="0">
            <a:spAutoFit/>
          </a:bodyPr>
          <a:lstStyle/>
          <a:p>
            <a:r>
              <a:rPr lang="en-GB" b="1" dirty="0">
                <a:solidFill>
                  <a:srgbClr val="222EF4"/>
                </a:solidFill>
                <a:effectLst/>
                <a:latin typeface="Helvetica" pitchFamily="2" charset="0"/>
              </a:rPr>
              <a:t>Top plots: </a:t>
            </a:r>
            <a:r>
              <a:rPr lang="en-GB" dirty="0">
                <a:solidFill>
                  <a:srgbClr val="000000"/>
                </a:solidFill>
                <a:effectLst/>
                <a:latin typeface="Helvetica" pitchFamily="2" charset="0"/>
              </a:rPr>
              <a:t>Time series of the annual volcanic eruptions in the period of 1750-2020 (top left) with the power bar for the wavelet spectrum (top right). </a:t>
            </a:r>
          </a:p>
          <a:p>
            <a:endParaRPr lang="en-GB" dirty="0">
              <a:solidFill>
                <a:srgbClr val="000000"/>
              </a:solidFill>
              <a:latin typeface="Helvetica" pitchFamily="2" charset="0"/>
            </a:endParaRPr>
          </a:p>
          <a:p>
            <a:r>
              <a:rPr lang="en-GB" b="1" dirty="0">
                <a:solidFill>
                  <a:srgbClr val="222EF4"/>
                </a:solidFill>
                <a:effectLst/>
                <a:latin typeface="Helvetica" pitchFamily="2" charset="0"/>
              </a:rPr>
              <a:t>Bottom plots: </a:t>
            </a:r>
            <a:r>
              <a:rPr lang="en-GB" dirty="0">
                <a:solidFill>
                  <a:srgbClr val="000000"/>
                </a:solidFill>
                <a:effectLst/>
                <a:latin typeface="Helvetica" pitchFamily="2" charset="0"/>
              </a:rPr>
              <a:t>The wavelet  spectrum with periods (Y-axis) derived from  frequencies of volcanic eruptions (bottom left) obtained using the </a:t>
            </a:r>
            <a:r>
              <a:rPr lang="en-GB" dirty="0" err="1">
                <a:solidFill>
                  <a:srgbClr val="000000"/>
                </a:solidFill>
                <a:effectLst/>
                <a:latin typeface="Helvetica" pitchFamily="2" charset="0"/>
              </a:rPr>
              <a:t>Morlet</a:t>
            </a:r>
            <a:r>
              <a:rPr lang="en-GB" dirty="0">
                <a:solidFill>
                  <a:srgbClr val="000000"/>
                </a:solidFill>
                <a:effectLst/>
                <a:latin typeface="Helvetica" pitchFamily="2" charset="0"/>
              </a:rPr>
              <a:t> wavelet. </a:t>
            </a:r>
          </a:p>
          <a:p>
            <a:endParaRPr lang="en-GB" dirty="0">
              <a:solidFill>
                <a:srgbClr val="000000"/>
              </a:solidFill>
              <a:latin typeface="Helvetica" pitchFamily="2" charset="0"/>
            </a:endParaRPr>
          </a:p>
          <a:p>
            <a:r>
              <a:rPr lang="en-GB" dirty="0">
                <a:solidFill>
                  <a:srgbClr val="222EF4"/>
                </a:solidFill>
                <a:effectLst/>
                <a:latin typeface="Helvetica" pitchFamily="2" charset="0"/>
              </a:rPr>
              <a:t>The global wavelet spectrum </a:t>
            </a:r>
            <a:r>
              <a:rPr lang="en-GB" dirty="0">
                <a:solidFill>
                  <a:srgbClr val="000000"/>
                </a:solidFill>
                <a:effectLst/>
                <a:latin typeface="Helvetica" pitchFamily="2" charset="0"/>
              </a:rPr>
              <a:t>(the solid black line) and </a:t>
            </a:r>
            <a:r>
              <a:rPr lang="en-GB" dirty="0">
                <a:solidFill>
                  <a:srgbClr val="7030A0"/>
                </a:solidFill>
                <a:effectLst/>
                <a:latin typeface="Helvetica" pitchFamily="2" charset="0"/>
              </a:rPr>
              <a:t>Fourier spectrum </a:t>
            </a:r>
            <a:r>
              <a:rPr lang="en-GB" dirty="0">
                <a:solidFill>
                  <a:srgbClr val="000000"/>
                </a:solidFill>
                <a:effectLst/>
                <a:latin typeface="Helvetica" pitchFamily="2" charset="0"/>
              </a:rPr>
              <a:t>(the  indigo line) (bottom right). </a:t>
            </a:r>
          </a:p>
          <a:p>
            <a:endParaRPr lang="en-GB" dirty="0">
              <a:solidFill>
                <a:srgbClr val="000000"/>
              </a:solidFill>
              <a:latin typeface="Helvetica" pitchFamily="2" charset="0"/>
            </a:endParaRPr>
          </a:p>
          <a:p>
            <a:r>
              <a:rPr lang="en-GB" dirty="0">
                <a:solidFill>
                  <a:srgbClr val="222EF4"/>
                </a:solidFill>
                <a:effectLst/>
                <a:latin typeface="Helvetica" pitchFamily="2" charset="0"/>
              </a:rPr>
              <a:t>The Cone of Influence (COI) </a:t>
            </a:r>
            <a:r>
              <a:rPr lang="en-GB" dirty="0">
                <a:solidFill>
                  <a:srgbClr val="000000"/>
                </a:solidFill>
                <a:effectLst/>
                <a:latin typeface="Helvetica" pitchFamily="2" charset="0"/>
              </a:rPr>
              <a:t>marked  by the black dashed lines </a:t>
            </a:r>
          </a:p>
          <a:p>
            <a:endParaRPr lang="en-GB" dirty="0">
              <a:solidFill>
                <a:srgbClr val="000000"/>
              </a:solidFill>
              <a:latin typeface="Helvetica" pitchFamily="2" charset="0"/>
            </a:endParaRPr>
          </a:p>
          <a:p>
            <a:r>
              <a:rPr lang="en-GB" b="1" dirty="0">
                <a:solidFill>
                  <a:srgbClr val="C00000"/>
                </a:solidFill>
                <a:effectLst/>
                <a:latin typeface="Helvetica" pitchFamily="2" charset="0"/>
              </a:rPr>
              <a:t>Key period is 21.4 years  as SC of SBMF</a:t>
            </a:r>
          </a:p>
        </p:txBody>
      </p:sp>
      <p:sp>
        <p:nvSpPr>
          <p:cNvPr id="3" name="TextBox 2">
            <a:extLst>
              <a:ext uri="{FF2B5EF4-FFF2-40B4-BE49-F238E27FC236}">
                <a16:creationId xmlns:a16="http://schemas.microsoft.com/office/drawing/2014/main" id="{AB6BAA40-2053-008D-123F-50DEC305D40B}"/>
              </a:ext>
            </a:extLst>
          </p:cNvPr>
          <p:cNvSpPr txBox="1"/>
          <p:nvPr/>
        </p:nvSpPr>
        <p:spPr>
          <a:xfrm>
            <a:off x="3683359" y="6397815"/>
            <a:ext cx="4082602" cy="369332"/>
          </a:xfrm>
          <a:prstGeom prst="rect">
            <a:avLst/>
          </a:prstGeom>
          <a:noFill/>
        </p:spPr>
        <p:txBody>
          <a:bodyPr wrap="square">
            <a:spAutoFit/>
          </a:bodyPr>
          <a:lstStyle/>
          <a:p>
            <a:r>
              <a:rPr lang="en-US" sz="1800" b="1" dirty="0">
                <a:solidFill>
                  <a:srgbClr val="222EF4"/>
                </a:solidFill>
              </a:rPr>
              <a:t>https://</a:t>
            </a:r>
            <a:r>
              <a:rPr lang="en-US" sz="1800" b="1" dirty="0" err="1">
                <a:solidFill>
                  <a:srgbClr val="222EF4"/>
                </a:solidFill>
              </a:rPr>
              <a:t>solargsm.com</a:t>
            </a:r>
            <a:r>
              <a:rPr lang="en-US" sz="1800" b="1" dirty="0">
                <a:solidFill>
                  <a:srgbClr val="222EF4"/>
                </a:solidFill>
              </a:rPr>
              <a:t>/publications</a:t>
            </a:r>
            <a:endParaRPr lang="en-US" b="1" dirty="0"/>
          </a:p>
        </p:txBody>
      </p:sp>
    </p:spTree>
    <p:extLst>
      <p:ext uri="{BB962C8B-B14F-4D97-AF65-F5344CB8AC3E}">
        <p14:creationId xmlns:p14="http://schemas.microsoft.com/office/powerpoint/2010/main" val="4167580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different types of numbers&#10;&#10;Description automatically generated with medium confidence">
            <a:extLst>
              <a:ext uri="{FF2B5EF4-FFF2-40B4-BE49-F238E27FC236}">
                <a16:creationId xmlns:a16="http://schemas.microsoft.com/office/drawing/2014/main" id="{1D8B93B7-F737-336B-16F3-38D7AD3C83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7192" y="805571"/>
            <a:ext cx="6753193" cy="5539245"/>
          </a:xfrm>
        </p:spPr>
      </p:pic>
      <p:sp>
        <p:nvSpPr>
          <p:cNvPr id="9" name="TextBox 8">
            <a:extLst>
              <a:ext uri="{FF2B5EF4-FFF2-40B4-BE49-F238E27FC236}">
                <a16:creationId xmlns:a16="http://schemas.microsoft.com/office/drawing/2014/main" id="{58D08806-502E-48C1-DE80-32573682E365}"/>
              </a:ext>
            </a:extLst>
          </p:cNvPr>
          <p:cNvSpPr txBox="1"/>
          <p:nvPr/>
        </p:nvSpPr>
        <p:spPr>
          <a:xfrm>
            <a:off x="241818" y="3953690"/>
            <a:ext cx="5225143" cy="2862322"/>
          </a:xfrm>
          <a:prstGeom prst="rect">
            <a:avLst/>
          </a:prstGeom>
          <a:noFill/>
        </p:spPr>
        <p:txBody>
          <a:bodyPr wrap="square">
            <a:spAutoFit/>
          </a:bodyPr>
          <a:lstStyle/>
          <a:p>
            <a:r>
              <a:rPr lang="en-GB" sz="1800" dirty="0">
                <a:solidFill>
                  <a:srgbClr val="C00000"/>
                </a:solidFill>
                <a:effectLst/>
                <a:latin typeface="MinionPro"/>
              </a:rPr>
              <a:t>Top plot: </a:t>
            </a:r>
            <a:r>
              <a:rPr lang="en-GB" sz="1800" dirty="0">
                <a:effectLst/>
                <a:latin typeface="MinionPro"/>
              </a:rPr>
              <a:t>The known submarine underwater volcanic eruptions with their durations. </a:t>
            </a:r>
          </a:p>
          <a:p>
            <a:endParaRPr lang="en-GB" dirty="0">
              <a:latin typeface="MinionPro"/>
            </a:endParaRPr>
          </a:p>
          <a:p>
            <a:r>
              <a:rPr lang="en-GB" sz="1800" dirty="0">
                <a:solidFill>
                  <a:srgbClr val="C00000"/>
                </a:solidFill>
                <a:effectLst/>
                <a:latin typeface="MinionPro"/>
              </a:rPr>
              <a:t>Bottom plot: </a:t>
            </a:r>
            <a:r>
              <a:rPr lang="en-GB" sz="1800" dirty="0">
                <a:effectLst/>
                <a:latin typeface="MinionPro"/>
              </a:rPr>
              <a:t>The temporal variations of </a:t>
            </a:r>
            <a:r>
              <a:rPr lang="en-GB" sz="1800" dirty="0">
                <a:solidFill>
                  <a:srgbClr val="222EF4"/>
                </a:solidFill>
                <a:effectLst/>
                <a:latin typeface="MinionPro"/>
              </a:rPr>
              <a:t>ENSO index </a:t>
            </a:r>
            <a:r>
              <a:rPr lang="en-GB" sz="1800" dirty="0">
                <a:effectLst/>
                <a:latin typeface="MinionPro"/>
              </a:rPr>
              <a:t>(</a:t>
            </a:r>
            <a:r>
              <a:rPr lang="en-GB" sz="1800" dirty="0">
                <a:solidFill>
                  <a:srgbClr val="222EF4"/>
                </a:solidFill>
                <a:effectLst/>
                <a:latin typeface="MinionPro"/>
              </a:rPr>
              <a:t>black curve</a:t>
            </a:r>
            <a:r>
              <a:rPr lang="en-GB" sz="1800" dirty="0">
                <a:effectLst/>
                <a:latin typeface="MinionPro"/>
              </a:rPr>
              <a:t>) versus the </a:t>
            </a:r>
            <a:r>
              <a:rPr lang="en-GB" sz="1800" dirty="0">
                <a:solidFill>
                  <a:srgbClr val="C00000"/>
                </a:solidFill>
                <a:effectLst/>
                <a:latin typeface="MinionPro"/>
              </a:rPr>
              <a:t>submarine (underwater) volcanic eruptions</a:t>
            </a:r>
            <a:r>
              <a:rPr lang="en-GB" sz="1800" dirty="0">
                <a:effectLst/>
                <a:latin typeface="MinionPro"/>
              </a:rPr>
              <a:t> (</a:t>
            </a:r>
            <a:r>
              <a:rPr lang="en-GB" sz="1800" dirty="0">
                <a:solidFill>
                  <a:srgbClr val="C00000"/>
                </a:solidFill>
                <a:effectLst/>
                <a:latin typeface="MinionPro"/>
              </a:rPr>
              <a:t>red curve) </a:t>
            </a:r>
            <a:r>
              <a:rPr lang="en-GB" sz="1800" dirty="0">
                <a:effectLst/>
                <a:latin typeface="MinionPro"/>
              </a:rPr>
              <a:t>with the index VEI &gt; 0 including the volcanic strength and duration, which is calculated as a fraction of the number of eruption days to the whole year duration by taking into account the power of eruption  </a:t>
            </a:r>
            <a:endParaRPr lang="en-GB" dirty="0"/>
          </a:p>
        </p:txBody>
      </p:sp>
      <p:sp>
        <p:nvSpPr>
          <p:cNvPr id="10" name="TextBox 9">
            <a:extLst>
              <a:ext uri="{FF2B5EF4-FFF2-40B4-BE49-F238E27FC236}">
                <a16:creationId xmlns:a16="http://schemas.microsoft.com/office/drawing/2014/main" id="{7E539832-2E28-40CC-A154-C3B8FD17F4D1}"/>
              </a:ext>
            </a:extLst>
          </p:cNvPr>
          <p:cNvSpPr txBox="1"/>
          <p:nvPr/>
        </p:nvSpPr>
        <p:spPr>
          <a:xfrm>
            <a:off x="957944" y="220796"/>
            <a:ext cx="11234056" cy="584775"/>
          </a:xfrm>
          <a:prstGeom prst="rect">
            <a:avLst/>
          </a:prstGeom>
          <a:noFill/>
        </p:spPr>
        <p:txBody>
          <a:bodyPr wrap="square">
            <a:spAutoFit/>
          </a:bodyPr>
          <a:lstStyle/>
          <a:p>
            <a:r>
              <a:rPr lang="en-US" sz="3200" b="1" dirty="0">
                <a:solidFill>
                  <a:srgbClr val="C00000"/>
                </a:solidFill>
              </a:rPr>
              <a:t>ENSO vs submarine (underwater) volcanic eruptions</a:t>
            </a:r>
            <a:endParaRPr lang="en-US" sz="3200" b="1" dirty="0"/>
          </a:p>
        </p:txBody>
      </p:sp>
      <p:pic>
        <p:nvPicPr>
          <p:cNvPr id="12" name="Picture 11" descr="A graph of a graph with blue dots and white text&#10;&#10;Description automatically generated with medium confidence">
            <a:extLst>
              <a:ext uri="{FF2B5EF4-FFF2-40B4-BE49-F238E27FC236}">
                <a16:creationId xmlns:a16="http://schemas.microsoft.com/office/drawing/2014/main" id="{16BCCB1A-1654-33BB-06F0-463AA7E0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1" y="992225"/>
            <a:ext cx="5225143" cy="2623429"/>
          </a:xfrm>
          <a:prstGeom prst="rect">
            <a:avLst/>
          </a:prstGeom>
        </p:spPr>
      </p:pic>
      <p:sp>
        <p:nvSpPr>
          <p:cNvPr id="14" name="TextBox 13">
            <a:extLst>
              <a:ext uri="{FF2B5EF4-FFF2-40B4-BE49-F238E27FC236}">
                <a16:creationId xmlns:a16="http://schemas.microsoft.com/office/drawing/2014/main" id="{3A390E8C-D68E-9A15-779C-AE6C4E885E51}"/>
              </a:ext>
            </a:extLst>
          </p:cNvPr>
          <p:cNvSpPr txBox="1"/>
          <p:nvPr/>
        </p:nvSpPr>
        <p:spPr>
          <a:xfrm>
            <a:off x="3021563" y="2836506"/>
            <a:ext cx="2445397" cy="369332"/>
          </a:xfrm>
          <a:prstGeom prst="rect">
            <a:avLst/>
          </a:prstGeom>
          <a:noFill/>
        </p:spPr>
        <p:txBody>
          <a:bodyPr wrap="square">
            <a:spAutoFit/>
          </a:bodyPr>
          <a:lstStyle/>
          <a:p>
            <a:r>
              <a:rPr lang="en-GB" b="1" dirty="0">
                <a:solidFill>
                  <a:srgbClr val="C00000"/>
                </a:solidFill>
                <a:latin typeface="MinionPro"/>
              </a:rPr>
              <a:t>E</a:t>
            </a:r>
            <a:r>
              <a:rPr lang="en-GB" sz="1800" b="1" dirty="0">
                <a:solidFill>
                  <a:srgbClr val="C00000"/>
                </a:solidFill>
                <a:effectLst/>
                <a:latin typeface="MinionPro"/>
              </a:rPr>
              <a:t>NSO –</a:t>
            </a:r>
            <a:r>
              <a:rPr lang="en-GB" sz="1800" b="1" dirty="0" err="1">
                <a:solidFill>
                  <a:srgbClr val="C00000"/>
                </a:solidFill>
                <a:effectLst/>
                <a:latin typeface="MinionPro"/>
              </a:rPr>
              <a:t>volc</a:t>
            </a:r>
            <a:r>
              <a:rPr lang="en-GB" sz="1800" b="1" dirty="0">
                <a:solidFill>
                  <a:srgbClr val="C00000"/>
                </a:solidFill>
                <a:effectLst/>
                <a:latin typeface="MinionPro"/>
              </a:rPr>
              <a:t>:  r=25%</a:t>
            </a:r>
            <a:endParaRPr lang="en-US" b="1" dirty="0"/>
          </a:p>
        </p:txBody>
      </p:sp>
    </p:spTree>
    <p:extLst>
      <p:ext uri="{BB962C8B-B14F-4D97-AF65-F5344CB8AC3E}">
        <p14:creationId xmlns:p14="http://schemas.microsoft.com/office/powerpoint/2010/main" val="91582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number of data&#10;&#10;Description automatically generated with medium confidence">
            <a:extLst>
              <a:ext uri="{FF2B5EF4-FFF2-40B4-BE49-F238E27FC236}">
                <a16:creationId xmlns:a16="http://schemas.microsoft.com/office/drawing/2014/main" id="{0D371F56-FE38-294F-6C08-588AF40AD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03" y="1314449"/>
            <a:ext cx="8830491" cy="2609928"/>
          </a:xfrm>
        </p:spPr>
      </p:pic>
      <p:pic>
        <p:nvPicPr>
          <p:cNvPr id="7" name="Picture 6" descr="A graph showing the number of planets&#10;&#10;Description automatically generated">
            <a:extLst>
              <a:ext uri="{FF2B5EF4-FFF2-40B4-BE49-F238E27FC236}">
                <a16:creationId xmlns:a16="http://schemas.microsoft.com/office/drawing/2014/main" id="{D999FADB-EBB6-B148-54B6-0DD768AA3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44" y="4028181"/>
            <a:ext cx="6238447" cy="2831452"/>
          </a:xfrm>
          <a:prstGeom prst="rect">
            <a:avLst/>
          </a:prstGeom>
        </p:spPr>
      </p:pic>
      <p:sp>
        <p:nvSpPr>
          <p:cNvPr id="8" name="TextBox 7">
            <a:extLst>
              <a:ext uri="{FF2B5EF4-FFF2-40B4-BE49-F238E27FC236}">
                <a16:creationId xmlns:a16="http://schemas.microsoft.com/office/drawing/2014/main" id="{7A15D629-EA5A-F8CF-A1AF-B5A52FEC1E39}"/>
              </a:ext>
            </a:extLst>
          </p:cNvPr>
          <p:cNvSpPr txBox="1"/>
          <p:nvPr/>
        </p:nvSpPr>
        <p:spPr>
          <a:xfrm>
            <a:off x="0" y="130629"/>
            <a:ext cx="12192000" cy="1077218"/>
          </a:xfrm>
          <a:prstGeom prst="rect">
            <a:avLst/>
          </a:prstGeom>
          <a:noFill/>
        </p:spPr>
        <p:txBody>
          <a:bodyPr wrap="square">
            <a:spAutoFit/>
          </a:bodyPr>
          <a:lstStyle/>
          <a:p>
            <a:r>
              <a:rPr lang="en-US" sz="3200" b="1" dirty="0">
                <a:solidFill>
                  <a:srgbClr val="C00000"/>
                </a:solidFill>
              </a:rPr>
              <a:t>Top: ENSO (black) vs Jupiter distance (yellow). Bottom: volcanic eruptions:</a:t>
            </a:r>
            <a:r>
              <a:rPr lang="en-US" sz="3200" b="1" dirty="0">
                <a:solidFill>
                  <a:srgbClr val="222EF4"/>
                </a:solidFill>
              </a:rPr>
              <a:t> all </a:t>
            </a:r>
            <a:r>
              <a:rPr lang="en-US" sz="3200" b="1" dirty="0">
                <a:solidFill>
                  <a:srgbClr val="C00000"/>
                </a:solidFill>
              </a:rPr>
              <a:t>and </a:t>
            </a:r>
            <a:r>
              <a:rPr lang="en-US" sz="3200" b="1" dirty="0">
                <a:solidFill>
                  <a:srgbClr val="FFC000"/>
                </a:solidFill>
              </a:rPr>
              <a:t>ENSO areas </a:t>
            </a:r>
            <a:r>
              <a:rPr lang="en-US" sz="3200" b="1" dirty="0">
                <a:solidFill>
                  <a:srgbClr val="C00000"/>
                </a:solidFill>
              </a:rPr>
              <a:t>vs Jupiter distances</a:t>
            </a:r>
            <a:endParaRPr lang="en-US" sz="3200" b="1" dirty="0"/>
          </a:p>
        </p:txBody>
      </p:sp>
      <p:pic>
        <p:nvPicPr>
          <p:cNvPr id="14" name="Picture 13" descr="A graph showing the number of craters&#10;&#10;Description automatically generated with medium confidence">
            <a:extLst>
              <a:ext uri="{FF2B5EF4-FFF2-40B4-BE49-F238E27FC236}">
                <a16:creationId xmlns:a16="http://schemas.microsoft.com/office/drawing/2014/main" id="{5ABCD522-1357-2DB0-5F7B-606A50EB8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535" y="4238587"/>
            <a:ext cx="4764677" cy="2488784"/>
          </a:xfrm>
          <a:prstGeom prst="rect">
            <a:avLst/>
          </a:prstGeom>
        </p:spPr>
      </p:pic>
      <p:sp>
        <p:nvSpPr>
          <p:cNvPr id="16" name="TextBox 15">
            <a:extLst>
              <a:ext uri="{FF2B5EF4-FFF2-40B4-BE49-F238E27FC236}">
                <a16:creationId xmlns:a16="http://schemas.microsoft.com/office/drawing/2014/main" id="{ED634AF2-0C87-48C4-E3B1-9F674367E1F4}"/>
              </a:ext>
            </a:extLst>
          </p:cNvPr>
          <p:cNvSpPr txBox="1"/>
          <p:nvPr/>
        </p:nvSpPr>
        <p:spPr>
          <a:xfrm>
            <a:off x="7427323" y="5909157"/>
            <a:ext cx="4764677" cy="338554"/>
          </a:xfrm>
          <a:prstGeom prst="rect">
            <a:avLst/>
          </a:prstGeom>
          <a:noFill/>
        </p:spPr>
        <p:txBody>
          <a:bodyPr wrap="square">
            <a:spAutoFit/>
          </a:bodyPr>
          <a:lstStyle/>
          <a:p>
            <a:r>
              <a:rPr lang="en-US" sz="1600" b="1" dirty="0">
                <a:solidFill>
                  <a:srgbClr val="C00000"/>
                </a:solidFill>
              </a:rPr>
              <a:t>R= 11% for VEs–Jupiter </a:t>
            </a:r>
            <a:r>
              <a:rPr lang="en-US" sz="1600" b="1" dirty="0" err="1">
                <a:solidFill>
                  <a:srgbClr val="C00000"/>
                </a:solidFill>
              </a:rPr>
              <a:t>dist</a:t>
            </a:r>
            <a:r>
              <a:rPr lang="en-US" sz="1600" b="1" dirty="0">
                <a:solidFill>
                  <a:srgbClr val="C00000"/>
                </a:solidFill>
              </a:rPr>
              <a:t> of 4.5 au</a:t>
            </a:r>
            <a:endParaRPr lang="en-US" sz="1600" dirty="0"/>
          </a:p>
        </p:txBody>
      </p:sp>
      <p:sp>
        <p:nvSpPr>
          <p:cNvPr id="18" name="TextBox 17">
            <a:extLst>
              <a:ext uri="{FF2B5EF4-FFF2-40B4-BE49-F238E27FC236}">
                <a16:creationId xmlns:a16="http://schemas.microsoft.com/office/drawing/2014/main" id="{4FB2DBDD-2F8D-BAAA-1DF2-967B744E0E56}"/>
              </a:ext>
            </a:extLst>
          </p:cNvPr>
          <p:cNvSpPr txBox="1"/>
          <p:nvPr/>
        </p:nvSpPr>
        <p:spPr>
          <a:xfrm>
            <a:off x="9026434" y="1491240"/>
            <a:ext cx="3061063" cy="2585323"/>
          </a:xfrm>
          <a:prstGeom prst="rect">
            <a:avLst/>
          </a:prstGeom>
          <a:noFill/>
        </p:spPr>
        <p:txBody>
          <a:bodyPr wrap="square">
            <a:spAutoFit/>
          </a:bodyPr>
          <a:lstStyle/>
          <a:p>
            <a:r>
              <a:rPr lang="en-US" sz="2400" b="1" dirty="0">
                <a:solidFill>
                  <a:srgbClr val="C00000"/>
                </a:solidFill>
              </a:rPr>
              <a:t>Explore:</a:t>
            </a:r>
          </a:p>
          <a:p>
            <a:endParaRPr lang="en-US" b="1" dirty="0">
              <a:solidFill>
                <a:srgbClr val="222EF4"/>
              </a:solidFill>
            </a:endParaRPr>
          </a:p>
          <a:p>
            <a:r>
              <a:rPr lang="en-US" sz="2400" b="1" dirty="0">
                <a:solidFill>
                  <a:srgbClr val="222EF4"/>
                </a:solidFill>
              </a:rPr>
              <a:t>Period of </a:t>
            </a:r>
            <a:r>
              <a:rPr lang="en-US" sz="2400" b="1" dirty="0">
                <a:solidFill>
                  <a:srgbClr val="C00000"/>
                </a:solidFill>
              </a:rPr>
              <a:t>12 years</a:t>
            </a:r>
          </a:p>
          <a:p>
            <a:r>
              <a:rPr lang="en-US" sz="2400" b="1" dirty="0">
                <a:solidFill>
                  <a:srgbClr val="222EF4"/>
                </a:solidFill>
              </a:rPr>
              <a:t>Is linked to the revolution of </a:t>
            </a:r>
            <a:r>
              <a:rPr lang="en-US" sz="2400" b="1" dirty="0">
                <a:solidFill>
                  <a:srgbClr val="C00000"/>
                </a:solidFill>
              </a:rPr>
              <a:t>Jupiter </a:t>
            </a:r>
            <a:r>
              <a:rPr lang="en-US" sz="2400" b="1" dirty="0">
                <a:solidFill>
                  <a:srgbClr val="222EF4"/>
                </a:solidFill>
              </a:rPr>
              <a:t>about the Sun </a:t>
            </a:r>
            <a:endParaRPr lang="en-US" sz="2400" dirty="0"/>
          </a:p>
        </p:txBody>
      </p:sp>
    </p:spTree>
    <p:extLst>
      <p:ext uri="{BB962C8B-B14F-4D97-AF65-F5344CB8AC3E}">
        <p14:creationId xmlns:p14="http://schemas.microsoft.com/office/powerpoint/2010/main" val="4146828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AE38-1DCA-F285-1FAC-08800603055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262461E-8D39-F226-976C-163A4CE4B3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03" y="1450768"/>
            <a:ext cx="7272633" cy="4926562"/>
          </a:xfrm>
        </p:spPr>
      </p:pic>
      <p:sp>
        <p:nvSpPr>
          <p:cNvPr id="9" name="TextBox 8">
            <a:extLst>
              <a:ext uri="{FF2B5EF4-FFF2-40B4-BE49-F238E27FC236}">
                <a16:creationId xmlns:a16="http://schemas.microsoft.com/office/drawing/2014/main" id="{2ACDBC51-BB52-B817-9A00-6E1488292EF8}"/>
              </a:ext>
            </a:extLst>
          </p:cNvPr>
          <p:cNvSpPr txBox="1"/>
          <p:nvPr/>
        </p:nvSpPr>
        <p:spPr>
          <a:xfrm>
            <a:off x="7377136" y="1177489"/>
            <a:ext cx="4562316" cy="5078313"/>
          </a:xfrm>
          <a:prstGeom prst="rect">
            <a:avLst/>
          </a:prstGeom>
          <a:noFill/>
        </p:spPr>
        <p:txBody>
          <a:bodyPr wrap="square">
            <a:spAutoFit/>
          </a:bodyPr>
          <a:lstStyle/>
          <a:p>
            <a:r>
              <a:rPr lang="en-GB" b="1" dirty="0">
                <a:solidFill>
                  <a:srgbClr val="222EF4"/>
                </a:solidFill>
                <a:effectLst/>
                <a:latin typeface="Helvetica" pitchFamily="2" charset="0"/>
              </a:rPr>
              <a:t>Left plot: </a:t>
            </a:r>
            <a:r>
              <a:rPr lang="en-GB" dirty="0">
                <a:solidFill>
                  <a:srgbClr val="000000"/>
                </a:solidFill>
                <a:effectLst/>
                <a:latin typeface="Helvetica" pitchFamily="2" charset="0"/>
              </a:rPr>
              <a:t>Wavelet analysis of the Earth-Moon distances </a:t>
            </a:r>
            <a:endParaRPr lang="en-GB" dirty="0">
              <a:solidFill>
                <a:srgbClr val="000000"/>
              </a:solidFill>
              <a:latin typeface="Helvetica" pitchFamily="2" charset="0"/>
            </a:endParaRP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 There is aa significant period  of 27 days and some additional periods  of 203, 407 and </a:t>
            </a:r>
            <a:r>
              <a:rPr lang="en-GB" dirty="0">
                <a:solidFill>
                  <a:srgbClr val="C00000"/>
                </a:solidFill>
                <a:effectLst/>
                <a:latin typeface="Helvetica" pitchFamily="2" charset="0"/>
              </a:rPr>
              <a:t>3282  days (8.9 years) </a:t>
            </a:r>
            <a:r>
              <a:rPr lang="en-GB" dirty="0">
                <a:solidFill>
                  <a:srgbClr val="000000"/>
                </a:solidFill>
                <a:effectLst/>
                <a:latin typeface="Helvetica" pitchFamily="2" charset="0"/>
              </a:rPr>
              <a:t>that is  </a:t>
            </a:r>
            <a:r>
              <a:rPr lang="en-GB" dirty="0">
                <a:solidFill>
                  <a:srgbClr val="C00000"/>
                </a:solidFill>
                <a:effectLst/>
                <a:latin typeface="Helvetica" pitchFamily="2" charset="0"/>
              </a:rPr>
              <a:t>the </a:t>
            </a:r>
            <a:r>
              <a:rPr lang="en-GB" b="1" dirty="0">
                <a:solidFill>
                  <a:srgbClr val="C00000"/>
                </a:solidFill>
                <a:effectLst/>
                <a:latin typeface="Helvetica" pitchFamily="2" charset="0"/>
              </a:rPr>
              <a:t>lunar semidiurnal perigee period </a:t>
            </a:r>
            <a:r>
              <a:rPr lang="en-GB" dirty="0">
                <a:solidFill>
                  <a:srgbClr val="C00000"/>
                </a:solidFill>
                <a:effectLst/>
                <a:latin typeface="Helvetica" pitchFamily="2" charset="0"/>
              </a:rPr>
              <a:t>for small inclination.. </a:t>
            </a:r>
          </a:p>
          <a:p>
            <a:endParaRPr lang="en-GB" dirty="0">
              <a:solidFill>
                <a:srgbClr val="000000"/>
              </a:solidFill>
              <a:latin typeface="Helvetica" pitchFamily="2" charset="0"/>
            </a:endParaRPr>
          </a:p>
          <a:p>
            <a:r>
              <a:rPr lang="en-GB" b="1" dirty="0">
                <a:solidFill>
                  <a:srgbClr val="000000"/>
                </a:solidFill>
                <a:effectLst/>
                <a:latin typeface="Helvetica" pitchFamily="2" charset="0"/>
              </a:rPr>
              <a:t> </a:t>
            </a:r>
            <a:r>
              <a:rPr lang="en-GB" b="1" dirty="0">
                <a:solidFill>
                  <a:srgbClr val="222EF4"/>
                </a:solidFill>
                <a:effectLst/>
                <a:latin typeface="Helvetica" pitchFamily="2" charset="0"/>
              </a:rPr>
              <a:t>Right plot</a:t>
            </a:r>
            <a:r>
              <a:rPr lang="en-GB" b="1" dirty="0">
                <a:solidFill>
                  <a:srgbClr val="000000"/>
                </a:solidFill>
                <a:effectLst/>
                <a:latin typeface="Helvetica" pitchFamily="2" charset="0"/>
              </a:rPr>
              <a:t>: </a:t>
            </a:r>
            <a:r>
              <a:rPr lang="en-GB" dirty="0">
                <a:solidFill>
                  <a:srgbClr val="000000"/>
                </a:solidFill>
                <a:effectLst/>
                <a:latin typeface="Helvetica" pitchFamily="2" charset="0"/>
              </a:rPr>
              <a:t>Wavelet analysis of the frequencies of volcanic eruption with VEI  $&gt;$2 for the same years. </a:t>
            </a:r>
          </a:p>
          <a:p>
            <a:endParaRPr lang="en-GB" dirty="0">
              <a:solidFill>
                <a:srgbClr val="000000"/>
              </a:solidFill>
              <a:latin typeface="Helvetica" pitchFamily="2" charset="0"/>
            </a:endParaRPr>
          </a:p>
          <a:p>
            <a:r>
              <a:rPr lang="en-GB" dirty="0">
                <a:solidFill>
                  <a:srgbClr val="000000"/>
                </a:solidFill>
                <a:effectLst/>
                <a:latin typeface="Helvetica" pitchFamily="2" charset="0"/>
              </a:rPr>
              <a:t>The periods in the wavelet spectra are marked in days. There is a significant period of 7760 days (21.3 years) detected, Also there are some indications  of the periods of 373 and 3262 days (8.9 years).</a:t>
            </a:r>
          </a:p>
        </p:txBody>
      </p:sp>
      <p:sp>
        <p:nvSpPr>
          <p:cNvPr id="10" name="TextBox 9">
            <a:extLst>
              <a:ext uri="{FF2B5EF4-FFF2-40B4-BE49-F238E27FC236}">
                <a16:creationId xmlns:a16="http://schemas.microsoft.com/office/drawing/2014/main" id="{2C2E3E73-E24E-34A6-4E75-CA369B2847F2}"/>
              </a:ext>
            </a:extLst>
          </p:cNvPr>
          <p:cNvSpPr txBox="1"/>
          <p:nvPr/>
        </p:nvSpPr>
        <p:spPr>
          <a:xfrm>
            <a:off x="0" y="130629"/>
            <a:ext cx="12192000" cy="1077218"/>
          </a:xfrm>
          <a:prstGeom prst="rect">
            <a:avLst/>
          </a:prstGeom>
          <a:noFill/>
        </p:spPr>
        <p:txBody>
          <a:bodyPr wrap="square">
            <a:spAutoFit/>
          </a:bodyPr>
          <a:lstStyle/>
          <a:p>
            <a:pPr algn="ctr"/>
            <a:r>
              <a:rPr lang="en-US" sz="3200" b="1" dirty="0">
                <a:solidFill>
                  <a:srgbClr val="C00000"/>
                </a:solidFill>
              </a:rPr>
              <a:t>Wavelet spectra of lunar (left) and volcanic (right) periods </a:t>
            </a:r>
          </a:p>
          <a:p>
            <a:pPr algn="ctr"/>
            <a:r>
              <a:rPr lang="en-US" sz="3200" b="1" dirty="0">
                <a:solidFill>
                  <a:srgbClr val="C00000"/>
                </a:solidFill>
              </a:rPr>
              <a:t>in 1875-2024</a:t>
            </a:r>
            <a:endParaRPr lang="en-US" sz="3200" b="1" dirty="0"/>
          </a:p>
        </p:txBody>
      </p:sp>
      <p:pic>
        <p:nvPicPr>
          <p:cNvPr id="1026" name="Picture 2">
            <a:extLst>
              <a:ext uri="{FF2B5EF4-FFF2-40B4-BE49-F238E27FC236}">
                <a16:creationId xmlns:a16="http://schemas.microsoft.com/office/drawing/2014/main" id="{2D649373-BE9F-898B-5C9E-9CC1BBE6B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2724"/>
            <a:ext cx="12192000" cy="470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0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Fitting the PCs to measured in cycle 24 and prediction to 25-26</a:t>
            </a:r>
          </a:p>
        </p:txBody>
      </p:sp>
      <p:sp>
        <p:nvSpPr>
          <p:cNvPr id="4" name="Footer Placeholder 3"/>
          <p:cNvSpPr>
            <a:spLocks noGrp="1"/>
          </p:cNvSpPr>
          <p:nvPr>
            <p:ph type="ftr" sz="quarter" idx="11"/>
          </p:nvPr>
        </p:nvSpPr>
        <p:spPr/>
        <p:txBody>
          <a:bodyPr/>
          <a:lstStyle/>
          <a:p>
            <a:r>
              <a:rPr lang="en-US" dirty="0"/>
              <a:t> </a:t>
            </a:r>
            <a:endParaRPr lang="en-GB" dirty="0"/>
          </a:p>
        </p:txBody>
      </p:sp>
      <p:pic>
        <p:nvPicPr>
          <p:cNvPr id="5" name="Content Placeholder 4" descr="Fig1.eps"/>
          <p:cNvPicPr>
            <a:picLocks noGrp="1" noChangeAspect="1"/>
          </p:cNvPicPr>
          <p:nvPr>
            <p:ph idx="1"/>
          </p:nvPr>
        </p:nvPicPr>
        <p:blipFill>
          <a:blip r:embed="rId2">
            <a:extLst>
              <a:ext uri="{28A0092B-C50C-407E-A947-70E740481C1C}">
                <a14:useLocalDpi xmlns:a14="http://schemas.microsoft.com/office/drawing/2010/main" val="0"/>
              </a:ext>
            </a:extLst>
          </a:blip>
          <a:srcRect l="3185" r="3185"/>
          <a:stretch>
            <a:fillRect/>
          </a:stretch>
        </p:blipFill>
        <p:spPr>
          <a:xfrm>
            <a:off x="237744" y="803186"/>
            <a:ext cx="11411711" cy="5248622"/>
          </a:xfrm>
          <a:prstGeom prst="rect">
            <a:avLst/>
          </a:prstGeom>
        </p:spPr>
      </p:pic>
      <p:sp>
        <p:nvSpPr>
          <p:cNvPr id="3" name="Rectangle 2"/>
          <p:cNvSpPr/>
          <p:nvPr/>
        </p:nvSpPr>
        <p:spPr>
          <a:xfrm>
            <a:off x="2055167" y="5990252"/>
            <a:ext cx="7776864" cy="646331"/>
          </a:xfrm>
          <a:prstGeom prst="rect">
            <a:avLst/>
          </a:prstGeom>
        </p:spPr>
        <p:txBody>
          <a:bodyPr wrap="square">
            <a:spAutoFit/>
          </a:bodyPr>
          <a:lstStyle/>
          <a:p>
            <a:r>
              <a:rPr lang="en-US" dirty="0"/>
              <a:t>(Shepherd et al, 2014, Zharkova et al, 2015)</a:t>
            </a:r>
            <a:br>
              <a:rPr lang="en-US" dirty="0"/>
            </a:br>
            <a:endParaRPr lang="en-US" dirty="0"/>
          </a:p>
        </p:txBody>
      </p:sp>
      <p:sp>
        <p:nvSpPr>
          <p:cNvPr id="7" name="Rectangle 6">
            <a:extLst>
              <a:ext uri="{FF2B5EF4-FFF2-40B4-BE49-F238E27FC236}">
                <a16:creationId xmlns:a16="http://schemas.microsoft.com/office/drawing/2014/main" id="{D24752CE-9B10-A649-AE85-1D4B46197981}"/>
              </a:ext>
            </a:extLst>
          </p:cNvPr>
          <p:cNvSpPr/>
          <p:nvPr/>
        </p:nvSpPr>
        <p:spPr>
          <a:xfrm>
            <a:off x="2753462" y="218411"/>
            <a:ext cx="7859844" cy="584775"/>
          </a:xfrm>
          <a:prstGeom prst="rect">
            <a:avLst/>
          </a:prstGeom>
        </p:spPr>
        <p:txBody>
          <a:bodyPr wrap="none">
            <a:spAutoFit/>
          </a:bodyPr>
          <a:lstStyle/>
          <a:p>
            <a:r>
              <a:rPr lang="en-US" sz="3200" dirty="0">
                <a:solidFill>
                  <a:srgbClr val="C00000"/>
                </a:solidFill>
              </a:rPr>
              <a:t>Eigen vectors come in pairs, here are PCs</a:t>
            </a:r>
          </a:p>
        </p:txBody>
      </p:sp>
      <p:pic>
        <p:nvPicPr>
          <p:cNvPr id="6" name="Picture 5" descr="Fig2.eps">
            <a:extLst>
              <a:ext uri="{FF2B5EF4-FFF2-40B4-BE49-F238E27FC236}">
                <a16:creationId xmlns:a16="http://schemas.microsoft.com/office/drawing/2014/main" id="{75AD9E9C-CB1E-59C9-3C97-4A502C3143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2906" y="1205185"/>
            <a:ext cx="9550400" cy="4492680"/>
          </a:xfrm>
          <a:prstGeom prst="rect">
            <a:avLst/>
          </a:prstGeom>
        </p:spPr>
      </p:pic>
    </p:spTree>
    <p:extLst>
      <p:ext uri="{BB962C8B-B14F-4D97-AF65-F5344CB8AC3E}">
        <p14:creationId xmlns:p14="http://schemas.microsoft.com/office/powerpoint/2010/main" val="24150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18BB-C9BF-C035-DCDB-0014823279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0D6135-BC11-DC8F-D95D-3616B78CC5E7}"/>
              </a:ext>
            </a:extLst>
          </p:cNvPr>
          <p:cNvSpPr>
            <a:spLocks noGrp="1"/>
          </p:cNvSpPr>
          <p:nvPr>
            <p:ph idx="1"/>
          </p:nvPr>
        </p:nvSpPr>
        <p:spPr>
          <a:xfrm>
            <a:off x="7539134" y="765863"/>
            <a:ext cx="4652865" cy="6054814"/>
          </a:xfrm>
        </p:spPr>
        <p:txBody>
          <a:bodyPr/>
          <a:lstStyle/>
          <a:p>
            <a:r>
              <a:rPr lang="en-GB" sz="2000" b="1" dirty="0">
                <a:solidFill>
                  <a:srgbClr val="222EF4"/>
                </a:solidFill>
                <a:effectLst/>
                <a:latin typeface="Helvetica" pitchFamily="2" charset="0"/>
              </a:rPr>
              <a:t>Top row: </a:t>
            </a:r>
            <a:r>
              <a:rPr lang="en-GB" sz="2000" dirty="0">
                <a:solidFill>
                  <a:srgbClr val="000000"/>
                </a:solidFill>
                <a:effectLst/>
                <a:latin typeface="Helvetica" pitchFamily="2" charset="0"/>
              </a:rPr>
              <a:t>The frequencies</a:t>
            </a:r>
            <a:r>
              <a:rPr lang="en-GB" dirty="0">
                <a:solidFill>
                  <a:srgbClr val="000000"/>
                </a:solidFill>
                <a:effectLst/>
                <a:latin typeface="Helvetica" pitchFamily="2" charset="0"/>
              </a:rPr>
              <a:t> </a:t>
            </a:r>
            <a:r>
              <a:rPr lang="en-GB" sz="2000" dirty="0">
                <a:solidFill>
                  <a:srgbClr val="000000"/>
                </a:solidFill>
                <a:effectLst/>
                <a:latin typeface="Helvetica" pitchFamily="2" charset="0"/>
              </a:rPr>
              <a:t>of eruption as a function of the Right Accession (RA) ( left plot) and of the Earth-Moon distance (</a:t>
            </a:r>
            <a:r>
              <a:rPr lang="en-GB" sz="2000" dirty="0">
                <a:solidFill>
                  <a:srgbClr val="222EF4"/>
                </a:solidFill>
                <a:effectLst/>
                <a:latin typeface="Helvetica" pitchFamily="2" charset="0"/>
              </a:rPr>
              <a:t>right plot</a:t>
            </a:r>
            <a:r>
              <a:rPr lang="en-GB" sz="2000" dirty="0">
                <a:solidFill>
                  <a:srgbClr val="000000"/>
                </a:solidFill>
                <a:effectLst/>
                <a:latin typeface="Helvetica" pitchFamily="2" charset="0"/>
              </a:rPr>
              <a:t>).</a:t>
            </a:r>
          </a:p>
          <a:p>
            <a:r>
              <a:rPr lang="en-GB" sz="2000" dirty="0">
                <a:solidFill>
                  <a:srgbClr val="000000"/>
                </a:solidFill>
                <a:effectLst/>
                <a:latin typeface="Helvetica" pitchFamily="2" charset="0"/>
              </a:rPr>
              <a:t> The frequency of volcanic eruptions is reflected by the colour scheme placed on the left for the RA-Distance plot in the top left plot and on the right in the  Distance - Declination for the top right plot.</a:t>
            </a:r>
          </a:p>
          <a:p>
            <a:r>
              <a:rPr lang="en-GB" sz="2000" b="1" dirty="0">
                <a:solidFill>
                  <a:srgbClr val="222EF4"/>
                </a:solidFill>
                <a:effectLst/>
                <a:latin typeface="Helvetica" pitchFamily="2" charset="0"/>
              </a:rPr>
              <a:t> Bottom row: </a:t>
            </a:r>
            <a:r>
              <a:rPr lang="en-GB" sz="2000" dirty="0">
                <a:solidFill>
                  <a:srgbClr val="000000"/>
                </a:solidFill>
                <a:effectLst/>
                <a:latin typeface="Helvetica" pitchFamily="2" charset="0"/>
              </a:rPr>
              <a:t>The  integrated frequency of volcanic eruptions as function of Right accession, RA, </a:t>
            </a:r>
            <a:r>
              <a:rPr lang="en-GB" sz="2000" dirty="0">
                <a:solidFill>
                  <a:srgbClr val="222EF4"/>
                </a:solidFill>
                <a:effectLst/>
                <a:latin typeface="Helvetica" pitchFamily="2" charset="0"/>
              </a:rPr>
              <a:t>(left plo</a:t>
            </a:r>
            <a:r>
              <a:rPr lang="en-GB" sz="2000" dirty="0">
                <a:solidFill>
                  <a:srgbClr val="000000"/>
                </a:solidFill>
                <a:effectLst/>
                <a:latin typeface="Helvetica" pitchFamily="2" charset="0"/>
              </a:rPr>
              <a:t>t)  and of the Earth-Moon distances (</a:t>
            </a:r>
            <a:r>
              <a:rPr lang="en-GB" sz="2000" dirty="0">
                <a:solidFill>
                  <a:srgbClr val="222EF4"/>
                </a:solidFill>
                <a:effectLst/>
                <a:latin typeface="Helvetica" pitchFamily="2" charset="0"/>
              </a:rPr>
              <a:t>right plot</a:t>
            </a:r>
            <a:r>
              <a:rPr lang="en-GB" sz="2000" dirty="0">
                <a:solidFill>
                  <a:srgbClr val="000000"/>
                </a:solidFill>
                <a:effectLst/>
                <a:latin typeface="Helvetica" pitchFamily="2" charset="0"/>
              </a:rPr>
              <a:t>). </a:t>
            </a:r>
          </a:p>
          <a:p>
            <a:r>
              <a:rPr lang="en-GB" sz="2000" dirty="0">
                <a:solidFill>
                  <a:srgbClr val="000000"/>
                </a:solidFill>
                <a:effectLst/>
                <a:latin typeface="Helvetica" pitchFamily="2" charset="0"/>
              </a:rPr>
              <a:t> Thin horizontal  solid line indicates the averaged frequency oof volcanic eruptions, the horizontal dashed line shows the standard deviation magnitudes</a:t>
            </a:r>
          </a:p>
        </p:txBody>
      </p:sp>
      <p:pic>
        <p:nvPicPr>
          <p:cNvPr id="4" name="Picture 3">
            <a:extLst>
              <a:ext uri="{FF2B5EF4-FFF2-40B4-BE49-F238E27FC236}">
                <a16:creationId xmlns:a16="http://schemas.microsoft.com/office/drawing/2014/main" id="{55F20BBA-20E8-E348-FE32-DECAF248E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319"/>
            <a:ext cx="7772400" cy="5333691"/>
          </a:xfrm>
          <a:prstGeom prst="rect">
            <a:avLst/>
          </a:prstGeom>
        </p:spPr>
      </p:pic>
      <p:sp>
        <p:nvSpPr>
          <p:cNvPr id="5" name="TextBox 4">
            <a:extLst>
              <a:ext uri="{FF2B5EF4-FFF2-40B4-BE49-F238E27FC236}">
                <a16:creationId xmlns:a16="http://schemas.microsoft.com/office/drawing/2014/main" id="{0BBE24CC-8B69-39AB-9F49-509290B89B55}"/>
              </a:ext>
            </a:extLst>
          </p:cNvPr>
          <p:cNvSpPr txBox="1"/>
          <p:nvPr/>
        </p:nvSpPr>
        <p:spPr>
          <a:xfrm>
            <a:off x="-33322" y="37323"/>
            <a:ext cx="12192000" cy="1077218"/>
          </a:xfrm>
          <a:prstGeom prst="rect">
            <a:avLst/>
          </a:prstGeom>
          <a:noFill/>
        </p:spPr>
        <p:txBody>
          <a:bodyPr wrap="square">
            <a:spAutoFit/>
          </a:bodyPr>
          <a:lstStyle/>
          <a:p>
            <a:pPr algn="ctr"/>
            <a:r>
              <a:rPr lang="en-US" sz="3200" b="1" dirty="0">
                <a:solidFill>
                  <a:srgbClr val="C00000"/>
                </a:solidFill>
              </a:rPr>
              <a:t>Wavelet spectra of lunar (left) and volcanic (right) periods in 1875-2024</a:t>
            </a:r>
            <a:endParaRPr lang="en-US" sz="3200" b="1" dirty="0"/>
          </a:p>
        </p:txBody>
      </p:sp>
    </p:spTree>
    <p:extLst>
      <p:ext uri="{BB962C8B-B14F-4D97-AF65-F5344CB8AC3E}">
        <p14:creationId xmlns:p14="http://schemas.microsoft.com/office/powerpoint/2010/main" val="1518991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time of the year&#10;&#10;Description automatically generated">
            <a:extLst>
              <a:ext uri="{FF2B5EF4-FFF2-40B4-BE49-F238E27FC236}">
                <a16:creationId xmlns:a16="http://schemas.microsoft.com/office/drawing/2014/main" id="{59DEBABE-1D7A-DD7F-AF9C-EEDDDBF5B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5853" y="373484"/>
            <a:ext cx="6839392" cy="2802274"/>
          </a:xfrm>
        </p:spPr>
      </p:pic>
      <p:pic>
        <p:nvPicPr>
          <p:cNvPr id="7" name="Picture 6" descr="A graph showing the time of the year&#10;&#10;Description automatically generated">
            <a:extLst>
              <a:ext uri="{FF2B5EF4-FFF2-40B4-BE49-F238E27FC236}">
                <a16:creationId xmlns:a16="http://schemas.microsoft.com/office/drawing/2014/main" id="{18D633D3-D30F-2980-4987-504E3569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902" y="3071848"/>
            <a:ext cx="7100596" cy="3469037"/>
          </a:xfrm>
          <a:prstGeom prst="rect">
            <a:avLst/>
          </a:prstGeom>
        </p:spPr>
      </p:pic>
      <p:pic>
        <p:nvPicPr>
          <p:cNvPr id="9" name="Picture 8" descr="A graph of numbers and numbers&#10;&#10;Description automatically generated with medium confidence">
            <a:extLst>
              <a:ext uri="{FF2B5EF4-FFF2-40B4-BE49-F238E27FC236}">
                <a16:creationId xmlns:a16="http://schemas.microsoft.com/office/drawing/2014/main" id="{6FE8753F-F208-A686-72B1-A1E0B404D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77393"/>
            <a:ext cx="5075853" cy="3187700"/>
          </a:xfrm>
          <a:prstGeom prst="rect">
            <a:avLst/>
          </a:prstGeom>
        </p:spPr>
      </p:pic>
      <p:sp>
        <p:nvSpPr>
          <p:cNvPr id="13" name="TextBox 12">
            <a:extLst>
              <a:ext uri="{FF2B5EF4-FFF2-40B4-BE49-F238E27FC236}">
                <a16:creationId xmlns:a16="http://schemas.microsoft.com/office/drawing/2014/main" id="{237B642D-9EAC-2C04-78BE-34A4AE454A1B}"/>
              </a:ext>
            </a:extLst>
          </p:cNvPr>
          <p:cNvSpPr txBox="1"/>
          <p:nvPr/>
        </p:nvSpPr>
        <p:spPr>
          <a:xfrm>
            <a:off x="0" y="3975369"/>
            <a:ext cx="5075852" cy="830997"/>
          </a:xfrm>
          <a:prstGeom prst="rect">
            <a:avLst/>
          </a:prstGeom>
          <a:noFill/>
        </p:spPr>
        <p:txBody>
          <a:bodyPr wrap="square">
            <a:spAutoFit/>
          </a:bodyPr>
          <a:lstStyle/>
          <a:p>
            <a:r>
              <a:rPr lang="en-US" sz="1600" b="1" dirty="0">
                <a:solidFill>
                  <a:srgbClr val="C00000"/>
                </a:solidFill>
              </a:rPr>
              <a:t>R= 15% for VEs–Jupiter </a:t>
            </a:r>
            <a:r>
              <a:rPr lang="en-US" sz="1600" b="1" dirty="0" err="1">
                <a:solidFill>
                  <a:srgbClr val="C00000"/>
                </a:solidFill>
              </a:rPr>
              <a:t>dist</a:t>
            </a:r>
            <a:r>
              <a:rPr lang="en-US" sz="1600" b="1" dirty="0">
                <a:solidFill>
                  <a:srgbClr val="C00000"/>
                </a:solidFill>
              </a:rPr>
              <a:t> of 6.4 au </a:t>
            </a:r>
          </a:p>
          <a:p>
            <a:endParaRPr lang="en-US" sz="1600" b="1" dirty="0">
              <a:solidFill>
                <a:srgbClr val="C00000"/>
              </a:solidFill>
            </a:endParaRPr>
          </a:p>
          <a:p>
            <a:r>
              <a:rPr lang="en-US" sz="1600" b="1" dirty="0">
                <a:solidFill>
                  <a:srgbClr val="222EF4"/>
                </a:solidFill>
              </a:rPr>
              <a:t>It is linked to SIM and distance from Sun to Earth</a:t>
            </a:r>
            <a:endParaRPr lang="en-US" sz="1600" dirty="0">
              <a:solidFill>
                <a:srgbClr val="222EF4"/>
              </a:solidFill>
            </a:endParaRPr>
          </a:p>
        </p:txBody>
      </p:sp>
    </p:spTree>
    <p:extLst>
      <p:ext uri="{BB962C8B-B14F-4D97-AF65-F5344CB8AC3E}">
        <p14:creationId xmlns:p14="http://schemas.microsoft.com/office/powerpoint/2010/main" val="3550876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6" y="43030"/>
            <a:ext cx="10808208" cy="1130300"/>
          </a:xfrm>
        </p:spPr>
        <p:txBody>
          <a:bodyPr/>
          <a:lstStyle/>
          <a:p>
            <a:pPr algn="ctr"/>
            <a:r>
              <a:rPr lang="en-US" dirty="0">
                <a:solidFill>
                  <a:srgbClr val="0000FF"/>
                </a:solidFill>
              </a:rPr>
              <a:t>Conclusions - 1</a:t>
            </a:r>
            <a:br>
              <a:rPr lang="en-US" dirty="0">
                <a:solidFill>
                  <a:srgbClr val="0000FF"/>
                </a:solidFill>
              </a:rPr>
            </a:br>
            <a:r>
              <a:rPr lang="en-US" sz="3200" dirty="0">
                <a:solidFill>
                  <a:srgbClr val="0000FF"/>
                </a:solidFill>
                <a:hlinkClick r:id="rId2">
                  <a:extLst>
                    <a:ext uri="{A12FA001-AC4F-418D-AE19-62706E023703}">
                      <ahyp:hlinkClr xmlns:ahyp="http://schemas.microsoft.com/office/drawing/2018/hyperlinkcolor" val="tx"/>
                    </a:ext>
                  </a:extLst>
                </a:hlinkClick>
              </a:rPr>
              <a:t>https://solargsm.com/solar-activity</a:t>
            </a:r>
            <a:r>
              <a:rPr lang="en-US" sz="3200" dirty="0">
                <a:solidFill>
                  <a:schemeClr val="accent1"/>
                </a:solidFill>
                <a:hlinkClick r:id="rId2">
                  <a:extLst>
                    <a:ext uri="{A12FA001-AC4F-418D-AE19-62706E023703}">
                      <ahyp:hlinkClr xmlns:ahyp="http://schemas.microsoft.com/office/drawing/2018/hyperlinkcolor" val="tx"/>
                    </a:ext>
                  </a:extLst>
                </a:hlinkClick>
              </a:rPr>
              <a:t>/</a:t>
            </a:r>
            <a:r>
              <a:rPr lang="en-US" dirty="0">
                <a:solidFill>
                  <a:srgbClr val="0000FF"/>
                </a:solidFill>
              </a:rPr>
              <a:t> </a:t>
            </a:r>
          </a:p>
        </p:txBody>
      </p:sp>
      <p:sp>
        <p:nvSpPr>
          <p:cNvPr id="3" name="Content Placeholder 2"/>
          <p:cNvSpPr>
            <a:spLocks noGrp="1"/>
          </p:cNvSpPr>
          <p:nvPr>
            <p:ph idx="1"/>
          </p:nvPr>
        </p:nvSpPr>
        <p:spPr>
          <a:xfrm>
            <a:off x="283029" y="1373281"/>
            <a:ext cx="11625942" cy="4809696"/>
          </a:xfrm>
        </p:spPr>
        <p:txBody>
          <a:bodyPr/>
          <a:lstStyle/>
          <a:p>
            <a:endParaRPr lang="en-US" sz="2400" dirty="0"/>
          </a:p>
          <a:p>
            <a:r>
              <a:rPr lang="en-US" sz="2400" dirty="0"/>
              <a:t>Terrestrial temperature variations in the past 200 years reveal clear periods of 21.4 and 36 </a:t>
            </a:r>
            <a:r>
              <a:rPr lang="en-US" sz="2400" dirty="0" err="1"/>
              <a:t>yrs</a:t>
            </a:r>
            <a:r>
              <a:rPr lang="en-US" sz="2400" dirty="0"/>
              <a:t> </a:t>
            </a:r>
            <a:r>
              <a:rPr lang="en-US" sz="2400" dirty="0">
                <a:sym typeface="Wingdings" pitchFamily="2" charset="2"/>
              </a:rPr>
              <a:t> period of the summary curve of SBMF is also 21.4 </a:t>
            </a:r>
            <a:r>
              <a:rPr lang="en-US" sz="2400" dirty="0" err="1">
                <a:sym typeface="Wingdings" pitchFamily="2" charset="2"/>
              </a:rPr>
              <a:t>yrs</a:t>
            </a:r>
            <a:endParaRPr lang="en-US" sz="2400" dirty="0"/>
          </a:p>
          <a:p>
            <a:r>
              <a:rPr lang="en-US" sz="2400" dirty="0"/>
              <a:t>Sea level follows closely temperature variations slightly decreasing with increase T</a:t>
            </a:r>
          </a:p>
          <a:p>
            <a:r>
              <a:rPr lang="en-US" sz="2400" dirty="0"/>
              <a:t>Although </a:t>
            </a:r>
            <a:r>
              <a:rPr lang="en-US" sz="2400" dirty="0" err="1">
                <a:solidFill>
                  <a:srgbClr val="C00000"/>
                </a:solidFill>
              </a:rPr>
              <a:t>Fremantl</a:t>
            </a:r>
            <a:r>
              <a:rPr lang="en-US" sz="2400" dirty="0">
                <a:solidFill>
                  <a:srgbClr val="C00000"/>
                </a:solidFill>
              </a:rPr>
              <a:t> and Sydney bays</a:t>
            </a:r>
            <a:r>
              <a:rPr lang="en-US" sz="2400" dirty="0"/>
              <a:t> show the sea level variations with periods of </a:t>
            </a:r>
            <a:r>
              <a:rPr lang="en-US" sz="2400" dirty="0">
                <a:solidFill>
                  <a:srgbClr val="C00000"/>
                </a:solidFill>
              </a:rPr>
              <a:t>about 5 and 12 years </a:t>
            </a:r>
            <a:r>
              <a:rPr lang="en-US" sz="2400" dirty="0">
                <a:sym typeface="Wingdings" pitchFamily="2" charset="2"/>
              </a:rPr>
              <a:t> induced by lunar and Jupiter </a:t>
            </a:r>
            <a:r>
              <a:rPr lang="en-US" sz="2400" dirty="0" err="1">
                <a:sym typeface="Wingdings" pitchFamily="2" charset="2"/>
              </a:rPr>
              <a:t>graaviation</a:t>
            </a:r>
            <a:endParaRPr lang="en-US" sz="2400" dirty="0">
              <a:solidFill>
                <a:srgbClr val="C00000"/>
              </a:solidFill>
            </a:endParaRPr>
          </a:p>
          <a:p>
            <a:r>
              <a:rPr lang="en-US" sz="2400" dirty="0"/>
              <a:t>Ice areas in both hemispheres reveal 59% anticorrelation with the GLB temperature</a:t>
            </a:r>
          </a:p>
          <a:p>
            <a:r>
              <a:rPr lang="en-US" sz="2400" dirty="0"/>
              <a:t>Arctic ice areas reveal period of 10.7 </a:t>
            </a:r>
            <a:r>
              <a:rPr lang="en-US" sz="2400" dirty="0" err="1"/>
              <a:t>yrs</a:t>
            </a:r>
            <a:r>
              <a:rPr lang="en-US" sz="2400" dirty="0"/>
              <a:t> linked with sunspot cycle while Antarctic ice areas have periods of 5.5 and 15 </a:t>
            </a:r>
            <a:r>
              <a:rPr lang="en-US" sz="2400" dirty="0" err="1"/>
              <a:t>yrs</a:t>
            </a:r>
            <a:r>
              <a:rPr lang="en-US" sz="2400" dirty="0"/>
              <a:t> not understood yet</a:t>
            </a:r>
            <a:endParaRPr lang="en-US" sz="2400" dirty="0">
              <a:solidFill>
                <a:srgbClr val="800000"/>
              </a:solidFill>
              <a:sym typeface="Wingdings"/>
            </a:endParaRPr>
          </a:p>
          <a:p>
            <a:r>
              <a:rPr lang="en-US" sz="2400" dirty="0">
                <a:sym typeface="Wingdings"/>
              </a:rPr>
              <a:t>Terrestrial temperature increase follows the increase of TSI owing to SIM in the past two centuries</a:t>
            </a:r>
          </a:p>
          <a:p>
            <a:r>
              <a:rPr lang="en-US" sz="2400" dirty="0">
                <a:sym typeface="Wingdings"/>
              </a:rPr>
              <a:t>The </a:t>
            </a:r>
            <a:r>
              <a:rPr lang="en-US" sz="2400" dirty="0">
                <a:solidFill>
                  <a:srgbClr val="C00000"/>
                </a:solidFill>
                <a:sym typeface="Wingdings"/>
              </a:rPr>
              <a:t>terrestrial temperature</a:t>
            </a:r>
            <a:r>
              <a:rPr lang="en-US" sz="2400" dirty="0">
                <a:sym typeface="Wingdings"/>
              </a:rPr>
              <a:t> shows the </a:t>
            </a:r>
            <a:r>
              <a:rPr lang="en-US" sz="2400" dirty="0">
                <a:solidFill>
                  <a:srgbClr val="C00000"/>
                </a:solidFill>
                <a:sym typeface="Wingdings"/>
              </a:rPr>
              <a:t>signs of a decrease </a:t>
            </a:r>
            <a:r>
              <a:rPr lang="en-US" sz="2400" dirty="0">
                <a:sym typeface="Wingdings"/>
              </a:rPr>
              <a:t>following grand solar minimum (GSM) (2020-2050) similar to Maunder minimum</a:t>
            </a:r>
          </a:p>
          <a:p>
            <a:r>
              <a:rPr lang="en-US" sz="2400" dirty="0">
                <a:solidFill>
                  <a:srgbClr val="800000"/>
                </a:solidFill>
                <a:sym typeface="Wingdings"/>
              </a:rPr>
              <a:t> </a:t>
            </a:r>
          </a:p>
        </p:txBody>
      </p:sp>
      <p:sp>
        <p:nvSpPr>
          <p:cNvPr id="4" name="Footer Placeholder 3"/>
          <p:cNvSpPr>
            <a:spLocks noGrp="1"/>
          </p:cNvSpPr>
          <p:nvPr>
            <p:ph type="ftr" sz="quarter" idx="11"/>
          </p:nvPr>
        </p:nvSpPr>
        <p:spPr/>
        <p:txBody>
          <a:bodyPr/>
          <a:lstStyle/>
          <a:p>
            <a:endParaRPr lang="en-GB" dirty="0"/>
          </a:p>
        </p:txBody>
      </p:sp>
      <p:pic>
        <p:nvPicPr>
          <p:cNvPr id="5" name="Picture 27">
            <a:extLst>
              <a:ext uri="{FF2B5EF4-FFF2-40B4-BE49-F238E27FC236}">
                <a16:creationId xmlns:a16="http://schemas.microsoft.com/office/drawing/2014/main" id="{69A50761-A1F0-5748-A307-0E369A6F04B8}"/>
              </a:ext>
            </a:extLst>
          </p:cNvPr>
          <p:cNvPicPr/>
          <p:nvPr/>
        </p:nvPicPr>
        <p:blipFill>
          <a:blip r:embed="rId3"/>
          <a:stretch>
            <a:fillRect/>
          </a:stretch>
        </p:blipFill>
        <p:spPr>
          <a:xfrm>
            <a:off x="85344" y="115349"/>
            <a:ext cx="2082216" cy="820008"/>
          </a:xfrm>
          <a:prstGeom prst="rect">
            <a:avLst/>
          </a:prstGeom>
          <a:ln>
            <a:noFill/>
          </a:ln>
        </p:spPr>
      </p:pic>
      <p:pic>
        <p:nvPicPr>
          <p:cNvPr id="6" name="Picture 5" descr="A picture containing text, sign&#10;&#10;Description automatically generated">
            <a:extLst>
              <a:ext uri="{FF2B5EF4-FFF2-40B4-BE49-F238E27FC236}">
                <a16:creationId xmlns:a16="http://schemas.microsoft.com/office/drawing/2014/main" id="{A3A66C6D-6B0A-C287-5E52-390C5E0E5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5100" y="-10113"/>
            <a:ext cx="1833479" cy="1263986"/>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73C98C5C-E5C9-DBDB-8447-B2E1A513D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8521" y="162438"/>
            <a:ext cx="1833479" cy="1263986"/>
          </a:xfrm>
          <a:prstGeom prst="rect">
            <a:avLst/>
          </a:prstGeom>
        </p:spPr>
      </p:pic>
    </p:spTree>
    <p:extLst>
      <p:ext uri="{BB962C8B-B14F-4D97-AF65-F5344CB8AC3E}">
        <p14:creationId xmlns:p14="http://schemas.microsoft.com/office/powerpoint/2010/main" val="3070001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CBFF-43C1-A934-2303-D421F1384B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B7DCD5-59F8-71A6-12DF-8580DFBCA88F}"/>
              </a:ext>
            </a:extLst>
          </p:cNvPr>
          <p:cNvSpPr>
            <a:spLocks noGrp="1"/>
          </p:cNvSpPr>
          <p:nvPr>
            <p:ph idx="1"/>
          </p:nvPr>
        </p:nvSpPr>
        <p:spPr>
          <a:xfrm>
            <a:off x="222069" y="875763"/>
            <a:ext cx="11204377" cy="5318975"/>
          </a:xfrm>
        </p:spPr>
        <p:txBody>
          <a:bodyPr/>
          <a:lstStyle/>
          <a:p>
            <a:r>
              <a:rPr lang="en-GB" sz="2000" dirty="0">
                <a:solidFill>
                  <a:srgbClr val="222EF4"/>
                </a:solidFill>
                <a:effectLst/>
                <a:latin typeface="Helvetica" pitchFamily="2" charset="0"/>
              </a:rPr>
              <a:t>The  wavelet analysis  of  ONI/ENSO revealed  two periods of 4.5 and  12 years, linked to orbital motion of the Moon (perigee cycle) and Jupiter, respectively. </a:t>
            </a:r>
          </a:p>
          <a:p>
            <a:r>
              <a:rPr lang="en-GB" sz="2000" dirty="0">
                <a:solidFill>
                  <a:srgbClr val="000000"/>
                </a:solidFill>
                <a:effectLst/>
                <a:latin typeface="Helvetica" pitchFamily="2" charset="0"/>
              </a:rPr>
              <a:t>There is a </a:t>
            </a:r>
            <a:r>
              <a:rPr lang="en-GB" sz="2000" dirty="0">
                <a:solidFill>
                  <a:srgbClr val="C00000"/>
                </a:solidFill>
                <a:effectLst/>
                <a:latin typeface="Helvetica" pitchFamily="2" charset="0"/>
              </a:rPr>
              <a:t>noticeable correlation of  25%  </a:t>
            </a:r>
            <a:r>
              <a:rPr lang="en-GB" sz="2000" dirty="0">
                <a:solidFill>
                  <a:srgbClr val="000000"/>
                </a:solidFill>
                <a:effectLst/>
                <a:latin typeface="Helvetica" pitchFamily="2" charset="0"/>
              </a:rPr>
              <a:t>of the </a:t>
            </a:r>
            <a:r>
              <a:rPr lang="en-GB" sz="2000" dirty="0">
                <a:solidFill>
                  <a:srgbClr val="222EF4"/>
                </a:solidFill>
                <a:effectLst/>
                <a:latin typeface="Helvetica" pitchFamily="2" charset="0"/>
              </a:rPr>
              <a:t>ONI/ENSO index </a:t>
            </a:r>
            <a:r>
              <a:rPr lang="en-GB" sz="2000" dirty="0">
                <a:solidFill>
                  <a:srgbClr val="000000"/>
                </a:solidFill>
                <a:effectLst/>
                <a:latin typeface="Helvetica" pitchFamily="2" charset="0"/>
              </a:rPr>
              <a:t>with the frequencies</a:t>
            </a:r>
            <a:r>
              <a:rPr lang="en-GB" dirty="0">
                <a:solidFill>
                  <a:srgbClr val="000000"/>
                </a:solidFill>
                <a:effectLst/>
                <a:latin typeface="Helvetica" pitchFamily="2" charset="0"/>
              </a:rPr>
              <a:t> </a:t>
            </a:r>
            <a:r>
              <a:rPr lang="en-GB" sz="2000" dirty="0">
                <a:solidFill>
                  <a:srgbClr val="000000"/>
                </a:solidFill>
                <a:effectLst/>
                <a:latin typeface="Helvetica" pitchFamily="2" charset="0"/>
              </a:rPr>
              <a:t>of the </a:t>
            </a:r>
            <a:r>
              <a:rPr lang="en-GB" sz="2000" dirty="0">
                <a:solidFill>
                  <a:srgbClr val="222EF4"/>
                </a:solidFill>
                <a:effectLst/>
                <a:latin typeface="Helvetica" pitchFamily="2" charset="0"/>
              </a:rPr>
              <a:t>under-water (submarine) volcanic eruptions</a:t>
            </a:r>
            <a:r>
              <a:rPr lang="en-GB" sz="2000" dirty="0">
                <a:solidFill>
                  <a:srgbClr val="000000"/>
                </a:solidFill>
                <a:effectLst/>
                <a:latin typeface="Helvetica" pitchFamily="2" charset="0"/>
              </a:rPr>
              <a:t>. </a:t>
            </a:r>
          </a:p>
          <a:p>
            <a:r>
              <a:rPr lang="en-GB" sz="2000" dirty="0">
                <a:solidFill>
                  <a:srgbClr val="000000"/>
                </a:solidFill>
                <a:effectLst/>
                <a:latin typeface="Helvetica" pitchFamily="2" charset="0"/>
              </a:rPr>
              <a:t>Correlation of  the under-water volcanic eruption frequency  with the Jupiter-Earth distances is 11%  while it  increases to </a:t>
            </a:r>
            <a:r>
              <a:rPr lang="en-GB" sz="2000" dirty="0">
                <a:solidFill>
                  <a:srgbClr val="222EF4"/>
                </a:solidFill>
                <a:effectLst/>
                <a:latin typeface="Helvetica" pitchFamily="2" charset="0"/>
              </a:rPr>
              <a:t>15% for the Sun-Earth distances in January</a:t>
            </a:r>
            <a:r>
              <a:rPr lang="en-GB" sz="2000" dirty="0">
                <a:solidFill>
                  <a:srgbClr val="000000"/>
                </a:solidFill>
                <a:effectLst/>
                <a:latin typeface="Helvetica" pitchFamily="2" charset="0"/>
              </a:rPr>
              <a:t>, when the Sun is closest to the Earth's  southern hemisphere where the ONI/ENSO occurs.  </a:t>
            </a:r>
          </a:p>
          <a:p>
            <a:r>
              <a:rPr lang="en-GB" sz="2000" dirty="0">
                <a:solidFill>
                  <a:srgbClr val="000000"/>
                </a:solidFill>
                <a:effectLst/>
                <a:latin typeface="Helvetica" pitchFamily="2" charset="0"/>
              </a:rPr>
              <a:t>the Sun moving  closer to the Earth as shown by S-E distances from the </a:t>
            </a:r>
            <a:r>
              <a:rPr lang="en-GB" sz="2000" dirty="0">
                <a:solidFill>
                  <a:srgbClr val="000000"/>
                </a:solidFill>
                <a:latin typeface="Helvetica" pitchFamily="2" charset="0"/>
              </a:rPr>
              <a:t>NASA ephemeris </a:t>
            </a:r>
            <a:r>
              <a:rPr lang="en-GB" sz="2000" dirty="0">
                <a:solidFill>
                  <a:srgbClr val="000000"/>
                </a:solidFill>
                <a:effectLst/>
                <a:latin typeface="Helvetica" pitchFamily="2" charset="0"/>
              </a:rPr>
              <a:t>owing to the gravitation of large planets (Jupiter, Saturn, Neptune and Uranus)  </a:t>
            </a:r>
            <a:r>
              <a:rPr lang="en-GB" sz="2000" dirty="0">
                <a:solidFill>
                  <a:srgbClr val="C00000"/>
                </a:solidFill>
                <a:effectLst/>
                <a:latin typeface="Helvetica" pitchFamily="2" charset="0"/>
              </a:rPr>
              <a:t>called solar inertial motion (SIM</a:t>
            </a:r>
            <a:r>
              <a:rPr lang="en-GB" sz="2000" dirty="0">
                <a:solidFill>
                  <a:srgbClr val="C00000"/>
                </a:solidFill>
                <a:latin typeface="Helvetica" pitchFamily="2" charset="0"/>
              </a:rPr>
              <a:t>) with </a:t>
            </a:r>
            <a:r>
              <a:rPr lang="en-GB" sz="2000" dirty="0">
                <a:solidFill>
                  <a:srgbClr val="C00000"/>
                </a:solidFill>
                <a:effectLst/>
                <a:latin typeface="Helvetica" pitchFamily="2" charset="0"/>
              </a:rPr>
              <a:t>a period of 2200-2300 years (Hallstatt's cycle).</a:t>
            </a:r>
          </a:p>
          <a:p>
            <a:r>
              <a:rPr lang="en-GB" sz="2000" dirty="0">
                <a:solidFill>
                  <a:srgbClr val="000000"/>
                </a:solidFill>
                <a:effectLst/>
                <a:latin typeface="Helvetica" pitchFamily="2" charset="0"/>
              </a:rPr>
              <a:t>The amount of TSI deposited on Earth in 2020 between the northern hemisphere  the spring and autumn equinox constitutes 50.103% of the overall TSI while between the autumn and spring equinox  it constitutes 49.897% of the TSI meaning that there is more than 0.203%  TSI is deposited to the Northern hemisphere then to the Southern one. </a:t>
            </a:r>
            <a:endParaRPr lang="en-GB" sz="2000" dirty="0">
              <a:solidFill>
                <a:srgbClr val="000000"/>
              </a:solidFill>
              <a:latin typeface="Helvetica" pitchFamily="2" charset="0"/>
            </a:endParaRPr>
          </a:p>
        </p:txBody>
      </p:sp>
      <p:sp>
        <p:nvSpPr>
          <p:cNvPr id="4" name="Title 1">
            <a:extLst>
              <a:ext uri="{FF2B5EF4-FFF2-40B4-BE49-F238E27FC236}">
                <a16:creationId xmlns:a16="http://schemas.microsoft.com/office/drawing/2014/main" id="{07F2464C-ED5C-DDA4-822C-55D427CCB701}"/>
              </a:ext>
            </a:extLst>
          </p:cNvPr>
          <p:cNvSpPr txBox="1">
            <a:spLocks/>
          </p:cNvSpPr>
          <p:nvPr/>
        </p:nvSpPr>
        <p:spPr>
          <a:xfrm>
            <a:off x="1524000" y="1"/>
            <a:ext cx="8458200" cy="694407"/>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FFFEFF"/>
                </a:solidFill>
                <a:latin typeface="+mj-lt"/>
                <a:ea typeface="+mj-ea"/>
                <a:cs typeface="+mj-cs"/>
              </a:defRPr>
            </a:lvl1pPr>
          </a:lstStyle>
          <a:p>
            <a:pPr algn="ctr"/>
            <a:r>
              <a:rPr lang="en-GB">
                <a:solidFill>
                  <a:srgbClr val="C00000"/>
                </a:solidFill>
                <a:latin typeface="Arial Black" charset="0"/>
                <a:ea typeface="ＭＳ Ｐゴシック" charset="0"/>
                <a:cs typeface="ＭＳ Ｐゴシック" charset="0"/>
              </a:rPr>
              <a:t>  Conclusions</a:t>
            </a:r>
            <a:endParaRPr lang="en-GB" dirty="0">
              <a:solidFill>
                <a:srgbClr val="C00000"/>
              </a:solidFill>
              <a:latin typeface="Arial Black" charset="0"/>
              <a:ea typeface="ＭＳ Ｐゴシック" charset="0"/>
              <a:cs typeface="ＭＳ Ｐゴシック" charset="0"/>
            </a:endParaRPr>
          </a:p>
        </p:txBody>
      </p:sp>
      <p:pic>
        <p:nvPicPr>
          <p:cNvPr id="5" name="Picture 4" descr="A picture containing text, sign&#10;&#10;Description automatically generated">
            <a:extLst>
              <a:ext uri="{FF2B5EF4-FFF2-40B4-BE49-F238E27FC236}">
                <a16:creationId xmlns:a16="http://schemas.microsoft.com/office/drawing/2014/main" id="{81E1C8C0-31A2-2FC0-E472-7AB8D1892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7391" y="0"/>
            <a:ext cx="1833479" cy="1263986"/>
          </a:xfrm>
          <a:prstGeom prst="rect">
            <a:avLst/>
          </a:prstGeom>
        </p:spPr>
      </p:pic>
      <p:sp>
        <p:nvSpPr>
          <p:cNvPr id="6" name="Rectangle 5">
            <a:extLst>
              <a:ext uri="{FF2B5EF4-FFF2-40B4-BE49-F238E27FC236}">
                <a16:creationId xmlns:a16="http://schemas.microsoft.com/office/drawing/2014/main" id="{256E4923-B1D6-13A0-A1DE-17BF1B7D5C6E}"/>
              </a:ext>
            </a:extLst>
          </p:cNvPr>
          <p:cNvSpPr/>
          <p:nvPr/>
        </p:nvSpPr>
        <p:spPr>
          <a:xfrm>
            <a:off x="3681717" y="6040259"/>
            <a:ext cx="4828566" cy="584775"/>
          </a:xfrm>
          <a:prstGeom prst="rect">
            <a:avLst/>
          </a:prstGeom>
        </p:spPr>
        <p:txBody>
          <a:bodyPr wrap="none">
            <a:spAutoFit/>
          </a:bodyPr>
          <a:lstStyle/>
          <a:p>
            <a:r>
              <a:rPr lang="en-US" sz="3200" dirty="0">
                <a:solidFill>
                  <a:srgbClr val="0000FF"/>
                </a:solidFill>
              </a:rPr>
              <a:t>Thanks for your attention!</a:t>
            </a:r>
            <a:endParaRPr lang="en-US" sz="3200" dirty="0"/>
          </a:p>
        </p:txBody>
      </p:sp>
    </p:spTree>
    <p:extLst>
      <p:ext uri="{BB962C8B-B14F-4D97-AF65-F5344CB8AC3E}">
        <p14:creationId xmlns:p14="http://schemas.microsoft.com/office/powerpoint/2010/main" val="423564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48DB-C901-2F18-0718-0487D8BBD12B}"/>
              </a:ext>
            </a:extLst>
          </p:cNvPr>
          <p:cNvSpPr>
            <a:spLocks noGrp="1"/>
          </p:cNvSpPr>
          <p:nvPr>
            <p:ph type="ctrTitle"/>
          </p:nvPr>
        </p:nvSpPr>
        <p:spPr>
          <a:xfrm>
            <a:off x="1831567" y="62438"/>
            <a:ext cx="8915399" cy="832398"/>
          </a:xfrm>
        </p:spPr>
        <p:txBody>
          <a:bodyPr/>
          <a:lstStyle/>
          <a:p>
            <a:r>
              <a:rPr lang="en-US" dirty="0"/>
              <a:t>Temperature </a:t>
            </a:r>
            <a:r>
              <a:rPr lang="en-US" dirty="0" err="1"/>
              <a:t>corre</a:t>
            </a:r>
            <a:endParaRPr lang="en-US" dirty="0"/>
          </a:p>
        </p:txBody>
      </p:sp>
      <p:sp>
        <p:nvSpPr>
          <p:cNvPr id="3" name="Subtitle 2">
            <a:extLst>
              <a:ext uri="{FF2B5EF4-FFF2-40B4-BE49-F238E27FC236}">
                <a16:creationId xmlns:a16="http://schemas.microsoft.com/office/drawing/2014/main" id="{0174A85B-905D-1A93-F561-DF05AD005206}"/>
              </a:ext>
            </a:extLst>
          </p:cNvPr>
          <p:cNvSpPr>
            <a:spLocks noGrp="1"/>
          </p:cNvSpPr>
          <p:nvPr>
            <p:ph type="subTitle" idx="1"/>
          </p:nvPr>
        </p:nvSpPr>
        <p:spPr>
          <a:xfrm>
            <a:off x="7407128" y="352697"/>
            <a:ext cx="4725489" cy="6087292"/>
          </a:xfrm>
        </p:spPr>
        <p:txBody>
          <a:bodyPr/>
          <a:lstStyle/>
          <a:p>
            <a:pPr>
              <a:buFont typeface="Arial" panose="020B0604020202020204" pitchFamily="34" charset="0"/>
              <a:buChar char="•"/>
            </a:pPr>
            <a:r>
              <a:rPr lang="en-GB" dirty="0">
                <a:solidFill>
                  <a:srgbClr val="FF0000"/>
                </a:solidFill>
                <a:effectLst/>
                <a:latin typeface="CMR10"/>
              </a:rPr>
              <a:t>Requirements for temperature datasets:</a:t>
            </a:r>
          </a:p>
          <a:p>
            <a:pPr>
              <a:buFont typeface="Arial" panose="020B0604020202020204" pitchFamily="34" charset="0"/>
              <a:buChar char="•"/>
            </a:pPr>
            <a:r>
              <a:rPr lang="en-GB" sz="1800" dirty="0">
                <a:effectLst/>
                <a:latin typeface="CMR10"/>
              </a:rPr>
              <a:t>  </a:t>
            </a:r>
            <a:r>
              <a:rPr lang="en-GB" sz="2000" dirty="0">
                <a:effectLst/>
                <a:latin typeface="CMR10"/>
              </a:rPr>
              <a:t>should have a stable temperature scale; </a:t>
            </a:r>
            <a:endParaRPr lang="en-GB" sz="2000" dirty="0">
              <a:effectLst/>
              <a:latin typeface="SFRM1095"/>
            </a:endParaRPr>
          </a:p>
          <a:p>
            <a:pPr>
              <a:buFont typeface="Arial" panose="020B0604020202020204" pitchFamily="34" charset="0"/>
              <a:buChar char="•"/>
            </a:pPr>
            <a:r>
              <a:rPr lang="en-GB" sz="2000" dirty="0">
                <a:effectLst/>
                <a:latin typeface="CMR10"/>
              </a:rPr>
              <a:t>  should have a global coverage of the terrestrial regions and this cover- age should not be affected by the local phenomena, like North Atlantic Oscillation (NAO), or El Nino/La </a:t>
            </a:r>
            <a:r>
              <a:rPr lang="en-GB" sz="2000" dirty="0" err="1">
                <a:effectLst/>
                <a:latin typeface="CMR10"/>
              </a:rPr>
              <a:t>NIna</a:t>
            </a:r>
            <a:r>
              <a:rPr lang="en-GB" sz="2000" dirty="0">
                <a:effectLst/>
                <a:latin typeface="CMR10"/>
              </a:rPr>
              <a:t> events in the Pacific ocean area. </a:t>
            </a:r>
          </a:p>
          <a:p>
            <a:pPr marL="285750" indent="-285750">
              <a:buFont typeface="Arial" panose="020B0604020202020204" pitchFamily="34" charset="0"/>
              <a:buChar char="•"/>
            </a:pPr>
            <a:r>
              <a:rPr lang="en-GB" sz="2000" dirty="0" err="1">
                <a:solidFill>
                  <a:srgbClr val="FF0000"/>
                </a:solidFill>
                <a:effectLst/>
                <a:latin typeface="CMR10"/>
              </a:rPr>
              <a:t>HadCRUT</a:t>
            </a:r>
            <a:r>
              <a:rPr lang="en-GB" sz="2000" dirty="0">
                <a:effectLst/>
                <a:latin typeface="CMR10"/>
              </a:rPr>
              <a:t> - the British Meteorological Cen- </a:t>
            </a:r>
            <a:r>
              <a:rPr lang="en-GB" sz="2000" dirty="0" err="1">
                <a:effectLst/>
                <a:latin typeface="CMR10"/>
              </a:rPr>
              <a:t>ter</a:t>
            </a:r>
            <a:r>
              <a:rPr lang="en-GB" sz="2000" dirty="0">
                <a:effectLst/>
                <a:latin typeface="CMR10"/>
              </a:rPr>
              <a:t> in Hadley and the department of Climate Research of the East Anglia University [</a:t>
            </a:r>
            <a:r>
              <a:rPr lang="en-GB" sz="2000" dirty="0">
                <a:effectLst/>
                <a:latin typeface="CMMI10"/>
              </a:rPr>
              <a:t>https </a:t>
            </a:r>
            <a:r>
              <a:rPr lang="en-GB" sz="2000" dirty="0">
                <a:effectLst/>
                <a:latin typeface="CMR10"/>
              </a:rPr>
              <a:t>: </a:t>
            </a:r>
            <a:r>
              <a:rPr lang="en-GB" sz="2000" dirty="0">
                <a:effectLst/>
                <a:latin typeface="CMMI10"/>
              </a:rPr>
              <a:t>//</a:t>
            </a:r>
            <a:r>
              <a:rPr lang="en-GB" sz="2000" dirty="0" err="1">
                <a:effectLst/>
                <a:latin typeface="CMMI10"/>
              </a:rPr>
              <a:t>www.metoffice.gov.uk</a:t>
            </a:r>
            <a:r>
              <a:rPr lang="en-GB" sz="2000" dirty="0">
                <a:effectLst/>
                <a:latin typeface="CMMI10"/>
              </a:rPr>
              <a:t>/</a:t>
            </a:r>
            <a:r>
              <a:rPr lang="en-GB" sz="2000" dirty="0" err="1">
                <a:effectLst/>
                <a:latin typeface="CMMI10"/>
              </a:rPr>
              <a:t>hadobs</a:t>
            </a:r>
            <a:r>
              <a:rPr lang="en-GB" sz="2000" dirty="0">
                <a:effectLst/>
                <a:latin typeface="CMMI10"/>
              </a:rPr>
              <a:t>/hadcrut</a:t>
            </a:r>
            <a:r>
              <a:rPr lang="en-GB" sz="2000" dirty="0">
                <a:effectLst/>
                <a:latin typeface="CMR10"/>
              </a:rPr>
              <a:t>5</a:t>
            </a:r>
            <a:r>
              <a:rPr lang="en-GB" sz="2000" dirty="0">
                <a:effectLst/>
                <a:latin typeface="CMMI10"/>
              </a:rPr>
              <a:t>/ </a:t>
            </a:r>
          </a:p>
          <a:p>
            <a:pPr marL="285750" indent="-285750">
              <a:buFont typeface="Arial" panose="020B0604020202020204" pitchFamily="34" charset="0"/>
              <a:buChar char="•"/>
            </a:pPr>
            <a:r>
              <a:rPr lang="en-GB" sz="2000" dirty="0">
                <a:solidFill>
                  <a:srgbClr val="FF0000"/>
                </a:solidFill>
                <a:latin typeface="CMMI10"/>
              </a:rPr>
              <a:t>GLB </a:t>
            </a:r>
            <a:r>
              <a:rPr lang="en-GB" sz="2000" dirty="0">
                <a:latin typeface="CMMI10"/>
              </a:rPr>
              <a:t>- </a:t>
            </a:r>
            <a:r>
              <a:rPr lang="en-GB" sz="2000" dirty="0">
                <a:effectLst/>
                <a:latin typeface="CMR10"/>
              </a:rPr>
              <a:t>the NASA Goddard Institute of Space Sci- </a:t>
            </a:r>
            <a:r>
              <a:rPr lang="en-GB" sz="2000" dirty="0" err="1">
                <a:effectLst/>
                <a:latin typeface="CMR10"/>
              </a:rPr>
              <a:t>ence</a:t>
            </a:r>
            <a:r>
              <a:rPr lang="en-GB" sz="2000" dirty="0">
                <a:effectLst/>
                <a:latin typeface="CMR10"/>
              </a:rPr>
              <a:t> (GISS) </a:t>
            </a:r>
            <a:r>
              <a:rPr lang="en-GB" sz="2000" dirty="0">
                <a:effectLst/>
                <a:latin typeface="CMMI10"/>
              </a:rPr>
              <a:t>https </a:t>
            </a:r>
            <a:r>
              <a:rPr lang="en-GB" sz="2000" dirty="0">
                <a:effectLst/>
                <a:latin typeface="CMR10"/>
              </a:rPr>
              <a:t>: </a:t>
            </a:r>
            <a:r>
              <a:rPr lang="en-GB" sz="2000" dirty="0">
                <a:effectLst/>
                <a:latin typeface="CMMI10"/>
              </a:rPr>
              <a:t>//</a:t>
            </a:r>
            <a:r>
              <a:rPr lang="en-GB" sz="2000" dirty="0" err="1">
                <a:effectLst/>
                <a:latin typeface="CMMI10"/>
              </a:rPr>
              <a:t>data.giss.nasa.gov</a:t>
            </a:r>
            <a:r>
              <a:rPr lang="en-GB" sz="2000" dirty="0">
                <a:effectLst/>
                <a:latin typeface="CMMI10"/>
              </a:rPr>
              <a:t>/</a:t>
            </a:r>
            <a:r>
              <a:rPr lang="en-GB" sz="2000" dirty="0" err="1">
                <a:effectLst/>
                <a:latin typeface="CMMI10"/>
              </a:rPr>
              <a:t>gistemp</a:t>
            </a:r>
            <a:r>
              <a:rPr lang="en-GB" sz="2000" dirty="0">
                <a:effectLst/>
                <a:latin typeface="CMMI10"/>
              </a:rPr>
              <a:t>/tabledata</a:t>
            </a:r>
            <a:r>
              <a:rPr lang="en-GB" sz="2000" dirty="0">
                <a:effectLst/>
                <a:latin typeface="CMMI8"/>
              </a:rPr>
              <a:t>v</a:t>
            </a:r>
            <a:r>
              <a:rPr lang="en-GB" sz="2000" dirty="0">
                <a:effectLst/>
                <a:latin typeface="CMR10"/>
              </a:rPr>
              <a:t>4</a:t>
            </a:r>
            <a:r>
              <a:rPr lang="en-GB" sz="2000" dirty="0">
                <a:effectLst/>
                <a:latin typeface="CMMI10"/>
              </a:rPr>
              <a:t>/GLB.Ts</a:t>
            </a:r>
            <a:r>
              <a:rPr lang="en-GB" sz="2000" dirty="0">
                <a:effectLst/>
                <a:latin typeface="CMR10"/>
              </a:rPr>
              <a:t>+ </a:t>
            </a:r>
            <a:r>
              <a:rPr lang="en-GB" sz="2000" dirty="0" err="1">
                <a:effectLst/>
                <a:latin typeface="CMMI10"/>
              </a:rPr>
              <a:t>dSST.txt</a:t>
            </a:r>
            <a:r>
              <a:rPr lang="en-GB" sz="2000" dirty="0">
                <a:effectLst/>
                <a:latin typeface="CMMI10"/>
              </a:rPr>
              <a:t> </a:t>
            </a:r>
            <a:endParaRPr lang="en-GB" sz="2000" dirty="0">
              <a:effectLst/>
            </a:endParaRPr>
          </a:p>
          <a:p>
            <a:pPr>
              <a:buFont typeface="Arial" panose="020B0604020202020204" pitchFamily="34" charset="0"/>
              <a:buChar char="•"/>
            </a:pPr>
            <a:endParaRPr lang="en-GB" sz="1800" dirty="0">
              <a:effectLst/>
              <a:latin typeface="CMMI10"/>
            </a:endParaRPr>
          </a:p>
          <a:p>
            <a:pPr>
              <a:buFont typeface="Arial" panose="020B0604020202020204" pitchFamily="34" charset="0"/>
              <a:buChar char="•"/>
            </a:pPr>
            <a:endParaRPr lang="en-GB" sz="1200" dirty="0">
              <a:effectLst/>
            </a:endParaRPr>
          </a:p>
          <a:p>
            <a:pPr>
              <a:buFont typeface="Arial" panose="020B0604020202020204" pitchFamily="34" charset="0"/>
              <a:buChar char="•"/>
            </a:pPr>
            <a:endParaRPr lang="en-GB" sz="1800" dirty="0">
              <a:effectLst/>
              <a:latin typeface="SFRM1095"/>
            </a:endParaRPr>
          </a:p>
          <a:p>
            <a:endParaRPr lang="en-US" dirty="0"/>
          </a:p>
        </p:txBody>
      </p:sp>
      <p:pic>
        <p:nvPicPr>
          <p:cNvPr id="5" name="Picture 4"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C6AF6500-334B-FC52-9727-698398829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38"/>
            <a:ext cx="7407128" cy="6858000"/>
          </a:xfrm>
          <a:prstGeom prst="rect">
            <a:avLst/>
          </a:prstGeom>
        </p:spPr>
      </p:pic>
      <p:sp>
        <p:nvSpPr>
          <p:cNvPr id="7" name="TextBox 6">
            <a:extLst>
              <a:ext uri="{FF2B5EF4-FFF2-40B4-BE49-F238E27FC236}">
                <a16:creationId xmlns:a16="http://schemas.microsoft.com/office/drawing/2014/main" id="{11A73848-2692-0293-E874-AD94CFF9B5A9}"/>
              </a:ext>
            </a:extLst>
          </p:cNvPr>
          <p:cNvSpPr txBox="1"/>
          <p:nvPr/>
        </p:nvSpPr>
        <p:spPr>
          <a:xfrm>
            <a:off x="2367643" y="3729446"/>
            <a:ext cx="4725488" cy="369332"/>
          </a:xfrm>
          <a:prstGeom prst="rect">
            <a:avLst/>
          </a:prstGeom>
          <a:noFill/>
        </p:spPr>
        <p:txBody>
          <a:bodyPr wrap="square">
            <a:spAutoFit/>
          </a:bodyPr>
          <a:lstStyle/>
          <a:p>
            <a:pPr lvl="3"/>
            <a:r>
              <a:rPr lang="en-GB" dirty="0">
                <a:latin typeface="CMR10"/>
              </a:rPr>
              <a:t>Difference between the datasets</a:t>
            </a:r>
            <a:endParaRPr lang="en-GB" dirty="0">
              <a:effectLst/>
            </a:endParaRPr>
          </a:p>
        </p:txBody>
      </p:sp>
    </p:spTree>
    <p:extLst>
      <p:ext uri="{BB962C8B-B14F-4D97-AF65-F5344CB8AC3E}">
        <p14:creationId xmlns:p14="http://schemas.microsoft.com/office/powerpoint/2010/main" val="328258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3861-B8F6-4B3B-B3F4-EEF08BD22642}"/>
              </a:ext>
            </a:extLst>
          </p:cNvPr>
          <p:cNvSpPr>
            <a:spLocks noGrp="1"/>
          </p:cNvSpPr>
          <p:nvPr>
            <p:ph type="ctrTitle"/>
          </p:nvPr>
        </p:nvSpPr>
        <p:spPr>
          <a:xfrm>
            <a:off x="208382" y="16782"/>
            <a:ext cx="11775233" cy="678519"/>
          </a:xfrm>
        </p:spPr>
        <p:txBody>
          <a:bodyPr>
            <a:normAutofit/>
          </a:bodyPr>
          <a:lstStyle/>
          <a:p>
            <a:r>
              <a:rPr lang="en-US" sz="3600" dirty="0"/>
              <a:t>Wavelets of </a:t>
            </a:r>
            <a:r>
              <a:rPr lang="en-US" sz="3600" dirty="0" err="1"/>
              <a:t>HadCRUT</a:t>
            </a:r>
            <a:r>
              <a:rPr lang="en-US" sz="3600" dirty="0"/>
              <a:t> (left) and GLB (right) sets</a:t>
            </a:r>
          </a:p>
        </p:txBody>
      </p:sp>
      <p:sp>
        <p:nvSpPr>
          <p:cNvPr id="3" name="Subtitle 2">
            <a:extLst>
              <a:ext uri="{FF2B5EF4-FFF2-40B4-BE49-F238E27FC236}">
                <a16:creationId xmlns:a16="http://schemas.microsoft.com/office/drawing/2014/main" id="{1A4489DA-3BB1-53CF-DFCC-882380C63797}"/>
              </a:ext>
            </a:extLst>
          </p:cNvPr>
          <p:cNvSpPr>
            <a:spLocks noGrp="1"/>
          </p:cNvSpPr>
          <p:nvPr>
            <p:ph type="subTitle" idx="1"/>
          </p:nvPr>
        </p:nvSpPr>
        <p:spPr>
          <a:xfrm>
            <a:off x="7589520" y="6484602"/>
            <a:ext cx="4394095" cy="392165"/>
          </a:xfrm>
        </p:spPr>
        <p:txBody>
          <a:bodyPr/>
          <a:lstStyle/>
          <a:p>
            <a:r>
              <a:rPr lang="en-US" dirty="0"/>
              <a:t>Periods 21.4 and 36 </a:t>
            </a:r>
            <a:r>
              <a:rPr lang="en-US" dirty="0" err="1"/>
              <a:t>ys</a:t>
            </a:r>
            <a:endParaRPr lang="en-US" dirty="0"/>
          </a:p>
        </p:txBody>
      </p:sp>
      <p:pic>
        <p:nvPicPr>
          <p:cNvPr id="5" name="Picture 4" descr="A diagram of a blue and white graph&#10;&#10;Description automatically generated with medium confidence">
            <a:extLst>
              <a:ext uri="{FF2B5EF4-FFF2-40B4-BE49-F238E27FC236}">
                <a16:creationId xmlns:a16="http://schemas.microsoft.com/office/drawing/2014/main" id="{582265F2-D880-044A-14F9-386890AC6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083"/>
            <a:ext cx="6230983" cy="5897956"/>
          </a:xfrm>
          <a:prstGeom prst="rect">
            <a:avLst/>
          </a:prstGeom>
        </p:spPr>
      </p:pic>
      <p:pic>
        <p:nvPicPr>
          <p:cNvPr id="7" name="Picture 6" descr="A graph of a global temperature index&#10;&#10;Description automatically generated with medium confidence">
            <a:extLst>
              <a:ext uri="{FF2B5EF4-FFF2-40B4-BE49-F238E27FC236}">
                <a16:creationId xmlns:a16="http://schemas.microsoft.com/office/drawing/2014/main" id="{F8F0D4E6-0740-7B86-DFBD-F4A8868C6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731520"/>
            <a:ext cx="6095999" cy="5753082"/>
          </a:xfrm>
          <a:prstGeom prst="rect">
            <a:avLst/>
          </a:prstGeom>
        </p:spPr>
      </p:pic>
      <p:cxnSp>
        <p:nvCxnSpPr>
          <p:cNvPr id="9" name="Straight Connector 8">
            <a:extLst>
              <a:ext uri="{FF2B5EF4-FFF2-40B4-BE49-F238E27FC236}">
                <a16:creationId xmlns:a16="http://schemas.microsoft.com/office/drawing/2014/main" id="{F08DC78A-2A41-5E2F-D883-7CC7EB6B5D7B}"/>
              </a:ext>
            </a:extLst>
          </p:cNvPr>
          <p:cNvCxnSpPr/>
          <p:nvPr/>
        </p:nvCxnSpPr>
        <p:spPr>
          <a:xfrm flipH="1">
            <a:off x="10332720" y="4820194"/>
            <a:ext cx="1267097" cy="1736845"/>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A1CAAF-DB5D-8F6D-C58E-240349349ABF}"/>
              </a:ext>
            </a:extLst>
          </p:cNvPr>
          <p:cNvCxnSpPr>
            <a:cxnSpLocks/>
          </p:cNvCxnSpPr>
          <p:nvPr/>
        </p:nvCxnSpPr>
        <p:spPr>
          <a:xfrm flipH="1">
            <a:off x="10332719" y="3853543"/>
            <a:ext cx="1417630" cy="270349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95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009D490-6213-46F1-C779-5BE62391D7FE}"/>
              </a:ext>
            </a:extLst>
          </p:cNvPr>
          <p:cNvSpPr>
            <a:spLocks noGrp="1"/>
          </p:cNvSpPr>
          <p:nvPr>
            <p:ph type="subTitle" idx="1"/>
          </p:nvPr>
        </p:nvSpPr>
        <p:spPr>
          <a:xfrm>
            <a:off x="7772400" y="1283311"/>
            <a:ext cx="4032397" cy="5038529"/>
          </a:xfrm>
        </p:spPr>
        <p:txBody>
          <a:bodyPr/>
          <a:lstStyle/>
          <a:p>
            <a:r>
              <a:rPr lang="en-GB" sz="2400" dirty="0">
                <a:solidFill>
                  <a:srgbClr val="222EF4"/>
                </a:solidFill>
                <a:effectLst/>
                <a:latin typeface="CMR10"/>
              </a:rPr>
              <a:t>Top plot </a:t>
            </a:r>
            <a:r>
              <a:rPr lang="en-GB" sz="2400" dirty="0">
                <a:effectLst/>
                <a:latin typeface="CMR10"/>
              </a:rPr>
              <a:t>- The variations of a level of the terrestrial temperature (black curve) versus the summary curve of SBMF (red curve).</a:t>
            </a:r>
          </a:p>
          <a:p>
            <a:endParaRPr lang="en-GB" sz="2400" dirty="0">
              <a:latin typeface="CMR10"/>
            </a:endParaRPr>
          </a:p>
          <a:p>
            <a:r>
              <a:rPr lang="en-GB" sz="2400" dirty="0">
                <a:solidFill>
                  <a:srgbClr val="222EF4"/>
                </a:solidFill>
                <a:effectLst/>
                <a:latin typeface="CMR10"/>
              </a:rPr>
              <a:t> Bottom plot </a:t>
            </a:r>
            <a:r>
              <a:rPr lang="en-GB" sz="2400" dirty="0">
                <a:effectLst/>
                <a:latin typeface="CMR10"/>
              </a:rPr>
              <a:t>- The variations of the temperature (black curve) versus versus the averaged sunspot numbers (yellow curve). </a:t>
            </a:r>
            <a:endParaRPr lang="en-GB" sz="2400" dirty="0"/>
          </a:p>
          <a:p>
            <a:endParaRPr lang="en-US" dirty="0"/>
          </a:p>
        </p:txBody>
      </p:sp>
      <p:pic>
        <p:nvPicPr>
          <p:cNvPr id="5" name="Picture 4" descr="A graph of a graph showing the number of years&#10;&#10;Description automatically generated with medium confidence">
            <a:extLst>
              <a:ext uri="{FF2B5EF4-FFF2-40B4-BE49-F238E27FC236}">
                <a16:creationId xmlns:a16="http://schemas.microsoft.com/office/drawing/2014/main" id="{55D4C426-0FA0-6F88-A5A5-5A5818021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1641"/>
            <a:ext cx="7772400" cy="2570935"/>
          </a:xfrm>
          <a:prstGeom prst="rect">
            <a:avLst/>
          </a:prstGeom>
        </p:spPr>
      </p:pic>
      <p:pic>
        <p:nvPicPr>
          <p:cNvPr id="7" name="Picture 6" descr="A graph of a number of years&#10;&#10;Description automatically generated with medium confidence">
            <a:extLst>
              <a:ext uri="{FF2B5EF4-FFF2-40B4-BE49-F238E27FC236}">
                <a16:creationId xmlns:a16="http://schemas.microsoft.com/office/drawing/2014/main" id="{331E7496-EAF5-93DF-EFDF-202666DD7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2576"/>
            <a:ext cx="7772400" cy="3150531"/>
          </a:xfrm>
          <a:prstGeom prst="rect">
            <a:avLst/>
          </a:prstGeom>
        </p:spPr>
      </p:pic>
      <p:sp>
        <p:nvSpPr>
          <p:cNvPr id="4" name="Title 1">
            <a:extLst>
              <a:ext uri="{FF2B5EF4-FFF2-40B4-BE49-F238E27FC236}">
                <a16:creationId xmlns:a16="http://schemas.microsoft.com/office/drawing/2014/main" id="{92DAF489-DAE5-DF55-61DF-10773A495ADE}"/>
              </a:ext>
            </a:extLst>
          </p:cNvPr>
          <p:cNvSpPr>
            <a:spLocks noGrp="1"/>
          </p:cNvSpPr>
          <p:nvPr>
            <p:ph type="ctrTitle"/>
          </p:nvPr>
        </p:nvSpPr>
        <p:spPr>
          <a:xfrm>
            <a:off x="91440" y="0"/>
            <a:ext cx="11534503" cy="974725"/>
          </a:xfrm>
        </p:spPr>
        <p:txBody>
          <a:bodyPr>
            <a:normAutofit fontScale="90000"/>
          </a:bodyPr>
          <a:lstStyle/>
          <a:p>
            <a:pPr algn="ctr"/>
            <a:r>
              <a:rPr lang="en-US" sz="3600" dirty="0" err="1">
                <a:solidFill>
                  <a:srgbClr val="222EF4"/>
                </a:solidFill>
              </a:rPr>
              <a:t>HadCRUT</a:t>
            </a:r>
            <a:r>
              <a:rPr lang="en-US" sz="3600" dirty="0">
                <a:solidFill>
                  <a:srgbClr val="222EF4"/>
                </a:solidFill>
              </a:rPr>
              <a:t> temperature variations vs summary curve (top) and SSN (bottom)</a:t>
            </a:r>
          </a:p>
        </p:txBody>
      </p:sp>
      <p:pic>
        <p:nvPicPr>
          <p:cNvPr id="6" name="Picture 5" descr="A graph with blue dots&#10;&#10;Description automatically generated">
            <a:extLst>
              <a:ext uri="{FF2B5EF4-FFF2-40B4-BE49-F238E27FC236}">
                <a16:creationId xmlns:a16="http://schemas.microsoft.com/office/drawing/2014/main" id="{4C5DB833-EF34-5487-67D5-2272B8E02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974725"/>
            <a:ext cx="5967860" cy="3187700"/>
          </a:xfrm>
          <a:prstGeom prst="rect">
            <a:avLst/>
          </a:prstGeom>
        </p:spPr>
      </p:pic>
      <p:pic>
        <p:nvPicPr>
          <p:cNvPr id="9" name="Picture 8" descr="A graph with blue dots and white text&#10;&#10;Description automatically generated">
            <a:extLst>
              <a:ext uri="{FF2B5EF4-FFF2-40B4-BE49-F238E27FC236}">
                <a16:creationId xmlns:a16="http://schemas.microsoft.com/office/drawing/2014/main" id="{BF28AAA7-7F4F-C2D4-D5F9-CF6D9A666B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559" y="3828207"/>
            <a:ext cx="5410200" cy="3187700"/>
          </a:xfrm>
          <a:prstGeom prst="rect">
            <a:avLst/>
          </a:prstGeom>
        </p:spPr>
      </p:pic>
      <p:sp>
        <p:nvSpPr>
          <p:cNvPr id="10" name="TextBox 9">
            <a:extLst>
              <a:ext uri="{FF2B5EF4-FFF2-40B4-BE49-F238E27FC236}">
                <a16:creationId xmlns:a16="http://schemas.microsoft.com/office/drawing/2014/main" id="{8B33A04F-995C-4448-1EBE-4C080C0F2C12}"/>
              </a:ext>
            </a:extLst>
          </p:cNvPr>
          <p:cNvSpPr txBox="1"/>
          <p:nvPr/>
        </p:nvSpPr>
        <p:spPr>
          <a:xfrm>
            <a:off x="5533970" y="1461417"/>
            <a:ext cx="1128087" cy="369332"/>
          </a:xfrm>
          <a:prstGeom prst="rect">
            <a:avLst/>
          </a:prstGeom>
          <a:noFill/>
        </p:spPr>
        <p:txBody>
          <a:bodyPr wrap="square">
            <a:spAutoFit/>
          </a:bodyPr>
          <a:lstStyle/>
          <a:p>
            <a:r>
              <a:rPr lang="en-GB" sz="1800" dirty="0">
                <a:solidFill>
                  <a:srgbClr val="222EF4"/>
                </a:solidFill>
                <a:latin typeface="CMR10"/>
              </a:rPr>
              <a:t>R= 1% </a:t>
            </a:r>
            <a:endParaRPr lang="en-US" dirty="0"/>
          </a:p>
        </p:txBody>
      </p:sp>
      <p:sp>
        <p:nvSpPr>
          <p:cNvPr id="11" name="TextBox 10">
            <a:extLst>
              <a:ext uri="{FF2B5EF4-FFF2-40B4-BE49-F238E27FC236}">
                <a16:creationId xmlns:a16="http://schemas.microsoft.com/office/drawing/2014/main" id="{528EFFF5-2C51-E0BE-41A3-7C8764771AB8}"/>
              </a:ext>
            </a:extLst>
          </p:cNvPr>
          <p:cNvSpPr txBox="1"/>
          <p:nvPr/>
        </p:nvSpPr>
        <p:spPr>
          <a:xfrm>
            <a:off x="5802380" y="4392201"/>
            <a:ext cx="1128087" cy="369332"/>
          </a:xfrm>
          <a:prstGeom prst="rect">
            <a:avLst/>
          </a:prstGeom>
          <a:noFill/>
        </p:spPr>
        <p:txBody>
          <a:bodyPr wrap="square">
            <a:spAutoFit/>
          </a:bodyPr>
          <a:lstStyle/>
          <a:p>
            <a:r>
              <a:rPr lang="en-GB" sz="1800" dirty="0">
                <a:solidFill>
                  <a:srgbClr val="222EF4"/>
                </a:solidFill>
                <a:latin typeface="CMR10"/>
              </a:rPr>
              <a:t>R= 7% </a:t>
            </a:r>
            <a:endParaRPr lang="en-US" dirty="0"/>
          </a:p>
        </p:txBody>
      </p:sp>
    </p:spTree>
    <p:extLst>
      <p:ext uri="{BB962C8B-B14F-4D97-AF65-F5344CB8AC3E}">
        <p14:creationId xmlns:p14="http://schemas.microsoft.com/office/powerpoint/2010/main" val="28354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BB62-4FE3-B58C-DA4E-63CC7B6E8340}"/>
              </a:ext>
            </a:extLst>
          </p:cNvPr>
          <p:cNvSpPr>
            <a:spLocks noGrp="1"/>
          </p:cNvSpPr>
          <p:nvPr>
            <p:ph type="ctrTitle"/>
          </p:nvPr>
        </p:nvSpPr>
        <p:spPr>
          <a:xfrm>
            <a:off x="6526452" y="432354"/>
            <a:ext cx="5665548" cy="351417"/>
          </a:xfrm>
        </p:spPr>
        <p:txBody>
          <a:bodyPr>
            <a:noAutofit/>
          </a:bodyPr>
          <a:lstStyle/>
          <a:p>
            <a:r>
              <a:rPr lang="en-US" sz="4000" dirty="0">
                <a:solidFill>
                  <a:srgbClr val="FF0000"/>
                </a:solidFill>
              </a:rPr>
              <a:t>Temperature vs sea level</a:t>
            </a:r>
          </a:p>
        </p:txBody>
      </p:sp>
      <p:sp>
        <p:nvSpPr>
          <p:cNvPr id="3" name="Subtitle 2">
            <a:extLst>
              <a:ext uri="{FF2B5EF4-FFF2-40B4-BE49-F238E27FC236}">
                <a16:creationId xmlns:a16="http://schemas.microsoft.com/office/drawing/2014/main" id="{DDDCBB90-5DAC-D54A-31CE-D7BF07CD1B31}"/>
              </a:ext>
            </a:extLst>
          </p:cNvPr>
          <p:cNvSpPr>
            <a:spLocks noGrp="1"/>
          </p:cNvSpPr>
          <p:nvPr>
            <p:ph type="subTitle" idx="1"/>
          </p:nvPr>
        </p:nvSpPr>
        <p:spPr>
          <a:xfrm>
            <a:off x="6510124" y="968650"/>
            <a:ext cx="5259977" cy="5225499"/>
          </a:xfrm>
        </p:spPr>
        <p:txBody>
          <a:bodyPr/>
          <a:lstStyle/>
          <a:p>
            <a:r>
              <a:rPr lang="en-GB" sz="2400" dirty="0">
                <a:solidFill>
                  <a:srgbClr val="222EF4"/>
                </a:solidFill>
                <a:effectLst/>
                <a:latin typeface="CMR10"/>
              </a:rPr>
              <a:t>Top plot: </a:t>
            </a:r>
            <a:r>
              <a:rPr lang="en-GB" sz="2400" dirty="0">
                <a:effectLst/>
                <a:latin typeface="CMR10"/>
              </a:rPr>
              <a:t>The GLB temperature variations (black line) and averaged variations presented by a polynomial of the 4th degree (red curve).</a:t>
            </a:r>
            <a:endParaRPr lang="en-GB" sz="2400" dirty="0">
              <a:latin typeface="CMR10"/>
            </a:endParaRPr>
          </a:p>
          <a:p>
            <a:r>
              <a:rPr lang="en-GB" sz="2400" dirty="0">
                <a:solidFill>
                  <a:srgbClr val="222EF4"/>
                </a:solidFill>
                <a:effectLst/>
                <a:latin typeface="CMR10"/>
              </a:rPr>
              <a:t> Middle plot: </a:t>
            </a:r>
            <a:r>
              <a:rPr lang="en-GB" sz="2400" dirty="0">
                <a:effectLst/>
                <a:latin typeface="CMR10"/>
              </a:rPr>
              <a:t>the sea level variations (black curve) and averaged curve presented by a polynomial of the 4th degree (red curve).</a:t>
            </a:r>
          </a:p>
          <a:p>
            <a:r>
              <a:rPr lang="en-GB" sz="2400" dirty="0">
                <a:solidFill>
                  <a:srgbClr val="222EF4"/>
                </a:solidFill>
                <a:effectLst/>
                <a:latin typeface="CMR10"/>
              </a:rPr>
              <a:t> Bottom plot: </a:t>
            </a:r>
            <a:r>
              <a:rPr lang="en-GB" sz="2400" dirty="0">
                <a:effectLst/>
                <a:latin typeface="CMR10"/>
              </a:rPr>
              <a:t>GLB temperature variations (black curve) with the de-trended sea level variations (blue curve) calculated by subtracting the averaged sea level from the real sea level curve </a:t>
            </a:r>
          </a:p>
          <a:p>
            <a:r>
              <a:rPr lang="en-GB" sz="2400" b="1" dirty="0">
                <a:solidFill>
                  <a:srgbClr val="C00000"/>
                </a:solidFill>
                <a:latin typeface="CMR10"/>
              </a:rPr>
              <a:t>Scatter plot- </a:t>
            </a:r>
            <a:r>
              <a:rPr lang="en-GB" sz="2400" dirty="0">
                <a:latin typeface="CMR10"/>
              </a:rPr>
              <a:t>anticorrelation r=-7.6% of sea level vs temp</a:t>
            </a:r>
            <a:endParaRPr lang="en-GB" sz="2400" dirty="0"/>
          </a:p>
          <a:p>
            <a:endParaRPr lang="en-US" dirty="0"/>
          </a:p>
        </p:txBody>
      </p:sp>
      <p:pic>
        <p:nvPicPr>
          <p:cNvPr id="5" name="Picture 4" descr="A graph of different types of data&#10;&#10;Description automatically generated with medium confidence">
            <a:extLst>
              <a:ext uri="{FF2B5EF4-FFF2-40B4-BE49-F238E27FC236}">
                <a16:creationId xmlns:a16="http://schemas.microsoft.com/office/drawing/2014/main" id="{0169EE79-1A60-DE23-2E8A-38F2639A9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74052" cy="6858000"/>
          </a:xfrm>
          <a:prstGeom prst="rect">
            <a:avLst/>
          </a:prstGeom>
        </p:spPr>
      </p:pic>
      <p:pic>
        <p:nvPicPr>
          <p:cNvPr id="7" name="Picture 6" descr="A graph with a line graph and numbers&#10;&#10;Description automatically generated with medium confidence">
            <a:extLst>
              <a:ext uri="{FF2B5EF4-FFF2-40B4-BE49-F238E27FC236}">
                <a16:creationId xmlns:a16="http://schemas.microsoft.com/office/drawing/2014/main" id="{BA78A511-7D28-7320-133C-9F1D7467B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23" y="3429000"/>
            <a:ext cx="5877977" cy="3336757"/>
          </a:xfrm>
          <a:prstGeom prst="rect">
            <a:avLst/>
          </a:prstGeom>
        </p:spPr>
      </p:pic>
      <p:sp>
        <p:nvSpPr>
          <p:cNvPr id="9" name="TextBox 8">
            <a:extLst>
              <a:ext uri="{FF2B5EF4-FFF2-40B4-BE49-F238E27FC236}">
                <a16:creationId xmlns:a16="http://schemas.microsoft.com/office/drawing/2014/main" id="{6DA5159C-1149-3B45-4DC1-48333BA43CF9}"/>
              </a:ext>
            </a:extLst>
          </p:cNvPr>
          <p:cNvSpPr txBox="1"/>
          <p:nvPr/>
        </p:nvSpPr>
        <p:spPr>
          <a:xfrm>
            <a:off x="770398" y="3765311"/>
            <a:ext cx="6302828" cy="369332"/>
          </a:xfrm>
          <a:prstGeom prst="rect">
            <a:avLst/>
          </a:prstGeom>
          <a:noFill/>
        </p:spPr>
        <p:txBody>
          <a:bodyPr wrap="square">
            <a:spAutoFit/>
          </a:bodyPr>
          <a:lstStyle/>
          <a:p>
            <a:r>
              <a:rPr lang="en-GB" sz="1800" dirty="0">
                <a:effectLst/>
                <a:latin typeface="CMR10"/>
              </a:rPr>
              <a:t>sea level variations (blue curve), T – </a:t>
            </a:r>
            <a:r>
              <a:rPr lang="en-GB" sz="1800" dirty="0" err="1">
                <a:effectLst/>
                <a:latin typeface="CMR10"/>
              </a:rPr>
              <a:t>HadCRUT</a:t>
            </a:r>
            <a:r>
              <a:rPr lang="en-GB" sz="1800" dirty="0">
                <a:effectLst/>
                <a:latin typeface="CMR10"/>
              </a:rPr>
              <a:t> (black curve) </a:t>
            </a:r>
            <a:endParaRPr lang="en-GB" dirty="0"/>
          </a:p>
        </p:txBody>
      </p:sp>
      <p:pic>
        <p:nvPicPr>
          <p:cNvPr id="13" name="Picture 12" descr="A diagram of a graph&#10;&#10;Description automatically generated">
            <a:extLst>
              <a:ext uri="{FF2B5EF4-FFF2-40B4-BE49-F238E27FC236}">
                <a16:creationId xmlns:a16="http://schemas.microsoft.com/office/drawing/2014/main" id="{601B68F7-2137-7AF9-C415-4E3AE8555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926" y="382846"/>
            <a:ext cx="5410200" cy="3187700"/>
          </a:xfrm>
          <a:prstGeom prst="rect">
            <a:avLst/>
          </a:prstGeom>
        </p:spPr>
      </p:pic>
    </p:spTree>
    <p:extLst>
      <p:ext uri="{BB962C8B-B14F-4D97-AF65-F5344CB8AC3E}">
        <p14:creationId xmlns:p14="http://schemas.microsoft.com/office/powerpoint/2010/main" val="390420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A252-35B6-501C-288A-75999912B9D0}"/>
              </a:ext>
            </a:extLst>
          </p:cNvPr>
          <p:cNvSpPr>
            <a:spLocks noGrp="1"/>
          </p:cNvSpPr>
          <p:nvPr>
            <p:ph type="ctrTitle"/>
          </p:nvPr>
        </p:nvSpPr>
        <p:spPr>
          <a:xfrm>
            <a:off x="523898" y="344041"/>
            <a:ext cx="11144204" cy="555171"/>
          </a:xfrm>
        </p:spPr>
        <p:txBody>
          <a:bodyPr>
            <a:normAutofit/>
          </a:bodyPr>
          <a:lstStyle/>
          <a:p>
            <a:r>
              <a:rPr lang="en-US" sz="3600" dirty="0"/>
              <a:t>Sea levels vs summary curve of SBMF and SSN</a:t>
            </a:r>
          </a:p>
        </p:txBody>
      </p:sp>
      <p:sp>
        <p:nvSpPr>
          <p:cNvPr id="3" name="Subtitle 2">
            <a:extLst>
              <a:ext uri="{FF2B5EF4-FFF2-40B4-BE49-F238E27FC236}">
                <a16:creationId xmlns:a16="http://schemas.microsoft.com/office/drawing/2014/main" id="{DBDADAD7-2F79-EA58-FCC6-919DA8092896}"/>
              </a:ext>
            </a:extLst>
          </p:cNvPr>
          <p:cNvSpPr>
            <a:spLocks noGrp="1"/>
          </p:cNvSpPr>
          <p:nvPr>
            <p:ph type="subTitle" idx="1"/>
          </p:nvPr>
        </p:nvSpPr>
        <p:spPr>
          <a:xfrm>
            <a:off x="8375155" y="1328420"/>
            <a:ext cx="3530705" cy="4829784"/>
          </a:xfrm>
        </p:spPr>
        <p:txBody>
          <a:bodyPr/>
          <a:lstStyle/>
          <a:p>
            <a:r>
              <a:rPr lang="en-GB" sz="2400" dirty="0">
                <a:solidFill>
                  <a:srgbClr val="222EF4"/>
                </a:solidFill>
                <a:effectLst/>
                <a:latin typeface="CMR10"/>
              </a:rPr>
              <a:t>Top plot </a:t>
            </a:r>
            <a:r>
              <a:rPr lang="en-GB" sz="2400" dirty="0">
                <a:effectLst/>
                <a:latin typeface="CMR10"/>
              </a:rPr>
              <a:t>- The variations of the level of the world ocean level (black line) versus the summary curve of SBMF (red curve) </a:t>
            </a:r>
          </a:p>
          <a:p>
            <a:r>
              <a:rPr lang="en-GB" sz="2400" dirty="0">
                <a:latin typeface="CMR10"/>
                <a:sym typeface="Wingdings" pitchFamily="2" charset="2"/>
              </a:rPr>
              <a:t>Scatter  r=10% and for SSN – 2%</a:t>
            </a:r>
            <a:endParaRPr lang="en-GB" sz="2400" dirty="0">
              <a:effectLst/>
              <a:latin typeface="CMR10"/>
            </a:endParaRPr>
          </a:p>
          <a:p>
            <a:endParaRPr lang="en-GB" sz="2400" dirty="0">
              <a:latin typeface="CMR10"/>
            </a:endParaRPr>
          </a:p>
          <a:p>
            <a:r>
              <a:rPr lang="en-GB" sz="2400" dirty="0">
                <a:solidFill>
                  <a:srgbClr val="222EF4"/>
                </a:solidFill>
                <a:effectLst/>
                <a:latin typeface="CMR10"/>
              </a:rPr>
              <a:t>Bottom plot </a:t>
            </a:r>
            <a:r>
              <a:rPr lang="en-GB" sz="2400" dirty="0">
                <a:effectLst/>
                <a:latin typeface="CMR10"/>
              </a:rPr>
              <a:t>- The variations of the de-trended total ice areas in both hemispheres (black curve) versus the summary of the SBMF (red curve) </a:t>
            </a:r>
            <a:endParaRPr lang="en-GB" sz="2400" dirty="0"/>
          </a:p>
          <a:p>
            <a:endParaRPr lang="en-US" dirty="0"/>
          </a:p>
        </p:txBody>
      </p:sp>
      <p:pic>
        <p:nvPicPr>
          <p:cNvPr id="5" name="Picture 4" descr="A graph of a graph showing the number of years&#10;&#10;Description automatically generated with medium confidence">
            <a:extLst>
              <a:ext uri="{FF2B5EF4-FFF2-40B4-BE49-F238E27FC236}">
                <a16:creationId xmlns:a16="http://schemas.microsoft.com/office/drawing/2014/main" id="{A99FDDBE-73E7-8CB0-4256-B4F364D67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154"/>
            <a:ext cx="7772400" cy="2821680"/>
          </a:xfrm>
          <a:prstGeom prst="rect">
            <a:avLst/>
          </a:prstGeom>
        </p:spPr>
      </p:pic>
      <p:pic>
        <p:nvPicPr>
          <p:cNvPr id="7" name="Picture 6" descr="A graph of a graph showing the growth of the stock market&#10;&#10;Description automatically generated with medium confidence">
            <a:extLst>
              <a:ext uri="{FF2B5EF4-FFF2-40B4-BE49-F238E27FC236}">
                <a16:creationId xmlns:a16="http://schemas.microsoft.com/office/drawing/2014/main" id="{B0C34276-5D6E-9FB5-E6B8-25E122959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4776"/>
            <a:ext cx="7772400" cy="2821681"/>
          </a:xfrm>
          <a:prstGeom prst="rect">
            <a:avLst/>
          </a:prstGeom>
        </p:spPr>
      </p:pic>
      <p:pic>
        <p:nvPicPr>
          <p:cNvPr id="9" name="Picture 8" descr="A graph with blue dots&#10;&#10;Description automatically generated">
            <a:extLst>
              <a:ext uri="{FF2B5EF4-FFF2-40B4-BE49-F238E27FC236}">
                <a16:creationId xmlns:a16="http://schemas.microsoft.com/office/drawing/2014/main" id="{80D13DAE-2C88-0567-1C8E-2AEA72A90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698757"/>
            <a:ext cx="5410200" cy="3187700"/>
          </a:xfrm>
          <a:prstGeom prst="rect">
            <a:avLst/>
          </a:prstGeom>
        </p:spPr>
      </p:pic>
      <p:pic>
        <p:nvPicPr>
          <p:cNvPr id="13" name="Picture 12" descr="A graph with blue dots and numbers&#10;&#10;Description automatically generated">
            <a:extLst>
              <a:ext uri="{FF2B5EF4-FFF2-40B4-BE49-F238E27FC236}">
                <a16:creationId xmlns:a16="http://schemas.microsoft.com/office/drawing/2014/main" id="{3B2FF39D-6740-C0D6-4E87-72FE3FDAE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813732"/>
            <a:ext cx="5410200" cy="3187700"/>
          </a:xfrm>
          <a:prstGeom prst="rect">
            <a:avLst/>
          </a:prstGeom>
        </p:spPr>
      </p:pic>
      <p:sp>
        <p:nvSpPr>
          <p:cNvPr id="14" name="TextBox 13">
            <a:extLst>
              <a:ext uri="{FF2B5EF4-FFF2-40B4-BE49-F238E27FC236}">
                <a16:creationId xmlns:a16="http://schemas.microsoft.com/office/drawing/2014/main" id="{95D12B47-D726-9215-EC25-76AB8DFF9C8C}"/>
              </a:ext>
            </a:extLst>
          </p:cNvPr>
          <p:cNvSpPr txBox="1"/>
          <p:nvPr/>
        </p:nvSpPr>
        <p:spPr>
          <a:xfrm>
            <a:off x="4967913" y="1238587"/>
            <a:ext cx="1128087" cy="369332"/>
          </a:xfrm>
          <a:prstGeom prst="rect">
            <a:avLst/>
          </a:prstGeom>
          <a:noFill/>
        </p:spPr>
        <p:txBody>
          <a:bodyPr wrap="square">
            <a:spAutoFit/>
          </a:bodyPr>
          <a:lstStyle/>
          <a:p>
            <a:r>
              <a:rPr lang="en-GB" sz="1800" dirty="0">
                <a:solidFill>
                  <a:srgbClr val="222EF4"/>
                </a:solidFill>
                <a:latin typeface="CMR10"/>
              </a:rPr>
              <a:t>R= 10% </a:t>
            </a:r>
            <a:endParaRPr lang="en-US" dirty="0"/>
          </a:p>
        </p:txBody>
      </p:sp>
      <p:sp>
        <p:nvSpPr>
          <p:cNvPr id="15" name="TextBox 14">
            <a:extLst>
              <a:ext uri="{FF2B5EF4-FFF2-40B4-BE49-F238E27FC236}">
                <a16:creationId xmlns:a16="http://schemas.microsoft.com/office/drawing/2014/main" id="{05E69C12-0495-4BFF-72D5-D94A22C4A3BB}"/>
              </a:ext>
            </a:extLst>
          </p:cNvPr>
          <p:cNvSpPr txBox="1"/>
          <p:nvPr/>
        </p:nvSpPr>
        <p:spPr>
          <a:xfrm>
            <a:off x="4705247" y="4286457"/>
            <a:ext cx="1128087" cy="369332"/>
          </a:xfrm>
          <a:prstGeom prst="rect">
            <a:avLst/>
          </a:prstGeom>
          <a:noFill/>
        </p:spPr>
        <p:txBody>
          <a:bodyPr wrap="square">
            <a:spAutoFit/>
          </a:bodyPr>
          <a:lstStyle/>
          <a:p>
            <a:r>
              <a:rPr lang="en-GB" sz="1800" dirty="0">
                <a:solidFill>
                  <a:srgbClr val="222EF4"/>
                </a:solidFill>
                <a:latin typeface="CMR10"/>
              </a:rPr>
              <a:t>R= 2% </a:t>
            </a:r>
            <a:endParaRPr lang="en-US" dirty="0"/>
          </a:p>
        </p:txBody>
      </p:sp>
    </p:spTree>
    <p:extLst>
      <p:ext uri="{BB962C8B-B14F-4D97-AF65-F5344CB8AC3E}">
        <p14:creationId xmlns:p14="http://schemas.microsoft.com/office/powerpoint/2010/main" val="28472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D471-48CD-EF52-301B-91DA7252B407}"/>
              </a:ext>
            </a:extLst>
          </p:cNvPr>
          <p:cNvSpPr>
            <a:spLocks noGrp="1"/>
          </p:cNvSpPr>
          <p:nvPr>
            <p:ph type="ctrTitle"/>
          </p:nvPr>
        </p:nvSpPr>
        <p:spPr>
          <a:xfrm>
            <a:off x="1374368" y="215538"/>
            <a:ext cx="8915399" cy="646612"/>
          </a:xfrm>
        </p:spPr>
        <p:txBody>
          <a:bodyPr>
            <a:normAutofit fontScale="90000"/>
          </a:bodyPr>
          <a:lstStyle/>
          <a:p>
            <a:r>
              <a:rPr lang="en-US" dirty="0">
                <a:solidFill>
                  <a:srgbClr val="C00000"/>
                </a:solidFill>
              </a:rPr>
              <a:t>Sea levels vs ice areas</a:t>
            </a:r>
          </a:p>
        </p:txBody>
      </p:sp>
      <p:sp>
        <p:nvSpPr>
          <p:cNvPr id="3" name="Subtitle 2">
            <a:extLst>
              <a:ext uri="{FF2B5EF4-FFF2-40B4-BE49-F238E27FC236}">
                <a16:creationId xmlns:a16="http://schemas.microsoft.com/office/drawing/2014/main" id="{18F8DCEE-4638-E30E-9C9F-7383E2E7A34A}"/>
              </a:ext>
            </a:extLst>
          </p:cNvPr>
          <p:cNvSpPr>
            <a:spLocks noGrp="1"/>
          </p:cNvSpPr>
          <p:nvPr>
            <p:ph type="subTitle" idx="1"/>
          </p:nvPr>
        </p:nvSpPr>
        <p:spPr>
          <a:xfrm>
            <a:off x="7772400" y="705394"/>
            <a:ext cx="4300340" cy="5937067"/>
          </a:xfrm>
        </p:spPr>
        <p:txBody>
          <a:bodyPr/>
          <a:lstStyle/>
          <a:p>
            <a:r>
              <a:rPr lang="en-GB" sz="2400" dirty="0">
                <a:solidFill>
                  <a:srgbClr val="222EF4"/>
                </a:solidFill>
                <a:effectLst/>
                <a:latin typeface="CMR10"/>
              </a:rPr>
              <a:t>Top plot: </a:t>
            </a:r>
            <a:r>
              <a:rPr lang="en-GB" sz="2400" dirty="0">
                <a:effectLst/>
                <a:latin typeface="CMR10"/>
              </a:rPr>
              <a:t>The variations of the sea level of the world ocean (black curve) versus the aggregate ice areas of the Northern and Southern hemispheres (blue curve).</a:t>
            </a:r>
          </a:p>
          <a:p>
            <a:r>
              <a:rPr lang="en-GB" sz="2400" dirty="0">
                <a:effectLst/>
                <a:latin typeface="CMR10"/>
              </a:rPr>
              <a:t> </a:t>
            </a:r>
            <a:r>
              <a:rPr lang="en-GB" sz="2400" dirty="0">
                <a:solidFill>
                  <a:srgbClr val="222EF4"/>
                </a:solidFill>
                <a:effectLst/>
                <a:latin typeface="CMR10"/>
              </a:rPr>
              <a:t>Bottom plot </a:t>
            </a:r>
            <a:r>
              <a:rPr lang="en-GB" sz="2400" dirty="0">
                <a:effectLst/>
                <a:latin typeface="CMR10"/>
              </a:rPr>
              <a:t>- same as above but with the de-trended sea level curve revealing the finest level variations calculated by subtracting from the real sea level curve the averaged sea level variations. </a:t>
            </a:r>
          </a:p>
          <a:p>
            <a:r>
              <a:rPr lang="en-GB" sz="2400" b="1" dirty="0">
                <a:solidFill>
                  <a:srgbClr val="C00000"/>
                </a:solidFill>
                <a:latin typeface="CMR10"/>
              </a:rPr>
              <a:t>Scatter plot  </a:t>
            </a:r>
            <a:r>
              <a:rPr lang="en-GB" sz="2400" dirty="0">
                <a:latin typeface="CMR10"/>
              </a:rPr>
              <a:t>shows </a:t>
            </a:r>
            <a:r>
              <a:rPr lang="en-GB" sz="2400" dirty="0">
                <a:solidFill>
                  <a:srgbClr val="222EF4"/>
                </a:solidFill>
                <a:latin typeface="CMR10"/>
              </a:rPr>
              <a:t>correlation of </a:t>
            </a:r>
          </a:p>
          <a:p>
            <a:r>
              <a:rPr lang="en-GB" sz="2400" dirty="0">
                <a:latin typeface="CMR10"/>
              </a:rPr>
              <a:t>-</a:t>
            </a:r>
            <a:r>
              <a:rPr lang="en-GB" sz="2400" dirty="0">
                <a:solidFill>
                  <a:srgbClr val="222EF4"/>
                </a:solidFill>
                <a:latin typeface="CMR10"/>
              </a:rPr>
              <a:t>59% of </a:t>
            </a:r>
            <a:r>
              <a:rPr lang="en-GB" sz="2400" dirty="0">
                <a:latin typeface="CMR10"/>
              </a:rPr>
              <a:t>ice areas with </a:t>
            </a:r>
            <a:r>
              <a:rPr lang="en-GB" sz="2400" dirty="0">
                <a:solidFill>
                  <a:srgbClr val="222EF4"/>
                </a:solidFill>
                <a:latin typeface="CMR10"/>
              </a:rPr>
              <a:t>GMSL</a:t>
            </a:r>
            <a:r>
              <a:rPr lang="en-GB" sz="2400" dirty="0">
                <a:solidFill>
                  <a:srgbClr val="C00000"/>
                </a:solidFill>
                <a:latin typeface="CMR10"/>
              </a:rPr>
              <a:t> </a:t>
            </a:r>
            <a:r>
              <a:rPr lang="en-GB" sz="2400" dirty="0">
                <a:solidFill>
                  <a:schemeClr val="tx1"/>
                </a:solidFill>
                <a:latin typeface="CMR10"/>
              </a:rPr>
              <a:t>and   -</a:t>
            </a:r>
            <a:r>
              <a:rPr lang="en-GB" sz="2400" dirty="0">
                <a:solidFill>
                  <a:srgbClr val="C00000"/>
                </a:solidFill>
                <a:latin typeface="CMR10"/>
              </a:rPr>
              <a:t>23% of ice area with GLB </a:t>
            </a:r>
            <a:r>
              <a:rPr lang="en-GB" sz="2400" dirty="0">
                <a:solidFill>
                  <a:srgbClr val="C00000"/>
                </a:solidFill>
                <a:latin typeface="CMR10"/>
                <a:sym typeface="Wingdings" pitchFamily="2" charset="2"/>
              </a:rPr>
              <a:t>      </a:t>
            </a:r>
            <a:r>
              <a:rPr lang="en-GB" sz="2400" dirty="0">
                <a:solidFill>
                  <a:srgbClr val="222EF4"/>
                </a:solidFill>
                <a:latin typeface="CMR10"/>
                <a:sym typeface="Wingdings" pitchFamily="2" charset="2"/>
              </a:rPr>
              <a:t>ice comes from the sea water!</a:t>
            </a:r>
            <a:endParaRPr lang="en-GB" sz="2400" dirty="0">
              <a:solidFill>
                <a:srgbClr val="222EF4"/>
              </a:solidFill>
            </a:endParaRPr>
          </a:p>
          <a:p>
            <a:endParaRPr lang="en-US" dirty="0"/>
          </a:p>
        </p:txBody>
      </p:sp>
      <p:pic>
        <p:nvPicPr>
          <p:cNvPr id="5" name="Picture 4" descr="A graph showing the growth of the stock market&#10;&#10;Description automatically generated">
            <a:extLst>
              <a:ext uri="{FF2B5EF4-FFF2-40B4-BE49-F238E27FC236}">
                <a16:creationId xmlns:a16="http://schemas.microsoft.com/office/drawing/2014/main" id="{E3886E35-7B78-3491-7134-8FF8FC72A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2714"/>
            <a:ext cx="7772400" cy="3259264"/>
          </a:xfrm>
          <a:prstGeom prst="rect">
            <a:avLst/>
          </a:prstGeom>
        </p:spPr>
      </p:pic>
      <p:pic>
        <p:nvPicPr>
          <p:cNvPr id="7" name="Picture 6" descr="A graph showing the number of years&#10;&#10;Description automatically generated with medium confidence">
            <a:extLst>
              <a:ext uri="{FF2B5EF4-FFF2-40B4-BE49-F238E27FC236}">
                <a16:creationId xmlns:a16="http://schemas.microsoft.com/office/drawing/2014/main" id="{C0D1AC10-CAC6-A8EF-7FFC-1FB473FDB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9522"/>
            <a:ext cx="7772400" cy="3288478"/>
          </a:xfrm>
          <a:prstGeom prst="rect">
            <a:avLst/>
          </a:prstGeom>
        </p:spPr>
      </p:pic>
      <p:pic>
        <p:nvPicPr>
          <p:cNvPr id="8" name="Picture 7" descr="A graph with blue dots and white lines&#10;&#10;Description automatically generated">
            <a:extLst>
              <a:ext uri="{FF2B5EF4-FFF2-40B4-BE49-F238E27FC236}">
                <a16:creationId xmlns:a16="http://schemas.microsoft.com/office/drawing/2014/main" id="{B70B3548-370B-B07E-EA26-388BF65B2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67" y="954842"/>
            <a:ext cx="6240190" cy="2883160"/>
          </a:xfrm>
          <a:prstGeom prst="rect">
            <a:avLst/>
          </a:prstGeom>
        </p:spPr>
      </p:pic>
      <p:pic>
        <p:nvPicPr>
          <p:cNvPr id="10" name="Picture 9" descr="A graph of the glot&#10;&#10;Description automatically generated with medium confidence">
            <a:extLst>
              <a:ext uri="{FF2B5EF4-FFF2-40B4-BE49-F238E27FC236}">
                <a16:creationId xmlns:a16="http://schemas.microsoft.com/office/drawing/2014/main" id="{C97D48AC-83FC-8383-C762-48085F5BA7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499" y="3974841"/>
            <a:ext cx="6422138" cy="2883160"/>
          </a:xfrm>
          <a:prstGeom prst="rect">
            <a:avLst/>
          </a:prstGeom>
        </p:spPr>
      </p:pic>
      <p:sp>
        <p:nvSpPr>
          <p:cNvPr id="12" name="TextBox 11">
            <a:extLst>
              <a:ext uri="{FF2B5EF4-FFF2-40B4-BE49-F238E27FC236}">
                <a16:creationId xmlns:a16="http://schemas.microsoft.com/office/drawing/2014/main" id="{2101C8F3-E881-8E2D-F370-81CA8BE18074}"/>
              </a:ext>
            </a:extLst>
          </p:cNvPr>
          <p:cNvSpPr txBox="1"/>
          <p:nvPr/>
        </p:nvSpPr>
        <p:spPr>
          <a:xfrm>
            <a:off x="5533970" y="1461417"/>
            <a:ext cx="1128087" cy="369332"/>
          </a:xfrm>
          <a:prstGeom prst="rect">
            <a:avLst/>
          </a:prstGeom>
          <a:noFill/>
        </p:spPr>
        <p:txBody>
          <a:bodyPr wrap="square">
            <a:spAutoFit/>
          </a:bodyPr>
          <a:lstStyle/>
          <a:p>
            <a:r>
              <a:rPr lang="en-GB" sz="1800" dirty="0">
                <a:solidFill>
                  <a:srgbClr val="222EF4"/>
                </a:solidFill>
                <a:latin typeface="CMR10"/>
              </a:rPr>
              <a:t>R= 59% </a:t>
            </a:r>
            <a:endParaRPr lang="en-US" dirty="0"/>
          </a:p>
        </p:txBody>
      </p:sp>
      <p:sp>
        <p:nvSpPr>
          <p:cNvPr id="13" name="TextBox 12">
            <a:extLst>
              <a:ext uri="{FF2B5EF4-FFF2-40B4-BE49-F238E27FC236}">
                <a16:creationId xmlns:a16="http://schemas.microsoft.com/office/drawing/2014/main" id="{521ABAC5-A879-EA7B-EEEF-42C51CF827C3}"/>
              </a:ext>
            </a:extLst>
          </p:cNvPr>
          <p:cNvSpPr txBox="1"/>
          <p:nvPr/>
        </p:nvSpPr>
        <p:spPr>
          <a:xfrm>
            <a:off x="5674388" y="4269221"/>
            <a:ext cx="1128087" cy="369332"/>
          </a:xfrm>
          <a:prstGeom prst="rect">
            <a:avLst/>
          </a:prstGeom>
          <a:noFill/>
        </p:spPr>
        <p:txBody>
          <a:bodyPr wrap="square">
            <a:spAutoFit/>
          </a:bodyPr>
          <a:lstStyle/>
          <a:p>
            <a:r>
              <a:rPr lang="en-GB" sz="1800" dirty="0">
                <a:solidFill>
                  <a:srgbClr val="222EF4"/>
                </a:solidFill>
                <a:latin typeface="CMR10"/>
              </a:rPr>
              <a:t>R= 23% </a:t>
            </a:r>
            <a:endParaRPr lang="en-US" dirty="0"/>
          </a:p>
        </p:txBody>
      </p:sp>
    </p:spTree>
    <p:extLst>
      <p:ext uri="{BB962C8B-B14F-4D97-AF65-F5344CB8AC3E}">
        <p14:creationId xmlns:p14="http://schemas.microsoft.com/office/powerpoint/2010/main" val="25620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47284</TotalTime>
  <Words>2766</Words>
  <Application>Microsoft Macintosh PowerPoint</Application>
  <PresentationFormat>Widescreen</PresentationFormat>
  <Paragraphs>195</Paragraphs>
  <Slides>33</Slides>
  <Notes>5</Notes>
  <HiddenSlides>4</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33</vt:i4>
      </vt:variant>
    </vt:vector>
  </HeadingPairs>
  <TitlesOfParts>
    <vt:vector size="51" baseType="lpstr">
      <vt:lpstr>Arial</vt:lpstr>
      <vt:lpstr>Arial Black</vt:lpstr>
      <vt:lpstr>Arial Bold</vt:lpstr>
      <vt:lpstr>Calibri</vt:lpstr>
      <vt:lpstr>Cambria</vt:lpstr>
      <vt:lpstr>CMMI10</vt:lpstr>
      <vt:lpstr>CMMI8</vt:lpstr>
      <vt:lpstr>CMR10</vt:lpstr>
      <vt:lpstr>Franklin Gothic Medium</vt:lpstr>
      <vt:lpstr>Georgia</vt:lpstr>
      <vt:lpstr>Helvetica</vt:lpstr>
      <vt:lpstr>MinionPro</vt:lpstr>
      <vt:lpstr>Roboto Light</vt:lpstr>
      <vt:lpstr>SFRM1095</vt:lpstr>
      <vt:lpstr>StarSymbol</vt:lpstr>
      <vt:lpstr>Symbol</vt:lpstr>
      <vt:lpstr>Wingdings</vt:lpstr>
      <vt:lpstr>Office Theme</vt:lpstr>
      <vt:lpstr>Terrestrial temperature, sea level and ENSO index variations linked with solar and volcanic activity </vt:lpstr>
      <vt:lpstr>Current solar activity  index</vt:lpstr>
      <vt:lpstr>Fitting the PCs to measured in cycle 24 and prediction to 25-26</vt:lpstr>
      <vt:lpstr>Temperature corre</vt:lpstr>
      <vt:lpstr>Wavelets of HadCRUT (left) and GLB (right) sets</vt:lpstr>
      <vt:lpstr>HadCRUT temperature variations vs summary curve (top) and SSN (bottom)</vt:lpstr>
      <vt:lpstr>Temperature vs sea level</vt:lpstr>
      <vt:lpstr>Sea levels vs summary curve of SBMF and SSN</vt:lpstr>
      <vt:lpstr>Sea levels vs ice areas</vt:lpstr>
      <vt:lpstr>Wavelets of Arctic (left) and Antarctic (right) ice areas</vt:lpstr>
      <vt:lpstr>Top plot  Blue – frequencies of volcanic eruptions Red - the summary curve of solar background magnetic field. Positive magnitudes – northern polarity, negative - southern polarity.  Bottom plot   Volcanic eruption frequencies highly (0.84) correlate with the summary curve with southern polarity with a period of 22 years (1860-1950).   Next maximum of volcanic eruptions will occur in cycle 26 (2031-2042).    </vt:lpstr>
      <vt:lpstr>PowerPoint Presentation</vt:lpstr>
      <vt:lpstr>    2000-2100 year oscillations (Zharkova et al, 2019, 2020)  of the MF baseline coincides with that of the solar irradiance (Vierra et al, 2011)</vt:lpstr>
      <vt:lpstr>Temperature vs TSI because of SIM Zharkova&amp;Vasilieva 2023 https://www.scirp.org/journal/paperinformation?paperid=129477  </vt:lpstr>
      <vt:lpstr>PowerPoint Presentation</vt:lpstr>
      <vt:lpstr>Wavelet spectra  of sea levels  - puzzle of Fremantl (left) and Sydney (right) bays </vt:lpstr>
      <vt:lpstr>PowerPoint Presentation</vt:lpstr>
      <vt:lpstr>PowerPoint Presentation</vt:lpstr>
      <vt:lpstr>PowerPoint Presentation</vt:lpstr>
      <vt:lpstr>Conclusions - 1 https://solargsm.com/solar-activity/ </vt:lpstr>
      <vt:lpstr>ENSO variations vs sea T (GLB)</vt:lpstr>
      <vt:lpstr>ENSO vs SSN and SC</vt:lpstr>
      <vt:lpstr>Wavelet spectra of ENSO index</vt:lpstr>
      <vt:lpstr>Wavelet spectra  of sea levels  - puzzle of Fremantl (left) and Sydney bays </vt:lpstr>
      <vt:lpstr>ENSO vs volcanic eruptions:  all –blue, ENSO area - yellow</vt:lpstr>
      <vt:lpstr>PowerPoint Presentation</vt:lpstr>
      <vt:lpstr>PowerPoint Presentation</vt:lpstr>
      <vt:lpstr>PowerPoint Presentation</vt:lpstr>
      <vt:lpstr>PowerPoint Presentation</vt:lpstr>
      <vt:lpstr>PowerPoint Presentation</vt:lpstr>
      <vt:lpstr>PowerPoint Presentation</vt:lpstr>
      <vt:lpstr>Conclusions - 1 https://solargsm.com/solar-activity/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夏倩</dc:creator>
  <cp:lastModifiedBy>Valentina Zharkova</cp:lastModifiedBy>
  <cp:revision>388</cp:revision>
  <dcterms:created xsi:type="dcterms:W3CDTF">2020-04-29T16:04:59Z</dcterms:created>
  <dcterms:modified xsi:type="dcterms:W3CDTF">2024-09-15T22:05:32Z</dcterms:modified>
</cp:coreProperties>
</file>