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00" r:id="rId3"/>
    <p:sldMasterId id="2147483713" r:id="rId4"/>
    <p:sldMasterId id="2147483726" r:id="rId5"/>
    <p:sldMasterId id="2147483739" r:id="rId6"/>
  </p:sldMasterIdLst>
  <p:notesMasterIdLst>
    <p:notesMasterId r:id="rId28"/>
  </p:notesMasterIdLst>
  <p:handoutMasterIdLst>
    <p:handoutMasterId r:id="rId29"/>
  </p:handoutMasterIdLst>
  <p:sldIdLst>
    <p:sldId id="256" r:id="rId7"/>
    <p:sldId id="509" r:id="rId8"/>
    <p:sldId id="434" r:id="rId9"/>
    <p:sldId id="463" r:id="rId10"/>
    <p:sldId id="464" r:id="rId11"/>
    <p:sldId id="510" r:id="rId12"/>
    <p:sldId id="417" r:id="rId13"/>
    <p:sldId id="262" r:id="rId14"/>
    <p:sldId id="390" r:id="rId15"/>
    <p:sldId id="402" r:id="rId16"/>
    <p:sldId id="437" r:id="rId17"/>
    <p:sldId id="415" r:id="rId18"/>
    <p:sldId id="405" r:id="rId19"/>
    <p:sldId id="438" r:id="rId20"/>
    <p:sldId id="507" r:id="rId21"/>
    <p:sldId id="486" r:id="rId22"/>
    <p:sldId id="497" r:id="rId23"/>
    <p:sldId id="491" r:id="rId24"/>
    <p:sldId id="496" r:id="rId25"/>
    <p:sldId id="505" r:id="rId26"/>
    <p:sldId id="278" r:id="rId27"/>
  </p:sldIdLst>
  <p:sldSz cx="10080625" cy="7559675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15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42" cy="498891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217" y="1"/>
            <a:ext cx="2951142" cy="498891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r">
              <a:defRPr sz="1100"/>
            </a:lvl1pPr>
          </a:lstStyle>
          <a:p>
            <a:fld id="{CC421DAB-B2FE-4578-B5F4-5FED2D89020E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034"/>
            <a:ext cx="2951142" cy="498891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217" y="9442034"/>
            <a:ext cx="2951142" cy="498891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r">
              <a:defRPr sz="1100"/>
            </a:lvl1pPr>
          </a:lstStyle>
          <a:p>
            <a:fld id="{A6FCD4CC-6E78-4B2D-977C-44E16F7F34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942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body"/>
          </p:nvPr>
        </p:nvSpPr>
        <p:spPr>
          <a:xfrm>
            <a:off x="680908" y="4721854"/>
            <a:ext cx="5446940" cy="44731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8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9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2954817" cy="4967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300">
                <a:latin typeface="Times New Roman"/>
              </a:rPr>
              <a:t>&lt;header&gt;</a:t>
            </a:r>
            <a:endParaRPr/>
          </a:p>
        </p:txBody>
      </p:sp>
      <p:sp>
        <p:nvSpPr>
          <p:cNvPr id="299" name="PlaceHolder 3"/>
          <p:cNvSpPr>
            <a:spLocks noGrp="1"/>
          </p:cNvSpPr>
          <p:nvPr>
            <p:ph type="dt"/>
          </p:nvPr>
        </p:nvSpPr>
        <p:spPr>
          <a:xfrm>
            <a:off x="3853940" y="0"/>
            <a:ext cx="2954817" cy="4967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300">
                <a:latin typeface="Times New Roman"/>
              </a:rPr>
              <a:t>&lt;date/time&gt;</a:t>
            </a:r>
            <a:endParaRPr/>
          </a:p>
        </p:txBody>
      </p:sp>
      <p:sp>
        <p:nvSpPr>
          <p:cNvPr id="300" name="PlaceHolder 4"/>
          <p:cNvSpPr>
            <a:spLocks noGrp="1"/>
          </p:cNvSpPr>
          <p:nvPr>
            <p:ph type="ftr"/>
          </p:nvPr>
        </p:nvSpPr>
        <p:spPr>
          <a:xfrm>
            <a:off x="0" y="9444044"/>
            <a:ext cx="2954817" cy="49672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300">
                <a:latin typeface="Times New Roman"/>
              </a:rPr>
              <a:t>&lt;footer&gt;</a:t>
            </a:r>
            <a:endParaRPr/>
          </a:p>
        </p:txBody>
      </p:sp>
      <p:sp>
        <p:nvSpPr>
          <p:cNvPr id="301" name="PlaceHolder 5"/>
          <p:cNvSpPr>
            <a:spLocks noGrp="1"/>
          </p:cNvSpPr>
          <p:nvPr>
            <p:ph type="sldNum"/>
          </p:nvPr>
        </p:nvSpPr>
        <p:spPr>
          <a:xfrm>
            <a:off x="3853940" y="9444044"/>
            <a:ext cx="2954817" cy="49672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F3CCDAF-D948-412C-8301-EFD08AFB2A43}" type="slidenum">
              <a:rPr lang="en-GB" sz="1300">
                <a:latin typeface="Times New Roman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3858479" y="9443709"/>
            <a:ext cx="2949305" cy="49571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 algn="r">
              <a:lnSpc>
                <a:spcPct val="100000"/>
              </a:lnSpc>
            </a:pPr>
            <a:fld id="{BC57605E-CD69-4945-A39B-623646CE7733}" type="slidenum">
              <a:rPr lang="en-GB" sz="1100">
                <a:solidFill>
                  <a:srgbClr val="000000"/>
                </a:solidFill>
                <a:latin typeface="Times New Roman"/>
              </a:rPr>
              <a:t>1</a:t>
            </a:fld>
            <a:endParaRPr/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907877" y="4721854"/>
            <a:ext cx="4992029" cy="4472156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body"/>
          </p:nvPr>
        </p:nvSpPr>
        <p:spPr>
          <a:xfrm>
            <a:off x="907877" y="4721854"/>
            <a:ext cx="4992029" cy="4472156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900">
                <a:latin typeface="Arial"/>
              </a:rPr>
              <a:t>Tracking the plasma inflow</a:t>
            </a:r>
            <a:endParaRPr/>
          </a:p>
        </p:txBody>
      </p:sp>
      <p:sp>
        <p:nvSpPr>
          <p:cNvPr id="461" name="CustomShape 2"/>
          <p:cNvSpPr/>
          <p:nvPr/>
        </p:nvSpPr>
        <p:spPr>
          <a:xfrm>
            <a:off x="3858479" y="9443709"/>
            <a:ext cx="2949305" cy="49571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>
              <a:lnSpc>
                <a:spcPct val="100000"/>
              </a:lnSpc>
            </a:pPr>
            <a:fld id="{70AB75EF-9606-4F83-AA5E-72FBC4CD9157}" type="slidenum">
              <a:rPr lang="en-GB" sz="1100">
                <a:solidFill>
                  <a:srgbClr val="000000"/>
                </a:solidFill>
                <a:latin typeface="Times New Roman"/>
              </a:r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74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BE2BBA-9FD9-4B43-8832-21CD585534E8}" type="slidenum">
              <a:rPr lang="en-GB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73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B2385-6BC0-4C43-B81A-3AB43635D3A2}" type="slidenum">
              <a:rPr lang="en-GB"/>
              <a:pPr/>
              <a:t>10</a:t>
            </a:fld>
            <a:endParaRPr lang="en-GB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314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Arial" charset="0"/>
              <a:cs typeface="Arial" charset="0"/>
            </a:endParaRPr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788535-D9A0-3946-B7CE-D5CEE4A76425}" type="slidenum">
              <a:rPr lang="en-GB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419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3858155" y="9443709"/>
            <a:ext cx="2949629" cy="496386"/>
          </a:xfrm>
          <a:prstGeom prst="rect">
            <a:avLst/>
          </a:prstGeom>
          <a:noFill/>
          <a:ln>
            <a:noFill/>
          </a:ln>
        </p:spPr>
        <p:txBody>
          <a:bodyPr lIns="82593" tIns="41297" rIns="82593" bIns="41297" anchor="b"/>
          <a:lstStyle/>
          <a:p>
            <a:pPr algn="r">
              <a:lnSpc>
                <a:spcPct val="100000"/>
              </a:lnSpc>
            </a:pPr>
            <a:fld id="{7C38DA6E-B383-4EB0-88BB-7C552167E557}" type="slidenum">
              <a:rPr lang="en-GB" sz="1100">
                <a:latin typeface="Times New Roman"/>
              </a:rPr>
              <a:t>15</a:t>
            </a:fld>
            <a:endParaRPr/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680584" y="4721854"/>
            <a:ext cx="5446292" cy="4388142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915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" name="Picture 3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2" name="Picture 7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3" name="Picture 7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CA50A-F8EA-D243-8017-2D02CA74B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93BE1-D274-1E47-ADF7-7377AC882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046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83" name="Picture 18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84" name="Picture 18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93BE1-D274-1E47-ADF7-7377AC882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2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21" name="Picture 22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22" name="Picture 22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58" name="Picture 25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59" name="Picture 258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95" name="Picture 29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96" name="Picture 29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"/>
          <p:cNvPicPr/>
          <p:nvPr/>
        </p:nvPicPr>
        <p:blipFill>
          <a:blip r:embed="rId16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52" r:id="rId13"/>
    <p:sldLayoutId id="214748375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7"/>
          <p:cNvPicPr/>
          <p:nvPr/>
        </p:nvPicPr>
        <p:blipFill>
          <a:blip r:embed="rId15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756000" y="168120"/>
            <a:ext cx="8568000" cy="10076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GB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756000" y="1595880"/>
            <a:ext cx="4180680" cy="5123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Seventh Outline Level</a:t>
            </a:r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46560" y="1595880"/>
            <a:ext cx="4180680" cy="5123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671760"/>
            <a:ext cx="10078560" cy="8230320"/>
          </a:xfrm>
          <a:prstGeom prst="rect">
            <a:avLst/>
          </a:prstGeom>
          <a:ln w="9360">
            <a:noFill/>
          </a:ln>
        </p:spPr>
      </p:pic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7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671760"/>
            <a:ext cx="10080000" cy="8230680"/>
          </a:xfrm>
          <a:prstGeom prst="rect">
            <a:avLst/>
          </a:prstGeom>
          <a:ln w="9360">
            <a:noFill/>
          </a:ln>
        </p:spPr>
      </p:pic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iopscience.iop.org/article/10.1088/0004-637X/752/1/35/pdf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iopscience.iop.org/article/10.1088/0004-637X/752/1/35/pdf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iopscience.iop.org/article/10.1088/0004-637X/752/1/35/pdf" TargetMode="Externa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solargsm.com/wp-content/uploads/2020/03/xia_zharkova_tp_islands_aa18.pdf" TargetMode="Externa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solargsm.com/wp-content/uploads/2021/02/zharkova_xia_PADs_aa21.pdf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olargsm.com/wp-content/uploads/2020/04/Khabarova_PAD_features_apjl20.pdf" TargetMode="Externa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solargsm.com/wp-content/uploads/2020/04/Khabarova_PAD_features_apjl20.pdf" TargetMode="Externa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52/1/35/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04-637X/752/1/35/pdf" TargetMode="External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iopscience.iop.org/article/10.1088/0004-637X/752/1/35/pdf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7223760" y="6887880"/>
            <a:ext cx="2098800" cy="502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995F5ABE-CC46-4FA9-BDCC-6B88C947291C}" type="slidenum">
              <a:rPr lang="en-GB" sz="1400">
                <a:solidFill>
                  <a:srgbClr val="000000"/>
                </a:solidFill>
                <a:latin typeface="Arial"/>
                <a:ea typeface="ＭＳ Ｐゴシック"/>
              </a:rPr>
              <a:t>1</a:t>
            </a:fld>
            <a:endParaRPr/>
          </a:p>
        </p:txBody>
      </p:sp>
      <p:sp>
        <p:nvSpPr>
          <p:cNvPr id="303" name="CustomShape 2"/>
          <p:cNvSpPr/>
          <p:nvPr/>
        </p:nvSpPr>
        <p:spPr>
          <a:xfrm>
            <a:off x="889214" y="4852799"/>
            <a:ext cx="8146440" cy="2331771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Valentina Zharkova</a:t>
            </a:r>
            <a:r>
              <a:rPr lang="en-GB" sz="2400" baseline="30000" dirty="0">
                <a:solidFill>
                  <a:srgbClr val="C00000"/>
                </a:solidFill>
                <a:latin typeface="Arial"/>
                <a:ea typeface="ＭＳ Ｐゴシック"/>
              </a:rPr>
              <a:t>1,2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, Olga Khabarova</a:t>
            </a:r>
            <a:r>
              <a:rPr lang="en-GB" sz="2400" baseline="30000" dirty="0">
                <a:solidFill>
                  <a:srgbClr val="C00000"/>
                </a:solidFill>
                <a:latin typeface="Arial"/>
                <a:ea typeface="ＭＳ Ｐゴシック"/>
              </a:rPr>
              <a:t>2,3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, Olga Malandraki</a:t>
            </a:r>
            <a:r>
              <a:rPr lang="en-GB" sz="2400" baseline="30000" dirty="0">
                <a:solidFill>
                  <a:srgbClr val="C00000"/>
                </a:solidFill>
                <a:latin typeface="Arial"/>
                <a:ea typeface="ＭＳ Ｐゴシック"/>
              </a:rPr>
              <a:t>4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B050"/>
                </a:solidFill>
                <a:latin typeface="Arial"/>
                <a:ea typeface="ＭＳ Ｐゴシック"/>
              </a:rPr>
              <a:t>1-University of Northumbria, Newcastle upon Tyne, UK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B050"/>
                </a:solidFill>
                <a:latin typeface="Arial"/>
                <a:ea typeface="ＭＳ Ｐゴシック"/>
              </a:rPr>
              <a:t>2- ZVS Research Enterprise Ltd. London, UK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B050"/>
                </a:solidFill>
                <a:latin typeface="Arial"/>
                <a:ea typeface="ＭＳ Ｐゴシック"/>
              </a:rPr>
              <a:t>3- </a:t>
            </a:r>
            <a:r>
              <a:rPr lang="en-GB" sz="2000" b="1" i="0" u="none" strike="noStrike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Tel Aviv University, Israel</a:t>
            </a:r>
            <a:r>
              <a:rPr lang="en-GB" sz="2000" b="0" i="0" u="none" strike="noStrike" dirty="0">
                <a:solidFill>
                  <a:srgbClr val="00B050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B050"/>
                </a:solidFill>
                <a:latin typeface="Arial"/>
                <a:ea typeface="ＭＳ Ｐゴシック"/>
              </a:rPr>
              <a:t>4 - </a:t>
            </a:r>
            <a:r>
              <a:rPr lang="en-GB" sz="2000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National Observatory of Athens, Greece</a:t>
            </a:r>
            <a:endParaRPr lang="en-GB" sz="2000" dirty="0">
              <a:solidFill>
                <a:srgbClr val="00B050"/>
              </a:solidFill>
              <a:latin typeface="Arial"/>
              <a:ea typeface="ＭＳ Ｐゴシック"/>
            </a:endParaRPr>
          </a:p>
        </p:txBody>
      </p:sp>
      <p:pic>
        <p:nvPicPr>
          <p:cNvPr id="304" name="Picture 27"/>
          <p:cNvPicPr/>
          <p:nvPr/>
        </p:nvPicPr>
        <p:blipFill>
          <a:blip r:embed="rId3"/>
          <a:stretch>
            <a:fillRect/>
          </a:stretch>
        </p:blipFill>
        <p:spPr>
          <a:xfrm>
            <a:off x="118440" y="21240"/>
            <a:ext cx="2618280" cy="1004760"/>
          </a:xfrm>
          <a:prstGeom prst="rect">
            <a:avLst/>
          </a:prstGeom>
          <a:ln>
            <a:noFill/>
          </a:ln>
        </p:spPr>
      </p:pic>
      <p:sp>
        <p:nvSpPr>
          <p:cNvPr id="305" name="TextShape 3"/>
          <p:cNvSpPr txBox="1"/>
          <p:nvPr/>
        </p:nvSpPr>
        <p:spPr>
          <a:xfrm>
            <a:off x="59219" y="1332653"/>
            <a:ext cx="9962185" cy="32134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lIns="90000" tIns="45000" rIns="90000" bIns="45000"/>
          <a:lstStyle/>
          <a:p>
            <a:pPr algn="ctr"/>
            <a:br>
              <a:rPr lang="en-GB" sz="4000" dirty="0"/>
            </a:br>
            <a:r>
              <a:rPr lang="en-GB" sz="4000" b="1" i="0" u="none" strike="noStrike" dirty="0">
                <a:solidFill>
                  <a:srgbClr val="0072BC"/>
                </a:solidFill>
                <a:effectLst/>
                <a:latin typeface="Open Sans" panose="020F0502020204030204" pitchFamily="34" charset="0"/>
              </a:rPr>
              <a:t>Additional acceleration of solar wind particles in the heliosphere and diagnostics from space observations</a:t>
            </a:r>
            <a:endParaRPr lang="en-GB" sz="3600" b="1" dirty="0"/>
          </a:p>
          <a:p>
            <a:pPr algn="ctr"/>
            <a:r>
              <a:rPr lang="en-GB" sz="4000" dirty="0">
                <a:solidFill>
                  <a:srgbClr val="0033CC"/>
                </a:solidFill>
              </a:rPr>
              <a:t>,</a:t>
            </a:r>
            <a:endParaRPr sz="4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4988" y="-228810"/>
            <a:ext cx="9073360" cy="845214"/>
          </a:xfr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ctr"/>
          <a:lstStyle/>
          <a:p>
            <a:pPr algn="ctr" defTabSz="495223">
              <a:lnSpc>
                <a:spcPct val="93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  <a:tab pos="4787730" algn="l"/>
                <a:tab pos="5585685" algn="l"/>
                <a:tab pos="6383640" algn="l"/>
                <a:tab pos="7181595" algn="l"/>
                <a:tab pos="7979550" algn="l"/>
                <a:tab pos="8777505" algn="l"/>
                <a:tab pos="9575460" algn="l"/>
              </a:tabLst>
            </a:pPr>
            <a:r>
              <a:rPr lang="en-GB" dirty="0">
                <a:solidFill>
                  <a:srgbClr val="0033CC"/>
                </a:solidFill>
              </a:rPr>
              <a:t>PIC –  velocity/energy and PADs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77242" y="2384068"/>
            <a:ext cx="3239110" cy="458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89992" tIns="44996" rIns="89992" bIns="44996">
            <a:prstTxWarp prst="textNoShape">
              <a:avLst/>
            </a:prstTxWarp>
          </a:bodyPr>
          <a:lstStyle/>
          <a:p>
            <a:pPr algn="ctr" defTabSz="449725">
              <a:lnSpc>
                <a:spcPct val="93000"/>
              </a:lnSpc>
              <a:buClr>
                <a:srgbClr val="000000"/>
              </a:buClr>
              <a:buSzPct val="45000"/>
              <a:tabLst>
                <a:tab pos="724459" algn="l"/>
                <a:tab pos="1447169" algn="l"/>
                <a:tab pos="2171628" algn="l"/>
                <a:tab pos="2896087" algn="l"/>
              </a:tabLst>
            </a:pPr>
            <a:r>
              <a:rPr lang="en-GB" sz="2205" dirty="0">
                <a:solidFill>
                  <a:schemeClr val="tx2"/>
                </a:solidFill>
              </a:rPr>
              <a:t>x-</a:t>
            </a:r>
            <a:r>
              <a:rPr lang="en-GB" sz="2205" dirty="0" err="1">
                <a:solidFill>
                  <a:schemeClr val="tx2"/>
                </a:solidFill>
              </a:rPr>
              <a:t>V</a:t>
            </a:r>
            <a:r>
              <a:rPr lang="en-GB" sz="2205" baseline="-33000" dirty="0" err="1">
                <a:solidFill>
                  <a:schemeClr val="tx2"/>
                </a:solidFill>
              </a:rPr>
              <a:t>z</a:t>
            </a:r>
            <a:r>
              <a:rPr lang="en-GB" sz="2205" dirty="0">
                <a:solidFill>
                  <a:schemeClr val="tx2"/>
                </a:solidFill>
              </a:rPr>
              <a:t> phase space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278302" y="1440189"/>
            <a:ext cx="4801794" cy="346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89992" tIns="44996" rIns="89992" bIns="44996">
            <a:prstTxWarp prst="textNoShape">
              <a:avLst/>
            </a:prstTxWarp>
          </a:bodyPr>
          <a:lstStyle/>
          <a:p>
            <a:pPr algn="ctr" defTabSz="449725">
              <a:lnSpc>
                <a:spcPct val="93000"/>
              </a:lnSpc>
              <a:buClr>
                <a:srgbClr val="000000"/>
              </a:buClr>
              <a:buSzPct val="45000"/>
              <a:tabLst>
                <a:tab pos="724459" algn="l"/>
                <a:tab pos="1447169" algn="l"/>
                <a:tab pos="2171628" algn="l"/>
                <a:tab pos="2896087" algn="l"/>
                <a:tab pos="3618796" algn="l"/>
              </a:tabLst>
            </a:pPr>
            <a:r>
              <a:rPr lang="en-GB" sz="2205" dirty="0">
                <a:solidFill>
                  <a:srgbClr val="0000FF"/>
                </a:solidFill>
              </a:rPr>
              <a:t>Energy distributions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727" y="843463"/>
            <a:ext cx="2754382" cy="5249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01028"/>
            <a:ext cx="5627758" cy="38305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3155" y="1995512"/>
            <a:ext cx="4114074" cy="23396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3155" y="5037438"/>
            <a:ext cx="4114073" cy="233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5400797" y="4513057"/>
            <a:ext cx="4878790" cy="3464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lIns="89992" tIns="44996" rIns="89992" bIns="44996">
            <a:prstTxWarp prst="textNoShape">
              <a:avLst/>
            </a:prstTxWarp>
          </a:bodyPr>
          <a:lstStyle/>
          <a:p>
            <a:pPr algn="ctr" defTabSz="449725">
              <a:lnSpc>
                <a:spcPct val="93000"/>
              </a:lnSpc>
              <a:buClr>
                <a:srgbClr val="000000"/>
              </a:buClr>
              <a:buSzPct val="45000"/>
              <a:tabLst>
                <a:tab pos="724459" algn="l"/>
                <a:tab pos="1447169" algn="l"/>
                <a:tab pos="2171628" algn="l"/>
                <a:tab pos="2896087" algn="l"/>
                <a:tab pos="3618796" algn="l"/>
                <a:tab pos="4343255" algn="l"/>
              </a:tabLst>
            </a:pPr>
            <a:r>
              <a:rPr lang="en-GB" sz="1984" dirty="0">
                <a:solidFill>
                  <a:srgbClr val="0000FF"/>
                </a:solidFill>
              </a:rPr>
              <a:t>Pitch angle distributions  </a:t>
            </a:r>
          </a:p>
        </p:txBody>
      </p:sp>
      <p:pic>
        <p:nvPicPr>
          <p:cNvPr id="890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269" y="843463"/>
            <a:ext cx="4530555" cy="1524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033D37-BB4F-4D4E-BBBC-35C4058E824C}"/>
              </a:ext>
            </a:extLst>
          </p:cNvPr>
          <p:cNvSpPr/>
          <p:nvPr/>
        </p:nvSpPr>
        <p:spPr>
          <a:xfrm>
            <a:off x="539429" y="6895662"/>
            <a:ext cx="3848233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chemeClr val="tx2"/>
                </a:solidFill>
              </a:rPr>
              <a:t>Siversky</a:t>
            </a:r>
            <a:r>
              <a:rPr lang="en-GB" dirty="0">
                <a:solidFill>
                  <a:schemeClr val="tx2"/>
                </a:solidFill>
              </a:rPr>
              <a:t> &amp; Zharkova, 2009, JPP, 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98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6424" y="755967"/>
            <a:ext cx="4992536" cy="655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1566" y="4177070"/>
            <a:ext cx="2078911" cy="35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4333" y="605474"/>
            <a:ext cx="2404397" cy="32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5992271" y="1000957"/>
            <a:ext cx="1665928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secondary</a:t>
            </a:r>
            <a:endParaRPr lang="ru-RU" sz="1984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3134644" y="762967"/>
            <a:ext cx="1111202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9" name="Line 12"/>
          <p:cNvSpPr>
            <a:spLocks noChangeShapeType="1"/>
          </p:cNvSpPr>
          <p:nvPr/>
        </p:nvSpPr>
        <p:spPr bwMode="auto">
          <a:xfrm>
            <a:off x="3612374" y="1160200"/>
            <a:ext cx="1111203" cy="39723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440" name="Line 13"/>
          <p:cNvSpPr>
            <a:spLocks noChangeShapeType="1"/>
          </p:cNvSpPr>
          <p:nvPr/>
        </p:nvSpPr>
        <p:spPr bwMode="auto">
          <a:xfrm flipH="1">
            <a:off x="5199556" y="1478687"/>
            <a:ext cx="1111202" cy="13491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441" name="Line 14"/>
          <p:cNvSpPr>
            <a:spLocks noChangeShapeType="1"/>
          </p:cNvSpPr>
          <p:nvPr/>
        </p:nvSpPr>
        <p:spPr bwMode="auto">
          <a:xfrm flipH="1">
            <a:off x="4723577" y="1398191"/>
            <a:ext cx="1506685" cy="95370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8431" name="Text Box 15"/>
          <p:cNvSpPr txBox="1">
            <a:spLocks noChangeArrowheads="1"/>
          </p:cNvSpPr>
          <p:nvPr/>
        </p:nvSpPr>
        <p:spPr bwMode="auto">
          <a:xfrm>
            <a:off x="1764453" y="0"/>
            <a:ext cx="8063653" cy="782831"/>
          </a:xfrm>
          <a:prstGeom prst="rect">
            <a:avLst/>
          </a:prstGeom>
          <a:solidFill>
            <a:schemeClr val="bg1">
              <a:alpha val="75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205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Secondary density peaks about the sector boundary –                                 acceleration of transit and bounced protons</a:t>
            </a:r>
            <a:endParaRPr lang="ru-RU" sz="2205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8438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0420" y="3863833"/>
            <a:ext cx="4682799" cy="369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A5D906-87B6-6CC9-84E9-02538CD5BE8B}"/>
              </a:ext>
            </a:extLst>
          </p:cNvPr>
          <p:cNvSpPr/>
          <p:nvPr/>
        </p:nvSpPr>
        <p:spPr>
          <a:xfrm>
            <a:off x="0" y="-541598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6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60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0" y="-610283"/>
            <a:ext cx="10081847" cy="1744236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rgbClr val="0033CC"/>
                </a:solidFill>
              </a:rPr>
              <a:t>PIC - Application to the HCS</a:t>
            </a:r>
            <a:r>
              <a:rPr lang="en-US" dirty="0"/>
              <a:t>:  </a:t>
            </a:r>
            <a:br>
              <a:rPr lang="en-US" dirty="0"/>
            </a:br>
            <a:r>
              <a:rPr lang="en-US" sz="3600" dirty="0"/>
              <a:t>plasma density</a:t>
            </a:r>
            <a:r>
              <a:rPr lang="en-US" dirty="0"/>
              <a:t> n=</a:t>
            </a:r>
            <a:r>
              <a:rPr lang="en-US" sz="3527" dirty="0"/>
              <a:t>10-100 cm</a:t>
            </a:r>
            <a:r>
              <a:rPr lang="en-US" sz="3527" baseline="30000" dirty="0"/>
              <a:t>-3</a:t>
            </a:r>
            <a:br>
              <a:rPr lang="en-US" sz="3527" baseline="30000" dirty="0"/>
            </a:br>
            <a:endParaRPr lang="en-US" sz="3527" dirty="0">
              <a:solidFill>
                <a:srgbClr val="C00000"/>
              </a:solidFill>
            </a:endParaRPr>
          </a:p>
        </p:txBody>
      </p:sp>
      <p:sp>
        <p:nvSpPr>
          <p:cNvPr id="109571" name="Rectangle 7"/>
          <p:cNvSpPr>
            <a:spLocks noChangeArrowheads="1"/>
          </p:cNvSpPr>
          <p:nvPr/>
        </p:nvSpPr>
        <p:spPr bwMode="auto">
          <a:xfrm>
            <a:off x="5964273" y="4367812"/>
            <a:ext cx="1237839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109572" name="Rectangle 8"/>
          <p:cNvSpPr>
            <a:spLocks noChangeArrowheads="1"/>
          </p:cNvSpPr>
          <p:nvPr/>
        </p:nvSpPr>
        <p:spPr bwMode="auto">
          <a:xfrm>
            <a:off x="6468251" y="4955787"/>
            <a:ext cx="1096775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109573" name="Rectangle 9"/>
          <p:cNvSpPr>
            <a:spLocks noChangeArrowheads="1"/>
          </p:cNvSpPr>
          <p:nvPr/>
        </p:nvSpPr>
        <p:spPr bwMode="auto">
          <a:xfrm>
            <a:off x="5964273" y="4283816"/>
            <a:ext cx="1096775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109574" name="Rectangle 10"/>
          <p:cNvSpPr>
            <a:spLocks noChangeArrowheads="1"/>
          </p:cNvSpPr>
          <p:nvPr/>
        </p:nvSpPr>
        <p:spPr bwMode="auto">
          <a:xfrm>
            <a:off x="4704327" y="4451809"/>
            <a:ext cx="1237839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109575" name="Picture 11" descr="12d with D-1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2319" y="4031826"/>
            <a:ext cx="5207776" cy="302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6" name="Rectangle 10"/>
          <p:cNvSpPr>
            <a:spLocks noChangeArrowheads="1"/>
          </p:cNvSpPr>
          <p:nvPr/>
        </p:nvSpPr>
        <p:spPr bwMode="auto">
          <a:xfrm>
            <a:off x="6132266" y="1007957"/>
            <a:ext cx="1096775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800000"/>
                </a:solidFill>
              </a:rPr>
              <a:t>10 cm</a:t>
            </a:r>
            <a:r>
              <a:rPr lang="en-US" sz="1984" baseline="30000">
                <a:solidFill>
                  <a:srgbClr val="800000"/>
                </a:solidFill>
              </a:rPr>
              <a:t>-3</a:t>
            </a:r>
            <a:r>
              <a:rPr lang="en-US" sz="1984">
                <a:solidFill>
                  <a:srgbClr val="800000"/>
                </a:solidFill>
              </a:rPr>
              <a:t> </a:t>
            </a:r>
          </a:p>
        </p:txBody>
      </p:sp>
      <p:sp>
        <p:nvSpPr>
          <p:cNvPr id="109577" name="TextBox 12"/>
          <p:cNvSpPr txBox="1">
            <a:spLocks noChangeArrowheads="1"/>
          </p:cNvSpPr>
          <p:nvPr/>
        </p:nvSpPr>
        <p:spPr bwMode="auto">
          <a:xfrm>
            <a:off x="4788323" y="6383726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By=10</a:t>
            </a:r>
            <a:r>
              <a:rPr lang="en-US" sz="1984" baseline="30000">
                <a:solidFill>
                  <a:srgbClr val="FF0000"/>
                </a:solidFill>
              </a:rPr>
              <a:t>-1</a:t>
            </a:r>
            <a:r>
              <a:rPr lang="en-US" sz="1984">
                <a:solidFill>
                  <a:srgbClr val="FF0000"/>
                </a:solidFill>
              </a:rPr>
              <a:t>B</a:t>
            </a:r>
            <a:r>
              <a:rPr lang="en-US" sz="1984" baseline="-25000">
                <a:solidFill>
                  <a:srgbClr val="FF0000"/>
                </a:solidFill>
              </a:rPr>
              <a:t>z0</a:t>
            </a:r>
          </a:p>
        </p:txBody>
      </p:sp>
      <p:pic>
        <p:nvPicPr>
          <p:cNvPr id="109578" name="Picture 13" descr="rec_lown12_vzx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2319" y="923960"/>
            <a:ext cx="5207776" cy="319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9" name="Picture 14" descr="rec_lown11_vzx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" y="923960"/>
            <a:ext cx="4912039" cy="323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0" name="Picture 15" descr="rec_lown13_vzx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30" y="3970140"/>
            <a:ext cx="4871791" cy="302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1" name="TextBox 16"/>
          <p:cNvSpPr txBox="1">
            <a:spLocks noChangeArrowheads="1"/>
          </p:cNvSpPr>
          <p:nvPr/>
        </p:nvSpPr>
        <p:spPr bwMode="auto">
          <a:xfrm>
            <a:off x="4788323" y="3191863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By=10</a:t>
            </a:r>
            <a:r>
              <a:rPr lang="en-US" sz="1984" baseline="30000">
                <a:solidFill>
                  <a:srgbClr val="FF0000"/>
                </a:solidFill>
              </a:rPr>
              <a:t>-2</a:t>
            </a:r>
            <a:r>
              <a:rPr lang="en-US" sz="1984">
                <a:solidFill>
                  <a:srgbClr val="FF0000"/>
                </a:solidFill>
              </a:rPr>
              <a:t>B</a:t>
            </a:r>
            <a:r>
              <a:rPr lang="en-US" sz="1984" baseline="-25000">
                <a:solidFill>
                  <a:srgbClr val="FF0000"/>
                </a:solidFill>
              </a:rPr>
              <a:t>z0</a:t>
            </a:r>
          </a:p>
        </p:txBody>
      </p:sp>
      <p:sp>
        <p:nvSpPr>
          <p:cNvPr id="109582" name="TextBox 17"/>
          <p:cNvSpPr txBox="1">
            <a:spLocks noChangeArrowheads="1"/>
          </p:cNvSpPr>
          <p:nvPr/>
        </p:nvSpPr>
        <p:spPr bwMode="auto">
          <a:xfrm>
            <a:off x="5964272" y="1091953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100 cm</a:t>
            </a:r>
            <a:r>
              <a:rPr lang="en-US" sz="1984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09583" name="TextBox 18"/>
          <p:cNvSpPr txBox="1">
            <a:spLocks noChangeArrowheads="1"/>
          </p:cNvSpPr>
          <p:nvPr/>
        </p:nvSpPr>
        <p:spPr bwMode="auto">
          <a:xfrm>
            <a:off x="5880276" y="4199819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10 cm</a:t>
            </a:r>
            <a:r>
              <a:rPr lang="en-US" sz="1984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09584" name="TextBox 19"/>
          <p:cNvSpPr txBox="1">
            <a:spLocks noChangeArrowheads="1"/>
          </p:cNvSpPr>
          <p:nvPr/>
        </p:nvSpPr>
        <p:spPr bwMode="auto">
          <a:xfrm>
            <a:off x="1008485" y="1007957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10 cm</a:t>
            </a:r>
            <a:r>
              <a:rPr lang="en-US" sz="1984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109585" name="TextBox 20"/>
          <p:cNvSpPr txBox="1">
            <a:spLocks noChangeArrowheads="1"/>
          </p:cNvSpPr>
          <p:nvPr/>
        </p:nvSpPr>
        <p:spPr bwMode="auto">
          <a:xfrm>
            <a:off x="924489" y="4115823"/>
            <a:ext cx="1763924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>
                <a:solidFill>
                  <a:srgbClr val="FF0000"/>
                </a:solidFill>
              </a:rPr>
              <a:t>100 cm</a:t>
            </a:r>
            <a:r>
              <a:rPr lang="en-US" sz="1984" baseline="30000">
                <a:solidFill>
                  <a:srgbClr val="FF0000"/>
                </a:solidFill>
              </a:rPr>
              <a:t>-3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6274F1-7A8B-D447-A169-C26A0B0A78F1}"/>
              </a:ext>
            </a:extLst>
          </p:cNvPr>
          <p:cNvSpPr/>
          <p:nvPr/>
        </p:nvSpPr>
        <p:spPr>
          <a:xfrm>
            <a:off x="3841907" y="3595172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C00000"/>
                </a:solidFill>
              </a:rPr>
              <a:t>Zharkova and </a:t>
            </a:r>
            <a:r>
              <a:rPr lang="en-US" baseline="30000" dirty="0" err="1">
                <a:solidFill>
                  <a:srgbClr val="C00000"/>
                </a:solidFill>
              </a:rPr>
              <a:t>Khabarova</a:t>
            </a:r>
            <a:r>
              <a:rPr lang="en-US" baseline="30000" dirty="0">
                <a:solidFill>
                  <a:srgbClr val="C00000"/>
                </a:solidFill>
              </a:rPr>
              <a:t>, 2012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E77DB9-B627-094A-9083-BF540CB3A046}"/>
              </a:ext>
            </a:extLst>
          </p:cNvPr>
          <p:cNvSpPr/>
          <p:nvPr/>
        </p:nvSpPr>
        <p:spPr>
          <a:xfrm>
            <a:off x="-14113" y="457662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6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6DA80-903F-97B2-6BB2-625F09BBE3CF}"/>
              </a:ext>
            </a:extLst>
          </p:cNvPr>
          <p:cNvSpPr txBox="1"/>
          <p:nvPr/>
        </p:nvSpPr>
        <p:spPr>
          <a:xfrm>
            <a:off x="1" y="7106346"/>
            <a:ext cx="1008062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Blue - -protons</a:t>
            </a:r>
            <a:r>
              <a:rPr lang="en-US" dirty="0"/>
              <a:t>, black </a:t>
            </a:r>
            <a:r>
              <a:rPr lang="en-US" dirty="0">
                <a:solidFill>
                  <a:srgbClr val="0033CC"/>
                </a:solidFill>
              </a:rPr>
              <a:t>–electrons: h/shoe like –bounced lower energy e  top – transit high energy 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504507" y="-446232"/>
            <a:ext cx="9071610" cy="1511935"/>
          </a:xfrm>
        </p:spPr>
        <p:txBody>
          <a:bodyPr/>
          <a:lstStyle/>
          <a:p>
            <a:pPr algn="ctr" eaLnBrk="1" hangingPunct="1"/>
            <a:r>
              <a:rPr lang="en-GB" dirty="0">
                <a:solidFill>
                  <a:srgbClr val="0033CC"/>
                </a:solidFill>
              </a:rPr>
              <a:t>Polarization electric field E</a:t>
            </a:r>
            <a:r>
              <a:rPr lang="en-GB" baseline="-25000" dirty="0">
                <a:solidFill>
                  <a:srgbClr val="0033CC"/>
                </a:solidFill>
              </a:rPr>
              <a:t>x</a:t>
            </a:r>
            <a:r>
              <a:rPr lang="en-GB" dirty="0">
                <a:solidFill>
                  <a:srgbClr val="0033CC"/>
                </a:solidFill>
              </a:rPr>
              <a:t>–across a current sheet</a:t>
            </a:r>
          </a:p>
        </p:txBody>
      </p:sp>
      <p:pic>
        <p:nvPicPr>
          <p:cNvPr id="98307" name="Picture 2" descr="Ex_x_5plots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242" y="1065703"/>
            <a:ext cx="8740875" cy="55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070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17"/>
          <p:cNvSpPr>
            <a:spLocks noChangeArrowheads="1" noChangeShapeType="1" noTextEdit="1"/>
          </p:cNvSpPr>
          <p:nvPr/>
        </p:nvSpPr>
        <p:spPr bwMode="auto">
          <a:xfrm>
            <a:off x="357514" y="-372519"/>
            <a:ext cx="9605338" cy="7629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205" b="1" i="1" kern="10" spc="441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blurRad="63500" dist="46662" dir="3284183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Electron PADs and ion velocities </a:t>
            </a:r>
          </a:p>
          <a:p>
            <a:pPr algn="ctr"/>
            <a:r>
              <a:rPr lang="en-US" sz="2205" b="1" i="1" kern="10" spc="441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blurRad="63500" dist="46662" dir="3284183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Heliospheric</a:t>
            </a:r>
            <a:r>
              <a:rPr lang="en-US" sz="2205" b="1" i="1" kern="10" spc="441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blurRad="63500" dist="46662" dir="3284183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 current sheet</a:t>
            </a:r>
          </a:p>
        </p:txBody>
      </p:sp>
      <p:sp>
        <p:nvSpPr>
          <p:cNvPr id="19459" name="Text Box 26"/>
          <p:cNvSpPr txBox="1">
            <a:spLocks noChangeArrowheads="1"/>
          </p:cNvSpPr>
          <p:nvPr/>
        </p:nvSpPr>
        <p:spPr bwMode="auto">
          <a:xfrm>
            <a:off x="198272" y="5764252"/>
            <a:ext cx="5398518" cy="178895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5" dirty="0"/>
              <a:t>T. </a:t>
            </a:r>
            <a:r>
              <a:rPr lang="en-US" sz="2205" dirty="0" err="1"/>
              <a:t>Siversky</a:t>
            </a:r>
            <a:r>
              <a:rPr lang="en-US" sz="2205" dirty="0"/>
              <a:t>, </a:t>
            </a:r>
            <a:r>
              <a:rPr lang="en-US" sz="2205" dirty="0" err="1"/>
              <a:t>V.Zharkova</a:t>
            </a:r>
            <a:r>
              <a:rPr lang="en-US" sz="2205" dirty="0"/>
              <a:t>, 2009, JPP, 75, 5</a:t>
            </a:r>
          </a:p>
          <a:p>
            <a:pPr>
              <a:spcBef>
                <a:spcPct val="50000"/>
              </a:spcBef>
            </a:pPr>
            <a:r>
              <a:rPr lang="en-US" sz="2205" dirty="0"/>
              <a:t>V. </a:t>
            </a:r>
            <a:r>
              <a:rPr lang="en-US" sz="2205" dirty="0" err="1"/>
              <a:t>Zharkova</a:t>
            </a:r>
            <a:r>
              <a:rPr lang="en-US" sz="2205" dirty="0"/>
              <a:t> et al, 2011, </a:t>
            </a:r>
            <a:r>
              <a:rPr lang="en-US" sz="2205" dirty="0" err="1"/>
              <a:t>SSRv</a:t>
            </a:r>
            <a:r>
              <a:rPr lang="en-US" sz="2205" dirty="0"/>
              <a:t>, 157, 359</a:t>
            </a:r>
          </a:p>
          <a:p>
            <a:pPr>
              <a:spcBef>
                <a:spcPct val="50000"/>
              </a:spcBef>
            </a:pPr>
            <a:r>
              <a:rPr lang="en-US" sz="2205" dirty="0" err="1"/>
              <a:t>V.Zharkova</a:t>
            </a:r>
            <a:r>
              <a:rPr lang="en-US" sz="2205" dirty="0"/>
              <a:t>, O. Khabarova,2012,  </a:t>
            </a:r>
            <a:r>
              <a:rPr lang="en-US" sz="2205" dirty="0" err="1"/>
              <a:t>ApJ</a:t>
            </a:r>
            <a:r>
              <a:rPr lang="en-US" sz="2205" dirty="0"/>
              <a:t>, 752, 35</a:t>
            </a:r>
            <a:endParaRPr lang="ru-RU" sz="2205" dirty="0"/>
          </a:p>
        </p:txBody>
      </p:sp>
      <p:pic>
        <p:nvPicPr>
          <p:cNvPr id="15365" name="Picture 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514" y="762967"/>
            <a:ext cx="5239275" cy="496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33"/>
          <p:cNvSpPr txBox="1">
            <a:spLocks noChangeArrowheads="1"/>
          </p:cNvSpPr>
          <p:nvPr/>
        </p:nvSpPr>
        <p:spPr bwMode="auto">
          <a:xfrm>
            <a:off x="6048269" y="4891040"/>
            <a:ext cx="4031827" cy="25523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984" dirty="0">
                <a:solidFill>
                  <a:srgbClr val="0000FF"/>
                </a:solidFill>
              </a:rPr>
              <a:t>Quasi-continuous reconnection in the HCS </a:t>
            </a:r>
            <a:r>
              <a:rPr lang="en-GB" sz="2205" dirty="0">
                <a:solidFill>
                  <a:srgbClr val="0000FF"/>
                </a:solidFill>
              </a:rPr>
              <a:t>can explain a few KEY puzzles in the observations of the dynamics of  ions and electrons in the solar wind (see UKSP nugget 29)</a:t>
            </a:r>
            <a:r>
              <a:rPr lang="en-US" sz="2205" dirty="0">
                <a:solidFill>
                  <a:srgbClr val="0000FF"/>
                </a:solidFill>
              </a:rPr>
              <a:t>  </a:t>
            </a:r>
            <a:endParaRPr lang="en-GB" sz="2205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ru-RU" sz="1984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2283" y="4199819"/>
            <a:ext cx="4031827" cy="301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9307" y="923961"/>
            <a:ext cx="4920788" cy="347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BD5A7F-D1DF-5325-5E77-213A50B81E94}"/>
              </a:ext>
            </a:extLst>
          </p:cNvPr>
          <p:cNvSpPr/>
          <p:nvPr/>
        </p:nvSpPr>
        <p:spPr>
          <a:xfrm>
            <a:off x="-14113" y="457662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5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66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64477" y="-35169"/>
            <a:ext cx="9951670" cy="7394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</a:rPr>
              <a:t>Magnetic topology effects </a:t>
            </a:r>
          </a:p>
          <a:p>
            <a:pPr algn="ctr"/>
            <a:r>
              <a:rPr lang="en-GB" sz="2800" dirty="0">
                <a:solidFill>
                  <a:srgbClr val="0033CC"/>
                </a:solidFill>
                <a:latin typeface="Arial"/>
                <a:ea typeface="DejaVu Sans"/>
              </a:rPr>
              <a:t>on particle energy and pitch angle distributions (XZ2020) </a:t>
            </a:r>
            <a:endParaRPr sz="2800" dirty="0">
              <a:solidFill>
                <a:srgbClr val="0033CC"/>
              </a:solidFill>
            </a:endParaRPr>
          </a:p>
        </p:txBody>
      </p:sp>
      <p:sp>
        <p:nvSpPr>
          <p:cNvPr id="396" name="CustomShape 2"/>
          <p:cNvSpPr/>
          <p:nvPr/>
        </p:nvSpPr>
        <p:spPr>
          <a:xfrm>
            <a:off x="80365" y="5667015"/>
            <a:ext cx="9951670" cy="17231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r>
              <a:rPr lang="en-GB" dirty="0"/>
              <a:t>By/B0 = 0 (a-first row), 0.1(b-second row), 1.0 (c-third row), and 1.0 with d = 10 m (d-fourth row) </a:t>
            </a:r>
          </a:p>
          <a:p>
            <a:pPr>
              <a:lnSpc>
                <a:spcPct val="100000"/>
              </a:lnSpc>
            </a:pPr>
            <a:endParaRPr lang="en-GB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1. </a:t>
            </a:r>
            <a:r>
              <a:rPr lang="en-GB" dirty="0">
                <a:solidFill>
                  <a:srgbClr val="C00000"/>
                </a:solidFill>
                <a:latin typeface="Arial"/>
                <a:ea typeface="DejaVu Sans"/>
              </a:rPr>
              <a:t>Asymmetric ejection </a:t>
            </a:r>
            <a:r>
              <a:rPr lang="en-GB" dirty="0">
                <a:solidFill>
                  <a:srgbClr val="000000"/>
                </a:solidFill>
                <a:latin typeface="Arial"/>
                <a:ea typeface="DejaVu Sans"/>
              </a:rPr>
              <a:t>with respect to the current sheet midplane in a strong guiding field– </a:t>
            </a:r>
            <a:r>
              <a:rPr lang="en-GB" dirty="0">
                <a:solidFill>
                  <a:schemeClr val="accent2"/>
                </a:solidFill>
                <a:latin typeface="Arial"/>
                <a:ea typeface="DejaVu Sans"/>
              </a:rPr>
              <a:t>separation of electrons from protons</a:t>
            </a:r>
          </a:p>
          <a:p>
            <a:pPr>
              <a:lnSpc>
                <a:spcPct val="100000"/>
              </a:lnSpc>
            </a:pPr>
            <a:r>
              <a:rPr lang="en-GB" dirty="0"/>
              <a:t>2. Particle of the same charge – </a:t>
            </a:r>
            <a:r>
              <a:rPr lang="en-GB" dirty="0">
                <a:solidFill>
                  <a:srgbClr val="C00000"/>
                </a:solidFill>
              </a:rPr>
              <a:t>transit and bounced particles </a:t>
            </a:r>
            <a:r>
              <a:rPr lang="en-GB" dirty="0"/>
              <a:t>- with different energies and pitch-angle distributions</a:t>
            </a:r>
            <a:endParaRPr dirty="0"/>
          </a:p>
        </p:txBody>
      </p:sp>
      <p:pic>
        <p:nvPicPr>
          <p:cNvPr id="397" name="Picture 396"/>
          <p:cNvPicPr/>
          <p:nvPr/>
        </p:nvPicPr>
        <p:blipFill>
          <a:blip r:embed="rId3"/>
          <a:stretch>
            <a:fillRect/>
          </a:stretch>
        </p:blipFill>
        <p:spPr>
          <a:xfrm>
            <a:off x="80365" y="910493"/>
            <a:ext cx="10080000" cy="460764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C9F57A-5130-6E47-8374-0686A8B3EFA1}"/>
              </a:ext>
            </a:extLst>
          </p:cNvPr>
          <p:cNvSpPr/>
          <p:nvPr/>
        </p:nvSpPr>
        <p:spPr>
          <a:xfrm>
            <a:off x="128955" y="5964780"/>
            <a:ext cx="235763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dirty="0">
                <a:latin typeface="CMMI9"/>
              </a:rPr>
              <a:t>B</a:t>
            </a:r>
            <a:r>
              <a:rPr lang="en-GB" sz="800" dirty="0">
                <a:latin typeface="CMR6"/>
              </a:rPr>
              <a:t>0 </a:t>
            </a:r>
            <a:r>
              <a:rPr lang="en-GB" dirty="0">
                <a:latin typeface="CMR9"/>
              </a:rPr>
              <a:t>= 10</a:t>
            </a:r>
            <a:r>
              <a:rPr lang="en-GB" sz="800" dirty="0">
                <a:latin typeface="CMSY6"/>
              </a:rPr>
              <a:t>−</a:t>
            </a:r>
            <a:r>
              <a:rPr lang="en-GB" sz="800" dirty="0">
                <a:latin typeface="CMR6"/>
              </a:rPr>
              <a:t>3 </a:t>
            </a:r>
            <a:r>
              <a:rPr lang="en-GB" dirty="0">
                <a:latin typeface="CMMI9"/>
              </a:rPr>
              <a:t>T</a:t>
            </a:r>
            <a:r>
              <a:rPr lang="en-GB" dirty="0">
                <a:latin typeface="CMR9"/>
              </a:rPr>
              <a:t>, </a:t>
            </a:r>
            <a:r>
              <a:rPr lang="en-GB" dirty="0">
                <a:latin typeface="CMMI9"/>
              </a:rPr>
              <a:t>E</a:t>
            </a:r>
            <a:r>
              <a:rPr lang="en-GB" sz="800" dirty="0">
                <a:latin typeface="CMMI6"/>
              </a:rPr>
              <a:t>y,</a:t>
            </a:r>
            <a:r>
              <a:rPr lang="en-GB" sz="800" dirty="0">
                <a:latin typeface="CMR6"/>
              </a:rPr>
              <a:t>0 </a:t>
            </a:r>
            <a:r>
              <a:rPr lang="en-GB" dirty="0">
                <a:latin typeface="CMR9"/>
              </a:rPr>
              <a:t>= 250 </a:t>
            </a:r>
            <a:r>
              <a:rPr lang="en-GB" dirty="0">
                <a:latin typeface="CMMI9"/>
              </a:rPr>
              <a:t>V/m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98810D-62AB-A543-9F76-4F65B386A3EB}"/>
              </a:ext>
            </a:extLst>
          </p:cNvPr>
          <p:cNvSpPr/>
          <p:nvPr/>
        </p:nvSpPr>
        <p:spPr>
          <a:xfrm>
            <a:off x="4100043" y="809035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electrons                                              protons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1230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795" y="-614492"/>
            <a:ext cx="9773898" cy="154119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defRPr sz="1600"/>
            </a:pPr>
            <a:r>
              <a:rPr lang="en-US" sz="2800" dirty="0">
                <a:solidFill>
                  <a:srgbClr val="0000FF"/>
                </a:solidFill>
              </a:rPr>
              <a:t>Acceleration in squashed magnetic islands with large By</a:t>
            </a:r>
          </a:p>
          <a:p>
            <a:pPr algn="ctr">
              <a:defRPr sz="1600"/>
            </a:pPr>
            <a:r>
              <a:rPr lang="en-US" sz="2205" dirty="0">
                <a:solidFill>
                  <a:srgbClr val="0033CC"/>
                </a:solidFill>
              </a:rPr>
              <a:t>Xia and Zharkova, 2018</a:t>
            </a:r>
          </a:p>
          <a:p>
            <a:pPr algn="ctr">
              <a:defRPr sz="1600"/>
            </a:pPr>
            <a:r>
              <a:rPr lang="en-US" sz="2205" dirty="0">
                <a:solidFill>
                  <a:srgbClr val="0033CC"/>
                </a:solidFill>
                <a:hlinkClick r:id="rId2"/>
              </a:rPr>
              <a:t>https://solargsm.com/wp-content/uploads/2020/03/xia_zharkova_tp_islands_aa18.pdf</a:t>
            </a:r>
            <a:r>
              <a:rPr lang="en-US" sz="2205" dirty="0">
                <a:solidFill>
                  <a:srgbClr val="0033CC"/>
                </a:solidFill>
              </a:rPr>
              <a:t> </a:t>
            </a:r>
          </a:p>
        </p:txBody>
      </p:sp>
      <p:pic>
        <p:nvPicPr>
          <p:cNvPr id="6" name="image15.tif" descr="image15.tif">
            <a:extLst>
              <a:ext uri="{FF2B5EF4-FFF2-40B4-BE49-F238E27FC236}">
                <a16:creationId xmlns:a16="http://schemas.microsoft.com/office/drawing/2014/main" id="{691B2B10-3222-3547-AB3C-FEA8F6E14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4" y="1239822"/>
            <a:ext cx="9936235" cy="36512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BD0E7-838B-7049-90E9-246FB7EFB640}"/>
              </a:ext>
            </a:extLst>
          </p:cNvPr>
          <p:cNvSpPr txBox="1"/>
          <p:nvPr/>
        </p:nvSpPr>
        <p:spPr>
          <a:xfrm flipH="1">
            <a:off x="411445" y="5204217"/>
            <a:ext cx="9286932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Electrons can be accelerated in a single squashed island to relativistic energy. They circle about the O-point and are ejected from X-</a:t>
            </a:r>
            <a:r>
              <a:rPr lang="en-US" sz="2400" dirty="0" err="1">
                <a:solidFill>
                  <a:srgbClr val="0070C0"/>
                </a:solidFill>
              </a:rPr>
              <a:t>nullpoint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28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771C3-DCF7-8940-9924-F852523C2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46" y="-378619"/>
            <a:ext cx="9072000" cy="12621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C71DB5-9ED4-934D-84AA-C065E719B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8" y="-90256"/>
            <a:ext cx="9144000" cy="3212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BA8C3-0CC6-FA4D-95C6-9BBB48F92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" y="4043975"/>
            <a:ext cx="9548683" cy="32120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1DF72F-643F-3549-9DA6-154101B8CC05}"/>
              </a:ext>
            </a:extLst>
          </p:cNvPr>
          <p:cNvSpPr/>
          <p:nvPr/>
        </p:nvSpPr>
        <p:spPr>
          <a:xfrm>
            <a:off x="3674243" y="4043973"/>
            <a:ext cx="191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Simulated PADs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6BC51-5048-7745-9FCF-EFE8DC025B7F}"/>
              </a:ext>
            </a:extLst>
          </p:cNvPr>
          <p:cNvSpPr/>
          <p:nvPr/>
        </p:nvSpPr>
        <p:spPr>
          <a:xfrm>
            <a:off x="5073043" y="-116871"/>
            <a:ext cx="306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Parker’s probe observations</a:t>
            </a:r>
          </a:p>
        </p:txBody>
      </p:sp>
      <p:pic>
        <p:nvPicPr>
          <p:cNvPr id="3074" name="Picture 2" descr="page9image1825792">
            <a:extLst>
              <a:ext uri="{FF2B5EF4-FFF2-40B4-BE49-F238E27FC236}">
                <a16:creationId xmlns:a16="http://schemas.microsoft.com/office/drawing/2014/main" id="{C58266AC-348C-D742-8C8A-89C7A7335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27" y="3093928"/>
            <a:ext cx="8510009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1266D4-FF0D-6644-8AD9-164325C8E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6" y="-378619"/>
            <a:ext cx="9144000" cy="3556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23B0E9-69C5-ADD4-093C-43542268C784}"/>
              </a:ext>
            </a:extLst>
          </p:cNvPr>
          <p:cNvSpPr txBox="1"/>
          <p:nvPr/>
        </p:nvSpPr>
        <p:spPr>
          <a:xfrm>
            <a:off x="117665" y="7190343"/>
            <a:ext cx="95486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33CC"/>
                </a:solidFill>
                <a:hlinkClick r:id="rId6"/>
              </a:rPr>
              <a:t>https://solargsm.com/wp-content/uploads/2021/02/zharkova_xia_PADs_aa21.pdf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5887-33A2-8849-919D-98B5C3ACA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345989"/>
            <a:ext cx="9947188" cy="1768356"/>
          </a:xfrm>
          <a:solidFill>
            <a:srgbClr val="FFFFFF"/>
          </a:solidFill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Electron PADs observed by WIND (left)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and simulated by PIC (right)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0033CC"/>
                </a:solidFill>
                <a:hlinkClick r:id="rId2"/>
              </a:rPr>
              <a:t>https://solargsm.com/wp-content/uploads/2020/04/Khabarova_PAD_features_apjl20.pdf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br>
              <a:rPr lang="en-US" sz="2800" dirty="0">
                <a:solidFill>
                  <a:srgbClr val="0033CC"/>
                </a:solidFill>
              </a:rPr>
            </a:b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4099" name="Picture 3" descr="page7image7168608">
            <a:extLst>
              <a:ext uri="{FF2B5EF4-FFF2-40B4-BE49-F238E27FC236}">
                <a16:creationId xmlns:a16="http://schemas.microsoft.com/office/drawing/2014/main" id="{1F7A5702-D207-0945-A0B4-DDAFDA62A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" y="1528311"/>
            <a:ext cx="4659130" cy="566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71812B-7008-9F4F-8880-7C7EDA7D40B1}"/>
              </a:ext>
            </a:extLst>
          </p:cNvPr>
          <p:cNvSpPr/>
          <p:nvPr/>
        </p:nvSpPr>
        <p:spPr>
          <a:xfrm>
            <a:off x="48175" y="6101898"/>
            <a:ext cx="4511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IDFont+F3"/>
              </a:rPr>
              <a:t>Electrons of different energies, the IMF, and the density in the region filled with MIs as observed by the WIND spacecraft on 2007, May, 29. </a:t>
            </a:r>
            <a:endParaRPr lang="en-GB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A2FDC4-DDD2-1E46-96B6-2366E708B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23" y="1528310"/>
            <a:ext cx="4946162" cy="566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44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4DCF-8181-8A45-8093-939036109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125" y="134334"/>
            <a:ext cx="10004220" cy="126216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rgbClr val="C00000"/>
                </a:solidFill>
              </a:rPr>
              <a:t>PAD three top panels (right column):</a:t>
            </a:r>
            <a:br>
              <a:rPr lang="en-GB" sz="3200" dirty="0">
                <a:solidFill>
                  <a:srgbClr val="C00000"/>
                </a:solidFill>
              </a:rPr>
            </a:br>
            <a:r>
              <a:rPr lang="en-GB" sz="3200" dirty="0">
                <a:solidFill>
                  <a:srgbClr val="C00000"/>
                </a:solidFill>
              </a:rPr>
              <a:t> 650.7, 246.6, and 73-194 eV energy channels </a:t>
            </a:r>
            <a:br>
              <a:rPr lang="en-GB" sz="3200" dirty="0">
                <a:solidFill>
                  <a:srgbClr val="C00000"/>
                </a:solidFill>
              </a:rPr>
            </a:br>
            <a:r>
              <a:rPr lang="en-GB" sz="3200" dirty="0">
                <a:solidFill>
                  <a:srgbClr val="C00000"/>
                </a:solidFill>
              </a:rPr>
              <a:t>from STEREO A (a) and STEREO B (b)</a:t>
            </a:r>
            <a:br>
              <a:rPr lang="en-GB" sz="3200" dirty="0">
                <a:solidFill>
                  <a:srgbClr val="C00000"/>
                </a:solidFill>
              </a:rPr>
            </a:br>
            <a:r>
              <a:rPr lang="en-GB" sz="2800" dirty="0">
                <a:solidFill>
                  <a:srgbClr val="0033CC"/>
                </a:solidFill>
                <a:hlinkClick r:id="rId2"/>
              </a:rPr>
              <a:t>https://solargsm.com/wp-content/uploads/2020/04/Khabarova_PAD_features_apjl20.pdf</a:t>
            </a:r>
            <a:r>
              <a:rPr lang="en-GB" sz="2800" dirty="0">
                <a:solidFill>
                  <a:srgbClr val="0033CC"/>
                </a:solidFill>
              </a:rPr>
              <a:t> </a:t>
            </a:r>
            <a:br>
              <a:rPr lang="en-GB" sz="2800" dirty="0">
                <a:solidFill>
                  <a:srgbClr val="0033CC"/>
                </a:solidFill>
              </a:rPr>
            </a:b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" name="Picture 1" descr="page9image11311392">
            <a:extLst>
              <a:ext uri="{FF2B5EF4-FFF2-40B4-BE49-F238E27FC236}">
                <a16:creationId xmlns:a16="http://schemas.microsoft.com/office/drawing/2014/main" id="{EFD7E855-35B3-2B42-A2B6-D919CB8E1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446" y="1754116"/>
            <a:ext cx="5322277" cy="559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4image5083664">
            <a:extLst>
              <a:ext uri="{FF2B5EF4-FFF2-40B4-BE49-F238E27FC236}">
                <a16:creationId xmlns:a16="http://schemas.microsoft.com/office/drawing/2014/main" id="{2146F3B7-AD64-BE4F-AA30-B87050AA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2" y="1754116"/>
            <a:ext cx="4303590" cy="559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7F34AB-A46C-6949-9122-4125B3F95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2" y="1754116"/>
            <a:ext cx="4642246" cy="55480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5EEBA97-889C-A74D-8496-7726FB389146}"/>
              </a:ext>
            </a:extLst>
          </p:cNvPr>
          <p:cNvSpPr/>
          <p:nvPr/>
        </p:nvSpPr>
        <p:spPr>
          <a:xfrm>
            <a:off x="304800" y="6779010"/>
            <a:ext cx="930637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CIDFont+F3"/>
              </a:rPr>
              <a:t>The highest-energy 650.7 eV STEREO PAD is completely different from the other PADs. It shows signatures of intermittent bi- directionality, following the location of MIs and CSs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0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764" y="684221"/>
            <a:ext cx="9605337" cy="477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7659950" y="2906626"/>
            <a:ext cx="713969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endParaRPr lang="ru-RU" sz="1984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8611910" y="3463102"/>
            <a:ext cx="953708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HCS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6548747" y="2351899"/>
            <a:ext cx="953710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HCS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2" name="Text Box 22"/>
          <p:cNvSpPr txBox="1">
            <a:spLocks noChangeArrowheads="1"/>
          </p:cNvSpPr>
          <p:nvPr/>
        </p:nvSpPr>
        <p:spPr bwMode="auto">
          <a:xfrm>
            <a:off x="436260" y="5795751"/>
            <a:ext cx="9643835" cy="2038046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ru-RU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Using </a:t>
            </a:r>
            <a:r>
              <a:rPr lang="en-US" sz="2646" b="1" dirty="0">
                <a:sym typeface="Symbol" charset="2"/>
              </a:rPr>
              <a:t></a:t>
            </a:r>
            <a:r>
              <a:rPr lang="en-US" sz="2646" b="1" baseline="-25000" dirty="0"/>
              <a:t>B</a:t>
            </a:r>
            <a:r>
              <a:rPr lang="ru-RU" sz="2646" b="1" baseline="-25000" dirty="0"/>
              <a:t>   </a:t>
            </a:r>
            <a:r>
              <a:rPr lang="ru-RU" sz="2646" b="1" dirty="0">
                <a:latin typeface="Berlin Sans FB" pitchFamily="34" charset="0"/>
              </a:rPr>
              <a:t>(</a:t>
            </a:r>
            <a:r>
              <a:rPr lang="en-GB" sz="2646" b="1" dirty="0">
                <a:latin typeface="Berlin Sans FB" pitchFamily="34" charset="0"/>
              </a:rPr>
              <a:t>if crosses </a:t>
            </a:r>
            <a:r>
              <a:rPr lang="en-US" sz="2646" b="1" dirty="0">
                <a:latin typeface="Berlin Sans FB" pitchFamily="34" charset="0"/>
              </a:rPr>
              <a:t>45</a:t>
            </a:r>
            <a:r>
              <a:rPr lang="en-US" sz="2646" b="1" dirty="0">
                <a:latin typeface="Berlin Sans FB" pitchFamily="34" charset="0"/>
                <a:sym typeface="Symbol" charset="2"/>
              </a:rPr>
              <a:t></a:t>
            </a:r>
            <a:r>
              <a:rPr lang="en-US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or</a:t>
            </a:r>
            <a:r>
              <a:rPr lang="en-US" sz="2646" b="1" dirty="0">
                <a:latin typeface="Berlin Sans FB" pitchFamily="34" charset="0"/>
              </a:rPr>
              <a:t> 225</a:t>
            </a:r>
            <a:r>
              <a:rPr lang="en-US" sz="2646" b="1" dirty="0">
                <a:latin typeface="Berlin Sans FB" pitchFamily="34" charset="0"/>
                <a:sym typeface="Symbol" charset="2"/>
              </a:rPr>
              <a:t></a:t>
            </a:r>
            <a:r>
              <a:rPr lang="en-US" sz="2646" b="1" dirty="0">
                <a:latin typeface="Berlin Sans FB" pitchFamily="34" charset="0"/>
              </a:rPr>
              <a:t> </a:t>
            </a:r>
            <a:r>
              <a:rPr lang="ru-RU" sz="2646" b="1" dirty="0">
                <a:latin typeface="Berlin Sans FB" pitchFamily="34" charset="0"/>
              </a:rPr>
              <a:t>- </a:t>
            </a:r>
            <a:r>
              <a:rPr lang="en-GB" sz="2646" b="1" dirty="0">
                <a:latin typeface="Berlin Sans FB" pitchFamily="34" charset="0"/>
              </a:rPr>
              <a:t>change of IMP</a:t>
            </a:r>
            <a:r>
              <a:rPr lang="ru-RU" sz="2646" b="1" dirty="0">
                <a:latin typeface="Berlin Sans FB" pitchFamily="34" charset="0"/>
              </a:rPr>
              <a:t> </a:t>
            </a:r>
            <a:r>
              <a:rPr lang="en-GB" sz="2646" b="1" dirty="0">
                <a:latin typeface="Berlin Sans FB" pitchFamily="34" charset="0"/>
              </a:rPr>
              <a:t>from or to the Sun</a:t>
            </a:r>
            <a:r>
              <a:rPr lang="ru-RU" sz="2646" b="1" dirty="0">
                <a:latin typeface="Berlin Sans FB" pitchFamily="34" charset="0"/>
              </a:rPr>
              <a:t>).</a:t>
            </a:r>
          </a:p>
          <a:p>
            <a:pPr>
              <a:buFontTx/>
              <a:buChar char="•"/>
            </a:pPr>
            <a:r>
              <a:rPr lang="ru-RU" sz="2425" dirty="0">
                <a:solidFill>
                  <a:srgbClr val="FFFF00"/>
                </a:solidFill>
                <a:latin typeface="Berlin Sans FB" pitchFamily="34" charset="0"/>
              </a:rPr>
              <a:t> </a:t>
            </a:r>
            <a:r>
              <a:rPr lang="en-GB" sz="2425" dirty="0">
                <a:solidFill>
                  <a:srgbClr val="0000FF"/>
                </a:solidFill>
                <a:latin typeface="Berlin Sans FB" pitchFamily="34" charset="0"/>
              </a:rPr>
              <a:t>Using components of IMP </a:t>
            </a:r>
            <a:endParaRPr lang="ru-RU" sz="2425" dirty="0">
              <a:solidFill>
                <a:srgbClr val="0000FF"/>
              </a:solidFill>
              <a:latin typeface="Berlin Sans FB" pitchFamily="34" charset="0"/>
            </a:endParaRPr>
          </a:p>
          <a:p>
            <a:pPr>
              <a:buFontTx/>
              <a:buChar char="•"/>
            </a:pPr>
            <a:r>
              <a:rPr lang="ru-RU" sz="2425" dirty="0">
                <a:solidFill>
                  <a:srgbClr val="0000FF"/>
                </a:solidFill>
                <a:latin typeface="Berlin Sans FB" pitchFamily="34" charset="0"/>
              </a:rPr>
              <a:t> </a:t>
            </a:r>
            <a:r>
              <a:rPr lang="en-GB" sz="2425" dirty="0">
                <a:solidFill>
                  <a:srgbClr val="0000FF"/>
                </a:solidFill>
                <a:latin typeface="Berlin Sans FB" pitchFamily="34" charset="0"/>
              </a:rPr>
              <a:t>Using change of direction of electron propagation</a:t>
            </a:r>
            <a:endParaRPr lang="ru-RU" sz="2425" dirty="0">
              <a:solidFill>
                <a:srgbClr val="0000FF"/>
              </a:solidFill>
              <a:latin typeface="Berlin Sans FB" pitchFamily="34" charset="0"/>
            </a:endParaRPr>
          </a:p>
          <a:p>
            <a:endParaRPr lang="en-US" sz="2425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sp>
        <p:nvSpPr>
          <p:cNvPr id="14343" name="Text Box 23"/>
          <p:cNvSpPr txBox="1">
            <a:spLocks noChangeArrowheads="1"/>
          </p:cNvSpPr>
          <p:nvPr/>
        </p:nvSpPr>
        <p:spPr bwMode="auto">
          <a:xfrm>
            <a:off x="5992271" y="524977"/>
            <a:ext cx="3928582" cy="714864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r>
              <a:rPr lang="en-GB" sz="1984">
                <a:solidFill>
                  <a:srgbClr val="0000FF"/>
                </a:solidFill>
              </a:rPr>
              <a:t>Azimuthal angle</a:t>
            </a:r>
            <a:r>
              <a:rPr lang="ru-RU" sz="1984">
                <a:solidFill>
                  <a:srgbClr val="0000FF"/>
                </a:solidFill>
              </a:rPr>
              <a:t> </a:t>
            </a:r>
            <a:r>
              <a:rPr lang="en-GB" sz="1984">
                <a:solidFill>
                  <a:srgbClr val="0000FF"/>
                </a:solidFill>
              </a:rPr>
              <a:t>of magnetic field at</a:t>
            </a:r>
            <a:r>
              <a:rPr lang="ru-RU" sz="1984">
                <a:solidFill>
                  <a:srgbClr val="0000FF"/>
                </a:solidFill>
              </a:rPr>
              <a:t> 1 а.е.</a:t>
            </a:r>
            <a:r>
              <a:rPr lang="en-US" sz="1984">
                <a:solidFill>
                  <a:srgbClr val="0000FF"/>
                </a:solidFill>
              </a:rPr>
              <a:t> </a:t>
            </a:r>
            <a:r>
              <a:rPr lang="ru-RU" sz="1984">
                <a:solidFill>
                  <a:srgbClr val="0000FF"/>
                </a:solidFill>
              </a:rPr>
              <a:t>- </a:t>
            </a:r>
            <a:r>
              <a:rPr lang="en-US" sz="1984">
                <a:solidFill>
                  <a:srgbClr val="0000FF"/>
                </a:solidFill>
                <a:sym typeface="Symbol" charset="2"/>
              </a:rPr>
              <a:t></a:t>
            </a:r>
            <a:r>
              <a:rPr lang="en-US" sz="1984" baseline="-25000">
                <a:solidFill>
                  <a:srgbClr val="0000FF"/>
                </a:solidFill>
              </a:rPr>
              <a:t>B</a:t>
            </a:r>
            <a:endParaRPr lang="en-US" sz="1984">
              <a:solidFill>
                <a:srgbClr val="0000FF"/>
              </a:solidFill>
            </a:endParaRPr>
          </a:p>
        </p:txBody>
      </p:sp>
      <p:sp>
        <p:nvSpPr>
          <p:cNvPr id="14344" name="WordArt 24" descr="Heliospheric current sheet "/>
          <p:cNvSpPr>
            <a:spLocks noChangeArrowheads="1" noChangeShapeType="1" noTextEdit="1"/>
          </p:cNvSpPr>
          <p:nvPr/>
        </p:nvSpPr>
        <p:spPr bwMode="auto">
          <a:xfrm>
            <a:off x="596910" y="-167214"/>
            <a:ext cx="8819621" cy="5039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Problems in identification of sector boundaries</a:t>
            </a:r>
          </a:p>
        </p:txBody>
      </p:sp>
      <p:sp>
        <p:nvSpPr>
          <p:cNvPr id="14345" name="Text Box 25"/>
          <p:cNvSpPr txBox="1">
            <a:spLocks noChangeArrowheads="1"/>
          </p:cNvSpPr>
          <p:nvPr/>
        </p:nvSpPr>
        <p:spPr bwMode="auto">
          <a:xfrm>
            <a:off x="4788323" y="4812293"/>
            <a:ext cx="5055533" cy="714864"/>
          </a:xfrm>
          <a:prstGeom prst="rect">
            <a:avLst/>
          </a:prstGeom>
          <a:solidFill>
            <a:schemeClr val="bg1">
              <a:alpha val="98038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9208" tIns="51588" rIns="99208" bIns="51588">
            <a:prstTxWarp prst="textNoShape">
              <a:avLst/>
            </a:prstTxWarp>
            <a:spAutoFit/>
          </a:bodyPr>
          <a:lstStyle/>
          <a:p>
            <a:r>
              <a:rPr lang="en-US" sz="1984" dirty="0">
                <a:solidFill>
                  <a:srgbClr val="0000FF"/>
                </a:solidFill>
              </a:rPr>
              <a:t>315</a:t>
            </a:r>
            <a:r>
              <a:rPr lang="en-US" sz="1984" dirty="0">
                <a:solidFill>
                  <a:srgbClr val="0000FF"/>
                </a:solidFill>
                <a:sym typeface="Symbol" charset="2"/>
              </a:rPr>
              <a:t> sector – toward the Sun</a:t>
            </a:r>
          </a:p>
          <a:p>
            <a:r>
              <a:rPr lang="en-US" sz="1984" dirty="0">
                <a:solidFill>
                  <a:srgbClr val="0000FF"/>
                </a:solidFill>
                <a:sym typeface="Symbol" charset="2"/>
              </a:rPr>
              <a:t>135 sector – outward the Sun</a:t>
            </a:r>
            <a:r>
              <a:rPr lang="en-US" sz="1984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94586" name="Text Box 26"/>
          <p:cNvSpPr txBox="1">
            <a:spLocks noChangeArrowheads="1"/>
          </p:cNvSpPr>
          <p:nvPr/>
        </p:nvSpPr>
        <p:spPr bwMode="auto">
          <a:xfrm>
            <a:off x="4564333" y="4415061"/>
            <a:ext cx="1191009" cy="4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208" tIns="51588" rIns="99208" bIns="51588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984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(HCS)</a:t>
            </a:r>
            <a:endParaRPr lang="ru-RU" sz="1984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347" name="Rectangle 27"/>
          <p:cNvSpPr>
            <a:spLocks noChangeArrowheads="1"/>
          </p:cNvSpPr>
          <p:nvPr/>
        </p:nvSpPr>
        <p:spPr bwMode="auto">
          <a:xfrm>
            <a:off x="198271" y="5836853"/>
            <a:ext cx="200418" cy="409524"/>
          </a:xfrm>
          <a:prstGeom prst="rect">
            <a:avLst/>
          </a:prstGeom>
          <a:noFill/>
          <a:ln w="44450">
            <a:solidFill>
              <a:schemeClr val="hlink"/>
            </a:solidFill>
            <a:miter lim="800000"/>
            <a:headEnd/>
            <a:tailEnd/>
          </a:ln>
        </p:spPr>
        <p:txBody>
          <a:bodyPr wrap="none"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pic>
        <p:nvPicPr>
          <p:cNvPr id="3" name="Picture 2" descr="A colorful spiral with a black arrow&#10;&#10;Description automatically generated with medium confidence">
            <a:extLst>
              <a:ext uri="{FF2B5EF4-FFF2-40B4-BE49-F238E27FC236}">
                <a16:creationId xmlns:a16="http://schemas.microsoft.com/office/drawing/2014/main" id="{91C2CAE4-7956-AB9F-F1A6-37D28C104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0" y="1006243"/>
            <a:ext cx="4801793" cy="4175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F4D21-56EA-4E8A-9193-3CAF5C88C1B8}"/>
              </a:ext>
            </a:extLst>
          </p:cNvPr>
          <p:cNvSpPr txBox="1"/>
          <p:nvPr/>
        </p:nvSpPr>
        <p:spPr>
          <a:xfrm>
            <a:off x="355764" y="353641"/>
            <a:ext cx="50724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33CC"/>
                </a:solidFill>
              </a:rPr>
              <a:t>Heliospheric</a:t>
            </a:r>
            <a:r>
              <a:rPr lang="en-US" sz="2400" b="1" dirty="0">
                <a:solidFill>
                  <a:srgbClr val="0033CC"/>
                </a:solidFill>
              </a:rPr>
              <a:t> current sheet (HCS) </a:t>
            </a:r>
          </a:p>
        </p:txBody>
      </p:sp>
    </p:spTree>
    <p:extLst>
      <p:ext uri="{BB962C8B-B14F-4D97-AF65-F5344CB8AC3E}">
        <p14:creationId xmlns:p14="http://schemas.microsoft.com/office/powerpoint/2010/main" val="37415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57D6-6D94-C646-9A93-9E908FA38E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Turbulent electric and magnetic fields induced by accelerated particles </a:t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(</a:t>
            </a:r>
            <a:r>
              <a:rPr lang="en-US" sz="2400" dirty="0" err="1">
                <a:solidFill>
                  <a:schemeClr val="tx2"/>
                </a:solidFill>
              </a:rPr>
              <a:t>Siversky</a:t>
            </a:r>
            <a:r>
              <a:rPr lang="en-US" sz="2400" dirty="0">
                <a:solidFill>
                  <a:schemeClr val="tx2"/>
                </a:solidFill>
              </a:rPr>
              <a:t>&amp; Zharkova, 2009, JPP; Xia and Zharkova, 2020, A&amp;A)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21316-59A4-9F42-A9AB-9687AAED7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0" y="1778248"/>
            <a:ext cx="9525000" cy="508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8D7C56-D1F7-5A4F-A13E-8862F4E3A203}"/>
              </a:ext>
            </a:extLst>
          </p:cNvPr>
          <p:cNvSpPr/>
          <p:nvPr/>
        </p:nvSpPr>
        <p:spPr>
          <a:xfrm>
            <a:off x="2614724" y="1778248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C6389E-80DF-8842-875D-27AF6234D0FD}"/>
              </a:ext>
            </a:extLst>
          </p:cNvPr>
          <p:cNvSpPr/>
          <p:nvPr/>
        </p:nvSpPr>
        <p:spPr>
          <a:xfrm>
            <a:off x="6567228" y="1793609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36041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3240243" y="-238553"/>
            <a:ext cx="3230280" cy="7171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chemeClr val="tx2"/>
                </a:solidFill>
                <a:latin typeface="Arial"/>
                <a:ea typeface="ＭＳ Ｐゴシック"/>
              </a:rPr>
              <a:t>Conclusions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453" name="CustomShape 2"/>
          <p:cNvSpPr/>
          <p:nvPr/>
        </p:nvSpPr>
        <p:spPr>
          <a:xfrm>
            <a:off x="247383" y="478567"/>
            <a:ext cx="9713046" cy="6742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6800" rIns="90000" bIns="46800"/>
          <a:lstStyle/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There is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the 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separation of electrons from protons in RCSs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with respect to the midplane (sector boundary – SB in the HCS), which generates a polarization electric field across the current sheet</a:t>
            </a:r>
            <a:endParaRPr sz="2400" dirty="0"/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Magnetic field imposes its signatures on pitch-angle and energy distributions on particles entering a current sheet from the opposite (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transit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) and the same side (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bounced particles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sz="2400" dirty="0"/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Particles accelerated 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in magnetic islands still have the populations of transit and bounced particles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leading to two beam instabilities often reported in observations and PIC models,</a:t>
            </a:r>
            <a:endParaRPr sz="2400" dirty="0"/>
          </a:p>
          <a:p>
            <a:pPr>
              <a:lnSpc>
                <a:spcPct val="80000"/>
              </a:lnSpc>
            </a:pPr>
            <a:endParaRPr sz="2400" dirty="0"/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Particle 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energy gains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in coalescent islands are lower than in squashed ones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PADs of accelerated particles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are shown to 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reflect magnetic topology of current sheets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 and can be compared with in-situ observations accounting for energetic  </a:t>
            </a:r>
            <a:r>
              <a:rPr lang="en-GB" sz="2400" dirty="0" err="1">
                <a:solidFill>
                  <a:srgbClr val="000000"/>
                </a:solidFill>
                <a:latin typeface="Arial"/>
                <a:ea typeface="ＭＳ Ｐゴシック"/>
              </a:rPr>
              <a:t>strahls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 (transit electrons) and diffusive drop-offs (bounced electrons) often observed in solar wind </a:t>
            </a: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Bump-in-tail velocity distributions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of transit and bounced particles of the same charge 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induce turbulence </a:t>
            </a:r>
            <a:r>
              <a:rPr lang="en-GB" sz="2400" dirty="0">
                <a:solidFill>
                  <a:srgbClr val="000000"/>
                </a:solidFill>
                <a:latin typeface="Arial"/>
                <a:ea typeface="ＭＳ Ｐゴシック"/>
              </a:rPr>
              <a:t>in different parts of current sheets – see Zharkova and Xia, 2021, Frontier paper.</a:t>
            </a:r>
          </a:p>
          <a:p>
            <a:pPr>
              <a:lnSpc>
                <a:spcPct val="80000"/>
              </a:lnSpc>
            </a:pPr>
            <a:endParaRPr lang="en-GB" sz="20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29" y="-1"/>
            <a:ext cx="10034069" cy="7559675"/>
            <a:chOff x="0" y="119"/>
            <a:chExt cx="5734" cy="4201"/>
          </a:xfrm>
        </p:grpSpPr>
        <p:pic>
          <p:nvPicPr>
            <p:cNvPr id="1536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19"/>
              <a:ext cx="3897" cy="4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2517" name="Text Box 5"/>
            <p:cNvSpPr txBox="1">
              <a:spLocks noChangeArrowheads="1"/>
            </p:cNvSpPr>
            <p:nvPr/>
          </p:nvSpPr>
          <p:spPr bwMode="auto">
            <a:xfrm>
              <a:off x="567" y="1570"/>
              <a:ext cx="154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Azimuthal angle</a:t>
              </a:r>
              <a:endParaRPr lang="ru-RU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18" name="Text Box 6"/>
            <p:cNvSpPr txBox="1">
              <a:spLocks noChangeArrowheads="1"/>
            </p:cNvSpPr>
            <p:nvPr/>
          </p:nvSpPr>
          <p:spPr bwMode="auto">
            <a:xfrm>
              <a:off x="476" y="300"/>
              <a:ext cx="272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GB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Magnitude of IMP</a:t>
              </a:r>
              <a:endParaRPr lang="en-US" sz="1984" dirty="0">
                <a:solidFill>
                  <a:srgbClr val="0000FF"/>
                </a:solidFill>
              </a:endParaRPr>
            </a:p>
          </p:txBody>
        </p:sp>
        <p:sp>
          <p:nvSpPr>
            <p:cNvPr id="192519" name="Text Box 7"/>
            <p:cNvSpPr txBox="1">
              <a:spLocks noChangeArrowheads="1"/>
            </p:cNvSpPr>
            <p:nvPr/>
          </p:nvSpPr>
          <p:spPr bwMode="auto">
            <a:xfrm>
              <a:off x="385" y="935"/>
              <a:ext cx="95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</a:t>
              </a:r>
              <a:r>
                <a:rPr lang="en-US" sz="1984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Bx</a:t>
              </a:r>
              <a:r>
                <a:rPr lang="en-US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=0</a:t>
              </a:r>
            </a:p>
          </p:txBody>
        </p:sp>
        <p:sp>
          <p:nvSpPr>
            <p:cNvPr id="192520" name="Text Box 8"/>
            <p:cNvSpPr txBox="1">
              <a:spLocks noChangeArrowheads="1"/>
            </p:cNvSpPr>
            <p:nvPr/>
          </p:nvSpPr>
          <p:spPr bwMode="auto">
            <a:xfrm>
              <a:off x="567" y="2205"/>
              <a:ext cx="952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GB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Velocity</a:t>
              </a:r>
              <a:endParaRPr lang="en-US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1" name="Text Box 9"/>
            <p:cNvSpPr txBox="1">
              <a:spLocks noChangeArrowheads="1"/>
            </p:cNvSpPr>
            <p:nvPr/>
          </p:nvSpPr>
          <p:spPr bwMode="auto">
            <a:xfrm>
              <a:off x="576" y="2780"/>
              <a:ext cx="1179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543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Plasma density</a:t>
              </a:r>
              <a:endParaRPr lang="ru-RU" sz="1543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2522" name="Text Box 10"/>
            <p:cNvSpPr txBox="1">
              <a:spLocks noChangeArrowheads="1"/>
            </p:cNvSpPr>
            <p:nvPr/>
          </p:nvSpPr>
          <p:spPr bwMode="auto">
            <a:xfrm>
              <a:off x="612" y="3430"/>
              <a:ext cx="816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GB" sz="1984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Beta</a:t>
              </a:r>
              <a:r>
                <a:rPr lang="en-US" sz="1984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endParaRPr lang="ru-RU" sz="1984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372" name="Line 11"/>
            <p:cNvSpPr>
              <a:spLocks noChangeShapeType="1"/>
            </p:cNvSpPr>
            <p:nvPr/>
          </p:nvSpPr>
          <p:spPr bwMode="auto">
            <a:xfrm>
              <a:off x="1973" y="346"/>
              <a:ext cx="0" cy="18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3" name="Line 12"/>
            <p:cNvSpPr>
              <a:spLocks noChangeShapeType="1"/>
            </p:cNvSpPr>
            <p:nvPr/>
          </p:nvSpPr>
          <p:spPr bwMode="auto">
            <a:xfrm>
              <a:off x="1882" y="1616"/>
              <a:ext cx="0" cy="2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4" name="Line 13"/>
            <p:cNvSpPr>
              <a:spLocks noChangeShapeType="1"/>
            </p:cNvSpPr>
            <p:nvPr/>
          </p:nvSpPr>
          <p:spPr bwMode="auto">
            <a:xfrm flipV="1">
              <a:off x="1837" y="2251"/>
              <a:ext cx="0" cy="22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sysDot"/>
              <a:round/>
              <a:headEnd/>
              <a:tailEnd type="triangle" w="med" len="med"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5" name="Line 14"/>
            <p:cNvSpPr>
              <a:spLocks noChangeShapeType="1"/>
            </p:cNvSpPr>
            <p:nvPr/>
          </p:nvSpPr>
          <p:spPr bwMode="auto">
            <a:xfrm>
              <a:off x="1247" y="2886"/>
              <a:ext cx="0" cy="18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6" name="Line 15"/>
            <p:cNvSpPr>
              <a:spLocks noChangeShapeType="1"/>
            </p:cNvSpPr>
            <p:nvPr/>
          </p:nvSpPr>
          <p:spPr bwMode="auto">
            <a:xfrm>
              <a:off x="1247" y="3475"/>
              <a:ext cx="0" cy="18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en-US" sz="1984"/>
            </a:p>
          </p:txBody>
        </p:sp>
        <p:sp>
          <p:nvSpPr>
            <p:cNvPr id="15377" name="Rectangle 16"/>
            <p:cNvSpPr>
              <a:spLocks noChangeArrowheads="1"/>
            </p:cNvSpPr>
            <p:nvPr/>
          </p:nvSpPr>
          <p:spPr bwMode="auto">
            <a:xfrm>
              <a:off x="3943" y="125"/>
              <a:ext cx="1791" cy="41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endParaRPr lang="ru-RU" sz="1984" dirty="0"/>
            </a:p>
            <a:p>
              <a:r>
                <a:rPr lang="en-GB" sz="1984" dirty="0"/>
                <a:t>IMP magnitude sharply </a:t>
              </a:r>
            </a:p>
            <a:p>
              <a:r>
                <a:rPr lang="en-GB" sz="1984" dirty="0"/>
                <a:t>drops or increases</a:t>
              </a:r>
              <a:endParaRPr lang="en-US" sz="1984" dirty="0"/>
            </a:p>
            <a:p>
              <a:r>
                <a:rPr lang="en-US" sz="1984" dirty="0"/>
                <a:t> </a:t>
              </a:r>
              <a:endParaRPr lang="ru-RU" sz="1984" dirty="0"/>
            </a:p>
            <a:p>
              <a:r>
                <a:rPr lang="en-GB" sz="1984" dirty="0"/>
                <a:t>Horizontal component</a:t>
              </a:r>
              <a:r>
                <a:rPr lang="en-US" sz="1984" dirty="0"/>
                <a:t>(</a:t>
              </a:r>
              <a:r>
                <a:rPr lang="en-US" sz="1984" dirty="0" err="1"/>
                <a:t>Bx</a:t>
              </a:r>
              <a:r>
                <a:rPr lang="en-US" sz="1984" dirty="0"/>
                <a:t>, GSE) = 0 </a:t>
              </a:r>
              <a:r>
                <a:rPr lang="en-US" sz="1984" dirty="0" err="1"/>
                <a:t>nT</a:t>
              </a:r>
              <a:r>
                <a:rPr lang="en-US" sz="1984" dirty="0"/>
                <a:t>;</a:t>
              </a:r>
            </a:p>
            <a:p>
              <a:endParaRPr lang="en-US" sz="1984" dirty="0"/>
            </a:p>
            <a:p>
              <a:r>
                <a:rPr lang="en-GB" sz="1984" dirty="0"/>
                <a:t>Azimuthal angle </a:t>
              </a:r>
              <a:r>
                <a:rPr lang="en-US" sz="1984" dirty="0"/>
                <a:t>(</a:t>
              </a:r>
              <a:r>
                <a:rPr lang="en-US" sz="1984" i="1" dirty="0"/>
                <a:t>φ</a:t>
              </a:r>
              <a:r>
                <a:rPr lang="en-US" sz="1984" i="1" baseline="-25000" dirty="0"/>
                <a:t>B</a:t>
              </a:r>
              <a:r>
                <a:rPr lang="en-US" sz="1984" dirty="0"/>
                <a:t>) </a:t>
              </a:r>
              <a:r>
                <a:rPr lang="en-GB" sz="1984" dirty="0"/>
                <a:t>changes by</a:t>
              </a:r>
              <a:r>
                <a:rPr lang="en-US" sz="1984" dirty="0"/>
                <a:t>180</a:t>
              </a:r>
              <a:r>
                <a:rPr lang="en-US" sz="1984" dirty="0">
                  <a:sym typeface="Symbol" charset="2"/>
                </a:rPr>
                <a:t></a:t>
              </a:r>
              <a:r>
                <a:rPr lang="en-US" sz="1984" dirty="0"/>
                <a:t>;</a:t>
              </a:r>
            </a:p>
            <a:p>
              <a:endParaRPr lang="en-US" sz="1984" dirty="0"/>
            </a:p>
            <a:p>
              <a:r>
                <a:rPr lang="en-GB" sz="1984" b="1" dirty="0">
                  <a:solidFill>
                    <a:srgbClr val="FF0000"/>
                  </a:solidFill>
                </a:rPr>
                <a:t>Problem 3 –ion velocity </a:t>
              </a:r>
              <a:r>
                <a:rPr lang="en-GB" sz="1984" dirty="0"/>
                <a:t>profile is asymmetric over the HCS</a:t>
              </a:r>
              <a:endParaRPr lang="en-US" sz="1984" dirty="0"/>
            </a:p>
            <a:p>
              <a:endParaRPr lang="en-US" sz="1984" dirty="0"/>
            </a:p>
            <a:p>
              <a:r>
                <a:rPr lang="en-GB" sz="1984" b="1" dirty="0">
                  <a:solidFill>
                    <a:srgbClr val="FF0000"/>
                  </a:solidFill>
                </a:rPr>
                <a:t>Problem 4 -</a:t>
              </a:r>
              <a:r>
                <a:rPr lang="en-GB" sz="1984" dirty="0"/>
                <a:t>Density is sharply increased about the HCS</a:t>
              </a:r>
              <a:endParaRPr lang="en-US" sz="1984" dirty="0"/>
            </a:p>
            <a:p>
              <a:endParaRPr lang="en-US" sz="1984" dirty="0"/>
            </a:p>
            <a:p>
              <a:endParaRPr lang="ru-RU" sz="1984" dirty="0"/>
            </a:p>
            <a:p>
              <a:r>
                <a:rPr lang="en-GB" sz="1984" dirty="0"/>
                <a:t>Beta is also sharply  increased</a:t>
              </a:r>
            </a:p>
            <a:p>
              <a:endParaRPr lang="en-GB" sz="1984" dirty="0"/>
            </a:p>
            <a:p>
              <a:r>
                <a:rPr lang="en-GB" sz="1984" dirty="0">
                  <a:solidFill>
                    <a:srgbClr val="C00000"/>
                  </a:solidFill>
                </a:rPr>
                <a:t>Zharkova and </a:t>
              </a:r>
              <a:r>
                <a:rPr lang="en-GB" sz="1984" dirty="0" err="1">
                  <a:solidFill>
                    <a:srgbClr val="C00000"/>
                  </a:solidFill>
                </a:rPr>
                <a:t>Khabarova</a:t>
              </a:r>
              <a:r>
                <a:rPr lang="en-GB" sz="1984" dirty="0">
                  <a:solidFill>
                    <a:srgbClr val="C00000"/>
                  </a:solidFill>
                </a:rPr>
                <a:t>, 2012, </a:t>
              </a:r>
              <a:r>
                <a:rPr lang="en-GB" sz="1984" dirty="0" err="1">
                  <a:solidFill>
                    <a:srgbClr val="C00000"/>
                  </a:solidFill>
                </a:rPr>
                <a:t>ApJ</a:t>
              </a:r>
              <a:endParaRPr lang="en-US" sz="1984" dirty="0">
                <a:solidFill>
                  <a:srgbClr val="C00000"/>
                </a:solidFill>
              </a:endParaRPr>
            </a:p>
          </p:txBody>
        </p:sp>
      </p:grp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3453131" y="3575075"/>
            <a:ext cx="200418" cy="409524"/>
          </a:xfrm>
          <a:prstGeom prst="rect">
            <a:avLst/>
          </a:prstGeom>
          <a:solidFill>
            <a:srgbClr val="FF00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5364" name="Rectangle 20"/>
          <p:cNvSpPr>
            <a:spLocks noChangeArrowheads="1"/>
          </p:cNvSpPr>
          <p:nvPr/>
        </p:nvSpPr>
        <p:spPr bwMode="auto">
          <a:xfrm>
            <a:off x="6819986" y="4609191"/>
            <a:ext cx="3134115" cy="740016"/>
          </a:xfrm>
          <a:prstGeom prst="rect">
            <a:avLst/>
          </a:prstGeom>
          <a:noFill/>
          <a:ln w="44450">
            <a:solidFill>
              <a:schemeClr val="hlink"/>
            </a:solidFill>
            <a:miter lim="800000"/>
            <a:headEnd/>
            <a:tailEnd/>
          </a:ln>
        </p:spPr>
        <p:txBody>
          <a:bodyPr wrap="square"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B17E49-F81D-7FC8-E3AA-CDC95A6456E8}"/>
              </a:ext>
            </a:extLst>
          </p:cNvPr>
          <p:cNvSpPr/>
          <p:nvPr/>
        </p:nvSpPr>
        <p:spPr>
          <a:xfrm>
            <a:off x="0" y="-541598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3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07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" y="762967"/>
            <a:ext cx="10079567" cy="490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6"/>
          <p:cNvSpPr>
            <a:spLocks noChangeArrowheads="1" noChangeShapeType="1" noTextEdit="1"/>
          </p:cNvSpPr>
          <p:nvPr/>
        </p:nvSpPr>
        <p:spPr bwMode="auto">
          <a:xfrm>
            <a:off x="364699" y="-87682"/>
            <a:ext cx="9605338" cy="406168"/>
          </a:xfrm>
          <a:prstGeom prst="rect">
            <a:avLst/>
          </a:prstGeom>
          <a:solidFill>
            <a:srgbClr val="00B0F0"/>
          </a:solidFill>
        </p:spPr>
        <p:txBody>
          <a:bodyPr wrap="none" fromWordArt="1">
            <a:prstTxWarp prst="textPlain">
              <a:avLst>
                <a:gd name="adj" fmla="val 50522"/>
              </a:avLst>
            </a:prstTxWarp>
          </a:bodyPr>
          <a:lstStyle/>
          <a:p>
            <a:pPr algn="ctr"/>
            <a:r>
              <a:rPr lang="en-US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ICME current sheets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528" y="5685506"/>
            <a:ext cx="9444345" cy="867534"/>
          </a:xfrm>
          <a:prstGeom prst="rect">
            <a:avLst/>
          </a:prstGeom>
          <a:solidFill>
            <a:schemeClr val="bg1">
              <a:alpha val="57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9208" tIns="51588" rIns="99208" bIns="5158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			Magnetic reconnection</a:t>
            </a:r>
          </a:p>
          <a:p>
            <a:pPr>
              <a:spcBef>
                <a:spcPct val="50000"/>
              </a:spcBef>
              <a:defRPr/>
            </a:pPr>
            <a:r>
              <a:rPr lang="en-US" sz="1984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a) at the leading edge of an ICME;			b) behind the ICME</a:t>
            </a:r>
            <a:endParaRPr lang="ru-RU" sz="1984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Fig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1" y="762966"/>
            <a:ext cx="9624586" cy="434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WordArt 32"/>
          <p:cNvSpPr>
            <a:spLocks noChangeArrowheads="1" noChangeShapeType="1" noTextEdit="1"/>
          </p:cNvSpPr>
          <p:nvPr/>
        </p:nvSpPr>
        <p:spPr bwMode="auto">
          <a:xfrm>
            <a:off x="1398719" y="55427"/>
            <a:ext cx="7223689" cy="7075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984" b="1" i="1" kern="10" spc="441" dirty="0">
                <a:solidFill>
                  <a:srgbClr val="FF0000"/>
                </a:solidFill>
                <a:effectLst>
                  <a:outerShdw blurRad="63500" dist="46662" dir="3284183" algn="ctr" rotWithShape="0">
                    <a:srgbClr val="4D4D4D">
                      <a:alpha val="74997"/>
                    </a:srgbClr>
                  </a:outerShdw>
                </a:effectLst>
                <a:latin typeface="Arial"/>
                <a:ea typeface="Arial"/>
                <a:cs typeface="Arial"/>
              </a:rPr>
              <a:t>Solar wind particles passing ICME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" y="5129221"/>
            <a:ext cx="9960572" cy="28403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Problems with particles in the interplanetary magnetic field</a:t>
            </a:r>
          </a:p>
          <a:p>
            <a:pPr>
              <a:spcBef>
                <a:spcPct val="50000"/>
              </a:spcBef>
              <a:defRPr/>
            </a:pP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Problem 1</a:t>
            </a:r>
            <a:r>
              <a:rPr lang="ru-RU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n-GB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What makes particles to move perpendicular to the IMF in a vicinity of ICME</a:t>
            </a:r>
          </a:p>
          <a:p>
            <a:pPr>
              <a:spcBef>
                <a:spcPct val="50000"/>
              </a:spcBef>
              <a:defRPr/>
            </a:pP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Problem 2 </a:t>
            </a:r>
            <a:r>
              <a:rPr lang="ru-RU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:</a:t>
            </a:r>
            <a:r>
              <a:rPr lang="en-GB" sz="1984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en-GB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Why there is asymmetry in motion of ion and electron flux about ICMEs? Why high energy </a:t>
            </a:r>
            <a:r>
              <a:rPr lang="en-GB" sz="1984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strahls</a:t>
            </a:r>
            <a:r>
              <a:rPr lang="en-GB" sz="1984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of electrons are often observed in anti-parallel direction?</a:t>
            </a:r>
          </a:p>
          <a:p>
            <a:pPr algn="ctr">
              <a:spcBef>
                <a:spcPct val="50000"/>
              </a:spcBef>
              <a:defRPr/>
            </a:pPr>
            <a:endParaRPr lang="en-GB" sz="1984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GB" sz="1984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9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7017" y="605474"/>
            <a:ext cx="9803080" cy="6688212"/>
            <a:chOff x="158" y="346"/>
            <a:chExt cx="5602" cy="3822"/>
          </a:xfrm>
        </p:grpSpPr>
        <p:pic>
          <p:nvPicPr>
            <p:cNvPr id="1639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" y="346"/>
              <a:ext cx="3856" cy="3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3" name="Text Box 3"/>
            <p:cNvSpPr txBox="1">
              <a:spLocks noChangeArrowheads="1"/>
            </p:cNvSpPr>
            <p:nvPr/>
          </p:nvSpPr>
          <p:spPr bwMode="auto">
            <a:xfrm>
              <a:off x="3819" y="436"/>
              <a:ext cx="1941" cy="36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9208" tIns="51588" rIns="99208" bIns="51588">
              <a:prstTxWarp prst="textNoShape">
                <a:avLst/>
              </a:prstTxWarp>
              <a:spAutoFit/>
            </a:bodyPr>
            <a:lstStyle/>
            <a:p>
              <a:r>
                <a:rPr lang="en-GB" sz="2205" dirty="0">
                  <a:solidFill>
                    <a:srgbClr val="0000FF"/>
                  </a:solidFill>
                </a:rPr>
                <a:t>Crossing of a thin SB</a:t>
              </a:r>
              <a:r>
                <a:rPr lang="en-US" sz="2205" dirty="0">
                  <a:solidFill>
                    <a:srgbClr val="0000FF"/>
                  </a:solidFill>
                </a:rPr>
                <a:t>:</a:t>
              </a:r>
            </a:p>
            <a:p>
              <a:r>
                <a:rPr lang="en-US" sz="2205" dirty="0"/>
                <a:t>a) </a:t>
              </a:r>
              <a:r>
                <a:rPr lang="en-GB" sz="2205" dirty="0"/>
                <a:t>IMP magnitude</a:t>
              </a:r>
              <a:r>
                <a:rPr lang="en-US" sz="2205" dirty="0"/>
                <a:t>; </a:t>
              </a:r>
            </a:p>
            <a:p>
              <a:r>
                <a:rPr lang="en-US" sz="2205" dirty="0" err="1"/>
                <a:t>b</a:t>
              </a:r>
              <a:r>
                <a:rPr lang="en-US" sz="2205" dirty="0"/>
                <a:t>) </a:t>
              </a:r>
              <a:r>
                <a:rPr lang="en-GB" sz="2205" dirty="0"/>
                <a:t>IMP horizontal component </a:t>
              </a:r>
              <a:r>
                <a:rPr lang="en-US" sz="2205" dirty="0"/>
                <a:t>(</a:t>
              </a:r>
              <a:r>
                <a:rPr lang="en-US" sz="2205" dirty="0" err="1"/>
                <a:t>Bx</a:t>
              </a:r>
              <a:r>
                <a:rPr lang="en-US" sz="2205" dirty="0"/>
                <a:t>, GSE);</a:t>
              </a:r>
            </a:p>
            <a:p>
              <a:endParaRPr lang="en-US" sz="2205" dirty="0"/>
            </a:p>
            <a:p>
              <a:r>
                <a:rPr lang="en-US" sz="2205" dirty="0"/>
                <a:t> </a:t>
              </a:r>
              <a:r>
                <a:rPr lang="en-US" sz="2205" dirty="0" err="1"/>
                <a:t>c</a:t>
              </a:r>
              <a:r>
                <a:rPr lang="en-US" sz="2205" dirty="0"/>
                <a:t>) </a:t>
              </a:r>
              <a:r>
                <a:rPr lang="en-GB" sz="2205" dirty="0"/>
                <a:t>IMP azimuthal angle </a:t>
              </a:r>
              <a:r>
                <a:rPr lang="en-US" sz="2205" dirty="0"/>
                <a:t>(</a:t>
              </a:r>
              <a:r>
                <a:rPr lang="en-US" sz="2205" i="1" dirty="0"/>
                <a:t>φ</a:t>
              </a:r>
              <a:r>
                <a:rPr lang="en-US" sz="2205" i="1" baseline="-25000" dirty="0"/>
                <a:t>B</a:t>
              </a:r>
              <a:r>
                <a:rPr lang="en-US" sz="2205" dirty="0"/>
                <a:t>); </a:t>
              </a:r>
            </a:p>
            <a:p>
              <a:endParaRPr lang="en-US" sz="2205" dirty="0"/>
            </a:p>
            <a:p>
              <a:r>
                <a:rPr lang="en-US" sz="2205" dirty="0" err="1"/>
                <a:t>d-f</a:t>
              </a:r>
              <a:r>
                <a:rPr lang="en-US" sz="2205" dirty="0"/>
                <a:t>) </a:t>
              </a:r>
              <a:r>
                <a:rPr lang="en-GB" sz="2205" dirty="0">
                  <a:solidFill>
                    <a:srgbClr val="000090"/>
                  </a:solidFill>
                </a:rPr>
                <a:t>Spectrograms of electron distribution in pitch angles</a:t>
              </a:r>
              <a:endParaRPr lang="en-US" sz="2205" dirty="0">
                <a:solidFill>
                  <a:srgbClr val="000090"/>
                </a:solidFill>
              </a:endParaRPr>
            </a:p>
            <a:p>
              <a:r>
                <a:rPr lang="ru-RU" sz="2205" dirty="0"/>
                <a:t>(</a:t>
              </a:r>
              <a:r>
                <a:rPr lang="en-GB" sz="2205" dirty="0"/>
                <a:t>in 3 energy channels</a:t>
              </a:r>
              <a:r>
                <a:rPr lang="ru-RU" sz="2205" dirty="0"/>
                <a:t>)</a:t>
              </a:r>
              <a:endParaRPr lang="en-GB" sz="2205" dirty="0"/>
            </a:p>
            <a:p>
              <a:endParaRPr lang="en-GB" sz="2205" dirty="0"/>
            </a:p>
            <a:p>
              <a:r>
                <a:rPr lang="en-GB" sz="2400" b="1" dirty="0">
                  <a:solidFill>
                    <a:srgbClr val="FF0000"/>
                  </a:solidFill>
                </a:rPr>
                <a:t>Problem 5– </a:t>
              </a:r>
              <a:r>
                <a:rPr lang="en-GB" sz="2400" b="1" dirty="0">
                  <a:solidFill>
                    <a:srgbClr val="0033CC"/>
                  </a:solidFill>
                </a:rPr>
                <a:t>Electron pitch angle distribution with turning point far away </a:t>
              </a:r>
            </a:p>
            <a:p>
              <a:r>
                <a:rPr lang="en-GB" sz="2400" b="1" dirty="0">
                  <a:solidFill>
                    <a:srgbClr val="0033CC"/>
                  </a:solidFill>
                </a:rPr>
                <a:t>from HCS</a:t>
              </a:r>
              <a:endParaRPr lang="en-US" sz="2205" dirty="0">
                <a:solidFill>
                  <a:srgbClr val="0033CC"/>
                </a:solidFill>
              </a:endParaRPr>
            </a:p>
          </p:txBody>
        </p:sp>
      </p:grpSp>
      <p:sp>
        <p:nvSpPr>
          <p:cNvPr id="16387" name="WordArt 4"/>
          <p:cNvSpPr>
            <a:spLocks noChangeArrowheads="1" noChangeShapeType="1" noTextEdit="1"/>
          </p:cNvSpPr>
          <p:nvPr/>
        </p:nvSpPr>
        <p:spPr bwMode="auto">
          <a:xfrm>
            <a:off x="450079" y="-298927"/>
            <a:ext cx="8866916" cy="4532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Problems in identification of sector boundaries</a:t>
            </a:r>
          </a:p>
        </p:txBody>
      </p:sp>
      <p:sp>
        <p:nvSpPr>
          <p:cNvPr id="183304" name="Rectangle 8"/>
          <p:cNvSpPr>
            <a:spLocks noChangeArrowheads="1"/>
          </p:cNvSpPr>
          <p:nvPr/>
        </p:nvSpPr>
        <p:spPr bwMode="auto">
          <a:xfrm>
            <a:off x="3611553" y="3535045"/>
            <a:ext cx="78747" cy="409524"/>
          </a:xfrm>
          <a:prstGeom prst="rect">
            <a:avLst/>
          </a:prstGeom>
          <a:solidFill>
            <a:srgbClr val="FF000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lIns="99208" tIns="51588" rIns="99208" bIns="51588" anchor="ctr">
            <a:prstTxWarp prst="textNoShape">
              <a:avLst/>
            </a:prstTxWarp>
            <a:spAutoFit/>
          </a:bodyPr>
          <a:lstStyle/>
          <a:p>
            <a:endParaRPr lang="en-US" sz="1984"/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1388220" y="3701092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340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1388220" y="5050283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84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1388220" y="6240232"/>
            <a:ext cx="1429688" cy="37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208" tIns="51588" rIns="99208" bIns="51588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764" b="1">
                <a:effectLst>
                  <a:outerShdw blurRad="38100" dist="38100" dir="2700000" algn="tl">
                    <a:srgbClr val="000000"/>
                  </a:outerShdw>
                </a:effectLst>
              </a:rPr>
              <a:t>27 eV</a:t>
            </a:r>
            <a:endParaRPr lang="ru-RU" sz="1764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32C76-A736-CEC4-461F-528B8101B935}"/>
              </a:ext>
            </a:extLst>
          </p:cNvPr>
          <p:cNvSpPr txBox="1"/>
          <p:nvPr/>
        </p:nvSpPr>
        <p:spPr>
          <a:xfrm>
            <a:off x="2560938" y="3256690"/>
            <a:ext cx="5121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sector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B9CC12-67FA-4FCE-B849-33247DFFA59F}"/>
              </a:ext>
            </a:extLst>
          </p:cNvPr>
          <p:cNvSpPr/>
          <p:nvPr/>
        </p:nvSpPr>
        <p:spPr>
          <a:xfrm>
            <a:off x="0" y="135771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3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882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546504" y="-92611"/>
            <a:ext cx="9071610" cy="923960"/>
          </a:xfrm>
        </p:spPr>
        <p:txBody>
          <a:bodyPr/>
          <a:lstStyle/>
          <a:p>
            <a:pPr algn="ctr" eaLnBrk="1" hangingPunct="1"/>
            <a:r>
              <a:rPr lang="en-US" sz="4409" dirty="0">
                <a:solidFill>
                  <a:srgbClr val="800000"/>
                </a:solidFill>
              </a:rPr>
              <a:t>Averaged SB observations</a:t>
            </a:r>
            <a:br>
              <a:rPr lang="en-US" sz="4409" dirty="0">
                <a:solidFill>
                  <a:srgbClr val="800000"/>
                </a:solidFill>
              </a:rPr>
            </a:br>
            <a:endParaRPr lang="en-US" sz="4409" dirty="0">
              <a:solidFill>
                <a:srgbClr val="800000"/>
              </a:solidFill>
            </a:endParaRPr>
          </a:p>
        </p:txBody>
      </p:sp>
      <p:pic>
        <p:nvPicPr>
          <p:cNvPr id="111619" name="Picture 3" descr="7- SBC daily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540" y="1144197"/>
            <a:ext cx="8819621" cy="522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Ex_x_5plots-new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493" y="1931917"/>
            <a:ext cx="4787794" cy="443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riped Right Arrow 4"/>
          <p:cNvSpPr/>
          <p:nvPr/>
        </p:nvSpPr>
        <p:spPr>
          <a:xfrm>
            <a:off x="5292301" y="4787793"/>
            <a:ext cx="1343942" cy="755968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/>
          </a:p>
        </p:txBody>
      </p:sp>
      <p:pic>
        <p:nvPicPr>
          <p:cNvPr id="6" name="Picture 5" descr="lown05c_rho-new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506" y="1049955"/>
            <a:ext cx="5795751" cy="389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5964272" y="3107866"/>
            <a:ext cx="671971" cy="587975"/>
          </a:xfrm>
          <a:prstGeom prst="rightArrow">
            <a:avLst>
              <a:gd name="adj1" fmla="val 50000"/>
              <a:gd name="adj2" fmla="val 717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84"/>
          </a:p>
        </p:txBody>
      </p:sp>
      <p:pic>
        <p:nvPicPr>
          <p:cNvPr id="8" name="Picture 7" descr="2-plasma 24-26june04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2283" y="1679927"/>
            <a:ext cx="3800837" cy="410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3570D-7AB1-024A-946B-6CA6F7F06EE7}"/>
              </a:ext>
            </a:extLst>
          </p:cNvPr>
          <p:cNvSpPr/>
          <p:nvPr/>
        </p:nvSpPr>
        <p:spPr>
          <a:xfrm>
            <a:off x="41997" y="788345"/>
            <a:ext cx="10080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aseline="30000" dirty="0" err="1">
                <a:solidFill>
                  <a:srgbClr val="C00000"/>
                </a:solidFill>
              </a:rPr>
              <a:t>Zharkova&amp;Khabarova</a:t>
            </a:r>
            <a:r>
              <a:rPr lang="en-US" sz="2800" baseline="30000" dirty="0">
                <a:solidFill>
                  <a:srgbClr val="C00000"/>
                </a:solidFill>
              </a:rPr>
              <a:t>, 2012 </a:t>
            </a:r>
            <a:r>
              <a:rPr lang="en-US" sz="2800" baseline="30000" dirty="0">
                <a:solidFill>
                  <a:srgbClr val="C00000"/>
                </a:solidFill>
                <a:hlinkClick r:id="rId6"/>
              </a:rPr>
              <a:t>https://iopscience.iop.org/article/10.1088/0004-637X/752/1/35/pdf</a:t>
            </a:r>
            <a:r>
              <a:rPr lang="en-US" sz="2800" baseline="300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9276C-4AF6-29EC-A972-F860F9A1E2A1}"/>
              </a:ext>
            </a:extLst>
          </p:cNvPr>
          <p:cNvSpPr txBox="1"/>
          <p:nvPr/>
        </p:nvSpPr>
        <p:spPr>
          <a:xfrm>
            <a:off x="5628287" y="6480541"/>
            <a:ext cx="380083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FF0000"/>
                </a:solidFill>
              </a:rPr>
              <a:t>Problem  4– </a:t>
            </a:r>
            <a:r>
              <a:rPr lang="en-GB" sz="1800" b="1" dirty="0">
                <a:solidFill>
                  <a:srgbClr val="0033CC"/>
                </a:solidFill>
              </a:rPr>
              <a:t>unusual Ion velocities across SB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3E0D4-025F-906B-01BF-29458E9005AD}"/>
              </a:ext>
            </a:extLst>
          </p:cNvPr>
          <p:cNvSpPr txBox="1"/>
          <p:nvPr/>
        </p:nvSpPr>
        <p:spPr>
          <a:xfrm>
            <a:off x="195944" y="6494452"/>
            <a:ext cx="423337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Problem 3– </a:t>
            </a:r>
            <a:r>
              <a:rPr lang="en-GB" sz="1800" b="1" dirty="0">
                <a:solidFill>
                  <a:srgbClr val="0033CC"/>
                </a:solidFill>
              </a:rPr>
              <a:t>Ion densities </a:t>
            </a:r>
            <a:r>
              <a:rPr lang="en-GB" b="1" dirty="0">
                <a:solidFill>
                  <a:srgbClr val="0033CC"/>
                </a:solidFill>
              </a:rPr>
              <a:t>about the SB – sharp peak  and two smaller peaks</a:t>
            </a:r>
            <a:endParaRPr lang="en-US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432000" y="208080"/>
            <a:ext cx="9431280" cy="9290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dirty="0">
                <a:solidFill>
                  <a:srgbClr val="FF3333"/>
                </a:solidFill>
                <a:latin typeface="Impact"/>
                <a:ea typeface="Impact"/>
              </a:rPr>
              <a:t>Physical model of reconnection current sheet</a:t>
            </a:r>
          </a:p>
          <a:p>
            <a:pPr algn="ctr">
              <a:lnSpc>
                <a:spcPct val="100000"/>
              </a:lnSpc>
            </a:pPr>
            <a:r>
              <a:rPr lang="en-GB" sz="2800" dirty="0">
                <a:solidFill>
                  <a:schemeClr val="tx2"/>
                </a:solidFill>
                <a:latin typeface="Impact"/>
              </a:rPr>
              <a:t>PIC simulations (2.5D - XOOPIC, 3D -VPIC)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356" name="Picture 27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223158"/>
            <a:ext cx="4191990" cy="4320482"/>
          </a:xfrm>
          <a:prstGeom prst="rect">
            <a:avLst/>
          </a:prstGeom>
          <a:ln>
            <a:noFill/>
          </a:ln>
        </p:spPr>
      </p:pic>
      <p:pic>
        <p:nvPicPr>
          <p:cNvPr id="357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4465122" y="1439999"/>
            <a:ext cx="2992582" cy="3892021"/>
          </a:xfrm>
          <a:prstGeom prst="rect">
            <a:avLst/>
          </a:prstGeom>
          <a:ln>
            <a:noFill/>
          </a:ln>
        </p:spPr>
      </p:pic>
      <p:sp>
        <p:nvSpPr>
          <p:cNvPr id="358" name="CustomShape 2"/>
          <p:cNvSpPr/>
          <p:nvPr/>
        </p:nvSpPr>
        <p:spPr>
          <a:xfrm>
            <a:off x="7594000" y="2097209"/>
            <a:ext cx="2120016" cy="346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accent5">
                    <a:lumMod val="75000"/>
                  </a:schemeClr>
                </a:solidFill>
                <a:latin typeface="Arial"/>
                <a:ea typeface="DejaVu Sans"/>
              </a:rPr>
              <a:t>A single X-null</a:t>
            </a:r>
            <a:endParaRPr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59" name="CustomShape 3"/>
          <p:cNvSpPr/>
          <p:nvPr/>
        </p:nvSpPr>
        <p:spPr>
          <a:xfrm>
            <a:off x="7341180" y="3913400"/>
            <a:ext cx="2269280" cy="70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rgbClr val="0033CC"/>
                </a:solidFill>
                <a:latin typeface="Arial"/>
                <a:ea typeface="DejaVu Sans"/>
              </a:rPr>
              <a:t>O-type</a:t>
            </a:r>
          </a:p>
          <a:p>
            <a:pPr algn="ctr">
              <a:lnSpc>
                <a:spcPct val="100000"/>
              </a:lnSpc>
            </a:pPr>
            <a:r>
              <a:rPr lang="en-GB" sz="2000" dirty="0">
                <a:solidFill>
                  <a:srgbClr val="0033CC"/>
                </a:solidFill>
                <a:latin typeface="Arial"/>
                <a:ea typeface="DejaVu Sans"/>
              </a:rPr>
              <a:t> (magnetic island)</a:t>
            </a:r>
            <a:endParaRPr sz="2000" dirty="0">
              <a:solidFill>
                <a:srgbClr val="0033C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3366B6-3649-FC46-84E0-E2BB88037490}"/>
              </a:ext>
            </a:extLst>
          </p:cNvPr>
          <p:cNvSpPr/>
          <p:nvPr/>
        </p:nvSpPr>
        <p:spPr>
          <a:xfrm>
            <a:off x="0" y="5607784"/>
            <a:ext cx="7341180" cy="16312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dirty="0" err="1">
                <a:solidFill>
                  <a:srgbClr val="0000FF"/>
                </a:solidFill>
                <a:ea typeface="ＭＳ Ｐゴシック"/>
              </a:rPr>
              <a:t>Siversky</a:t>
            </a:r>
            <a:r>
              <a:rPr lang="en-GB" sz="2000" dirty="0">
                <a:solidFill>
                  <a:srgbClr val="0000FF"/>
                </a:solidFill>
                <a:ea typeface="ＭＳ Ｐゴシック"/>
              </a:rPr>
              <a:t> and Zharkova, 2009, JPP, 75,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FF"/>
                </a:solidFill>
                <a:ea typeface="ＭＳ Ｐゴシック"/>
              </a:rPr>
              <a:t>Zharkova and </a:t>
            </a:r>
            <a:r>
              <a:rPr lang="en-GB" sz="2000" dirty="0" err="1">
                <a:solidFill>
                  <a:srgbClr val="0000FF"/>
                </a:solidFill>
                <a:ea typeface="ＭＳ Ｐゴシック"/>
              </a:rPr>
              <a:t>Khabarova</a:t>
            </a:r>
            <a:r>
              <a:rPr lang="en-GB" sz="2000" dirty="0">
                <a:solidFill>
                  <a:srgbClr val="0000FF"/>
                </a:solidFill>
                <a:ea typeface="ＭＳ Ｐゴシック"/>
              </a:rPr>
              <a:t>, 2012, </a:t>
            </a:r>
            <a:r>
              <a:rPr lang="en-GB" sz="2000" dirty="0" err="1">
                <a:solidFill>
                  <a:srgbClr val="0000FF"/>
                </a:solidFill>
                <a:ea typeface="ＭＳ Ｐゴシック"/>
              </a:rPr>
              <a:t>ApJ</a:t>
            </a:r>
            <a:r>
              <a:rPr lang="en-GB" sz="2000" dirty="0">
                <a:solidFill>
                  <a:srgbClr val="0000FF"/>
                </a:solidFill>
                <a:ea typeface="ＭＳ Ｐゴシック"/>
              </a:rPr>
              <a:t>, 752, 35; 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FF"/>
                </a:solidFill>
                <a:ea typeface="ＭＳ Ｐゴシック"/>
              </a:rPr>
              <a:t>				2015, Ann Geo, 33, 457;</a:t>
            </a:r>
          </a:p>
          <a:p>
            <a:pPr>
              <a:lnSpc>
                <a:spcPct val="100000"/>
              </a:lnSpc>
            </a:pPr>
            <a:r>
              <a:rPr lang="en-GB" sz="2000" dirty="0" err="1">
                <a:solidFill>
                  <a:srgbClr val="0000FF"/>
                </a:solidFill>
                <a:ea typeface="ＭＳ Ｐゴシック"/>
              </a:rPr>
              <a:t>Khabarova</a:t>
            </a:r>
            <a:r>
              <a:rPr lang="en-GB" sz="2000" dirty="0">
                <a:solidFill>
                  <a:srgbClr val="0000FF"/>
                </a:solidFill>
                <a:ea typeface="ＭＳ Ｐゴシック"/>
              </a:rPr>
              <a:t> et al, 2020, </a:t>
            </a:r>
            <a:r>
              <a:rPr lang="en-GB" sz="2000" dirty="0" err="1">
                <a:solidFill>
                  <a:srgbClr val="0000FF"/>
                </a:solidFill>
                <a:ea typeface="ＭＳ Ｐゴシック"/>
              </a:rPr>
              <a:t>ApJL</a:t>
            </a:r>
            <a:r>
              <a:rPr lang="en-GB" sz="2000" dirty="0">
                <a:solidFill>
                  <a:srgbClr val="0000FF"/>
                </a:solidFill>
                <a:ea typeface="ＭＳ Ｐゴシック"/>
              </a:rPr>
              <a:t>, 894, L12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FF"/>
                </a:solidFill>
                <a:ea typeface="ＭＳ Ｐゴシック"/>
              </a:rPr>
              <a:t>Xia and Zharkova, 2018, 2020, 2021a,b, A&amp;A, Frontier</a:t>
            </a:r>
            <a:endParaRPr lang="en-US" sz="2000" dirty="0"/>
          </a:p>
        </p:txBody>
      </p:sp>
      <p:sp>
        <p:nvSpPr>
          <p:cNvPr id="3" name="CustomShape 6">
            <a:extLst>
              <a:ext uri="{FF2B5EF4-FFF2-40B4-BE49-F238E27FC236}">
                <a16:creationId xmlns:a16="http://schemas.microsoft.com/office/drawing/2014/main" id="{DC02F04E-8693-B0CE-1573-D5E69D49C209}"/>
              </a:ext>
            </a:extLst>
          </p:cNvPr>
          <p:cNvSpPr/>
          <p:nvPr/>
        </p:nvSpPr>
        <p:spPr>
          <a:xfrm>
            <a:off x="7594000" y="5106145"/>
            <a:ext cx="2406116" cy="2245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dirty="0" err="1">
                <a:solidFill>
                  <a:srgbClr val="0000FF"/>
                </a:solidFill>
                <a:latin typeface="Arial"/>
                <a:ea typeface="ＭＳ Ｐゴシック"/>
              </a:rPr>
              <a:t>Verboncoeur</a:t>
            </a:r>
            <a:r>
              <a:rPr lang="en-GB" sz="2400" dirty="0">
                <a:solidFill>
                  <a:srgbClr val="0000FF"/>
                </a:solidFill>
                <a:latin typeface="Arial"/>
                <a:ea typeface="ＭＳ Ｐゴシック"/>
              </a:rPr>
              <a:t>, et al 1995 – 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2.5D XOOPIC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FF"/>
                </a:solidFill>
                <a:latin typeface="Arial"/>
                <a:ea typeface="ＭＳ Ｐゴシック"/>
              </a:rPr>
              <a:t>Bower et al, 2008 – </a:t>
            </a:r>
            <a:r>
              <a:rPr lang="en-GB" sz="2400" dirty="0">
                <a:solidFill>
                  <a:srgbClr val="C00000"/>
                </a:solidFill>
                <a:latin typeface="Arial"/>
                <a:ea typeface="ＭＳ Ｐゴシック"/>
              </a:rPr>
              <a:t>3D VPIC</a:t>
            </a:r>
          </a:p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5178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46" y="465609"/>
            <a:ext cx="7438931" cy="595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16757" y="6320728"/>
            <a:ext cx="9127608" cy="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984"/>
              <a:t>				ZA 2009, JPP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880277" y="0"/>
            <a:ext cx="3533403" cy="635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984" dirty="0"/>
              <a:t>   </a:t>
            </a:r>
            <a:r>
              <a:rPr lang="en-GB" sz="3527" b="1" dirty="0" err="1">
                <a:solidFill>
                  <a:srgbClr val="FFC000"/>
                </a:solidFill>
              </a:rPr>
              <a:t>dN</a:t>
            </a:r>
            <a:r>
              <a:rPr lang="en-GB" sz="3527" b="1" dirty="0">
                <a:solidFill>
                  <a:srgbClr val="FFC000"/>
                </a:solidFill>
              </a:rPr>
              <a:t>/d </a:t>
            </a:r>
            <a:r>
              <a:rPr lang="el-GR" sz="3527" b="1" dirty="0">
                <a:solidFill>
                  <a:srgbClr val="FFC000"/>
                </a:solidFill>
              </a:rPr>
              <a:t>ε</a:t>
            </a:r>
            <a:r>
              <a:rPr lang="en-GB" sz="3527" b="1" dirty="0">
                <a:solidFill>
                  <a:srgbClr val="FFC000"/>
                </a:solidFill>
              </a:rPr>
              <a:t> </a:t>
            </a:r>
            <a:r>
              <a:rPr lang="en-US" sz="3527" b="1" dirty="0">
                <a:solidFill>
                  <a:srgbClr val="FFC000"/>
                </a:solidFill>
              </a:rPr>
              <a:t>~</a:t>
            </a:r>
            <a:r>
              <a:rPr lang="en-GB" sz="3527" b="1" dirty="0">
                <a:solidFill>
                  <a:srgbClr val="FFC000"/>
                </a:solidFill>
              </a:rPr>
              <a:t> A </a:t>
            </a:r>
            <a:r>
              <a:rPr lang="el-GR" sz="3527" b="1" dirty="0">
                <a:solidFill>
                  <a:srgbClr val="FFC000"/>
                </a:solidFill>
              </a:rPr>
              <a:t>ε</a:t>
            </a:r>
            <a:r>
              <a:rPr lang="en-GB" sz="3527" b="1" baseline="30000" dirty="0">
                <a:solidFill>
                  <a:srgbClr val="FFC000"/>
                </a:solidFill>
              </a:rPr>
              <a:t>-1.5</a:t>
            </a:r>
            <a:r>
              <a:rPr lang="en-GB" sz="3527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6132266" y="671971"/>
            <a:ext cx="3308919" cy="635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3527" b="1" dirty="0" err="1">
                <a:solidFill>
                  <a:srgbClr val="FF99FF"/>
                </a:solidFill>
              </a:rPr>
              <a:t>dN</a:t>
            </a:r>
            <a:r>
              <a:rPr lang="en-GB" sz="3527" b="1" dirty="0">
                <a:solidFill>
                  <a:srgbClr val="FF99FF"/>
                </a:solidFill>
              </a:rPr>
              <a:t>/d </a:t>
            </a:r>
            <a:r>
              <a:rPr lang="el-GR" sz="3527" b="1" dirty="0">
                <a:solidFill>
                  <a:srgbClr val="FF99FF"/>
                </a:solidFill>
              </a:rPr>
              <a:t>ε</a:t>
            </a:r>
            <a:r>
              <a:rPr lang="en-GB" sz="3527" b="1" dirty="0">
                <a:solidFill>
                  <a:srgbClr val="FF99FF"/>
                </a:solidFill>
              </a:rPr>
              <a:t> </a:t>
            </a:r>
            <a:r>
              <a:rPr lang="en-US" sz="3527" b="1" dirty="0">
                <a:solidFill>
                  <a:srgbClr val="FF99FF"/>
                </a:solidFill>
              </a:rPr>
              <a:t>~</a:t>
            </a:r>
            <a:r>
              <a:rPr lang="en-GB" sz="3527" b="1" dirty="0">
                <a:solidFill>
                  <a:srgbClr val="FF99FF"/>
                </a:solidFill>
              </a:rPr>
              <a:t> B </a:t>
            </a:r>
            <a:r>
              <a:rPr lang="el-GR" sz="3527" b="1" dirty="0">
                <a:solidFill>
                  <a:srgbClr val="FF99FF"/>
                </a:solidFill>
              </a:rPr>
              <a:t>ε</a:t>
            </a:r>
            <a:r>
              <a:rPr lang="en-GB" sz="3527" b="1" baseline="30000" dirty="0">
                <a:solidFill>
                  <a:srgbClr val="FF99FF"/>
                </a:solidFill>
              </a:rPr>
              <a:t>-2.0</a:t>
            </a:r>
            <a:r>
              <a:rPr lang="en-GB" sz="2205" i="1" dirty="0">
                <a:solidFill>
                  <a:srgbClr val="FF99FF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96460" y="6803707"/>
            <a:ext cx="848363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4" cap="all" dirty="0">
                <a:solidFill>
                  <a:srgbClr val="FF0000"/>
                </a:solidFill>
              </a:rPr>
              <a:t>Myth 3 –charge neutrality of separation?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E25F9-E9A8-AEC4-E243-FCF79B6F79DB}"/>
              </a:ext>
            </a:extLst>
          </p:cNvPr>
          <p:cNvSpPr txBox="1"/>
          <p:nvPr/>
        </p:nvSpPr>
        <p:spPr>
          <a:xfrm>
            <a:off x="1056176" y="-617177"/>
            <a:ext cx="8001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TP: </a:t>
            </a:r>
            <a:r>
              <a:rPr lang="en-GB" sz="2400" dirty="0" err="1">
                <a:solidFill>
                  <a:srgbClr val="C00000"/>
                </a:solidFill>
              </a:rPr>
              <a:t>Zharkova&amp;Agapitov</a:t>
            </a:r>
            <a:r>
              <a:rPr lang="en-GB" sz="2400" dirty="0">
                <a:solidFill>
                  <a:srgbClr val="C00000"/>
                </a:solidFill>
              </a:rPr>
              <a:t>, JPP, 2009, 75/2, 159</a:t>
            </a:r>
          </a:p>
        </p:txBody>
      </p:sp>
    </p:spTree>
    <p:extLst>
      <p:ext uri="{BB962C8B-B14F-4D97-AF65-F5344CB8AC3E}">
        <p14:creationId xmlns:p14="http://schemas.microsoft.com/office/powerpoint/2010/main" val="227472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32266</TotalTime>
  <Words>1425</Words>
  <Application>Microsoft Macintosh PowerPoint</Application>
  <PresentationFormat>Custom</PresentationFormat>
  <Paragraphs>162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ＭＳ Ｐゴシック</vt:lpstr>
      <vt:lpstr>Arial</vt:lpstr>
      <vt:lpstr>Berlin Sans FB</vt:lpstr>
      <vt:lpstr>Calibri</vt:lpstr>
      <vt:lpstr>CIDFont+F3</vt:lpstr>
      <vt:lpstr>CMMI6</vt:lpstr>
      <vt:lpstr>CMMI9</vt:lpstr>
      <vt:lpstr>CMR6</vt:lpstr>
      <vt:lpstr>CMR9</vt:lpstr>
      <vt:lpstr>CMSY6</vt:lpstr>
      <vt:lpstr>Helvetica</vt:lpstr>
      <vt:lpstr>Helvetica Neue</vt:lpstr>
      <vt:lpstr>Impact</vt:lpstr>
      <vt:lpstr>Open Sans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Averaged SB observations </vt:lpstr>
      <vt:lpstr>PowerPoint Presentation</vt:lpstr>
      <vt:lpstr>PowerPoint Presentation</vt:lpstr>
      <vt:lpstr>PIC –  velocity/energy and PADs</vt:lpstr>
      <vt:lpstr>PowerPoint Presentation</vt:lpstr>
      <vt:lpstr>PIC - Application to the HCS:   plasma density n=10-100 cm-3 </vt:lpstr>
      <vt:lpstr>Polarization electric field Ex–across a current sheet</vt:lpstr>
      <vt:lpstr>PowerPoint Presentation</vt:lpstr>
      <vt:lpstr>PowerPoint Presentation</vt:lpstr>
      <vt:lpstr>PowerPoint Presentation</vt:lpstr>
      <vt:lpstr>PowerPoint Presentation</vt:lpstr>
      <vt:lpstr>Electron PADs observed by WIND (left)  and simulated by PIC (right)  https://solargsm.com/wp-content/uploads/2020/04/Khabarova_PAD_features_apjl20.pdf  </vt:lpstr>
      <vt:lpstr>PAD three top panels (right column):  650.7, 246.6, and 73-194 eV energy channels  from STEREO A (a) and STEREO B (b) https://solargsm.com/wp-content/uploads/2020/04/Khabarova_PAD_features_apjl20.pdf  </vt:lpstr>
      <vt:lpstr>Turbulent electric and magnetic fields induced by accelerated particles  (Siversky&amp; Zharkova, 2009, JPP; Xia and Zharkova, 2020, A&amp;A)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Qian Xia</dc:creator>
  <cp:lastModifiedBy>Valentina Zharkova</cp:lastModifiedBy>
  <cp:revision>171</cp:revision>
  <cp:lastPrinted>2019-06-19T15:08:40Z</cp:lastPrinted>
  <dcterms:modified xsi:type="dcterms:W3CDTF">2025-04-29T08:28:42Z</dcterms:modified>
</cp:coreProperties>
</file>