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24"/>
  </p:notesMasterIdLst>
  <p:sldIdLst>
    <p:sldId id="1102" r:id="rId2"/>
    <p:sldId id="1085" r:id="rId3"/>
    <p:sldId id="1006" r:id="rId4"/>
    <p:sldId id="4501" r:id="rId5"/>
    <p:sldId id="1008" r:id="rId6"/>
    <p:sldId id="4520" r:id="rId7"/>
    <p:sldId id="4518" r:id="rId8"/>
    <p:sldId id="4517" r:id="rId9"/>
    <p:sldId id="4519" r:id="rId10"/>
    <p:sldId id="4502" r:id="rId11"/>
    <p:sldId id="4516" r:id="rId12"/>
    <p:sldId id="1104" r:id="rId13"/>
    <p:sldId id="1107" r:id="rId14"/>
    <p:sldId id="1110" r:id="rId15"/>
    <p:sldId id="1113" r:id="rId16"/>
    <p:sldId id="4521" r:id="rId17"/>
    <p:sldId id="4522" r:id="rId18"/>
    <p:sldId id="4514" r:id="rId19"/>
    <p:sldId id="4515" r:id="rId20"/>
    <p:sldId id="4526" r:id="rId21"/>
    <p:sldId id="4489" r:id="rId22"/>
    <p:sldId id="4498" r:id="rId23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79" autoAdjust="0"/>
    <p:restoredTop sz="87598"/>
  </p:normalViewPr>
  <p:slideViewPr>
    <p:cSldViewPr snapToGrid="0">
      <p:cViewPr varScale="1">
        <p:scale>
          <a:sx n="48" d="100"/>
          <a:sy n="48" d="100"/>
        </p:scale>
        <p:origin x="2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40D16-BACE-C645-8E6C-30CCF90E7EFF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C35B7-136D-EA40-BE23-74822FFB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4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8" name="Picture 17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79" name="Picture 178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4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5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AE8-ACAF-A140-9614-301E8A361E1B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03A1EE-F06F-8C4D-A637-4B5B6194F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172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largsm.com/publications/" TargetMode="External"/><Relationship Id="rId2" Type="http://schemas.openxmlformats.org/officeDocument/2006/relationships/hyperlink" Target="https://solargsm.com/solar-mactivity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nature.com/articles/srep15689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https://solargsm.com/solar-activit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olargsm.com/publication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olargsm.com/solar-activity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nature.com/articles/srep15689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olargsm.com/solar-activit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0D6C6-1DA2-BC48-BDEB-3B9C93234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463" y="1094966"/>
            <a:ext cx="10242740" cy="223925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Modern Grand Solar Minimum (GSM) and its impact on the terrestrial environment</a:t>
            </a:r>
            <a:endParaRPr lang="en-GB" sz="4000" dirty="0">
              <a:solidFill>
                <a:srgbClr val="222EF4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A7B16-6AF8-AD46-B100-F916F517BA0E}"/>
              </a:ext>
            </a:extLst>
          </p:cNvPr>
          <p:cNvSpPr/>
          <p:nvPr/>
        </p:nvSpPr>
        <p:spPr>
          <a:xfrm>
            <a:off x="1488440" y="3888379"/>
            <a:ext cx="103692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Valentina Zharkova</a:t>
            </a:r>
            <a:r>
              <a:rPr lang="en-US" sz="2800" baseline="30000" dirty="0">
                <a:solidFill>
                  <a:srgbClr val="C00000"/>
                </a:solidFill>
              </a:rPr>
              <a:t>1,2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Serhij</a:t>
            </a:r>
            <a:r>
              <a:rPr lang="en-US" sz="2800" dirty="0">
                <a:solidFill>
                  <a:srgbClr val="C00000"/>
                </a:solidFill>
              </a:rPr>
              <a:t> Zharkov</a:t>
            </a:r>
            <a:r>
              <a:rPr lang="en-US" sz="2800" baseline="30000" dirty="0">
                <a:solidFill>
                  <a:srgbClr val="C00000"/>
                </a:solidFill>
              </a:rPr>
              <a:t>2,3</a:t>
            </a:r>
            <a:r>
              <a:rPr lang="en-US" sz="2800" dirty="0">
                <a:solidFill>
                  <a:srgbClr val="C00000"/>
                </a:solidFill>
              </a:rPr>
              <a:t> and Simon Shepherd</a:t>
            </a:r>
          </a:p>
          <a:p>
            <a:pPr algn="ctr">
              <a:spcBef>
                <a:spcPct val="50000"/>
              </a:spcBef>
            </a:pPr>
            <a:endParaRPr lang="en-US" sz="2800" baseline="30000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1 - University of Northumbria, Newcastle upon Tyne, UK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2 – ZVS Research Enterprise Ltd., London, UK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3 – University of Hull, Kingston upon Hull, UK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4 – Brackett University, Leeds, UK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FB2431-41AF-8746-9D94-7E8D2DFBCA75}"/>
              </a:ext>
            </a:extLst>
          </p:cNvPr>
          <p:cNvSpPr/>
          <p:nvPr/>
        </p:nvSpPr>
        <p:spPr>
          <a:xfrm>
            <a:off x="2960583" y="3344758"/>
            <a:ext cx="6027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https://solargsm.com/solar-mactivity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948183-85A4-5D41-8D2F-56A1090C91A2}"/>
              </a:ext>
            </a:extLst>
          </p:cNvPr>
          <p:cNvSpPr/>
          <p:nvPr/>
        </p:nvSpPr>
        <p:spPr>
          <a:xfrm>
            <a:off x="3287595" y="6240874"/>
            <a:ext cx="5700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222EF4"/>
                </a:solidFill>
                <a:hlinkClick r:id="rId3"/>
              </a:rPr>
              <a:t>https://solargsm.com/publications/</a:t>
            </a:r>
            <a:r>
              <a:rPr lang="en-GB" sz="2800" dirty="0">
                <a:solidFill>
                  <a:srgbClr val="222EF4"/>
                </a:solidFill>
              </a:rPr>
              <a:t> </a:t>
            </a:r>
            <a:endParaRPr lang="en-US" sz="2800" dirty="0"/>
          </a:p>
        </p:txBody>
      </p:sp>
      <p:pic>
        <p:nvPicPr>
          <p:cNvPr id="7" name="Picture 27">
            <a:extLst>
              <a:ext uri="{FF2B5EF4-FFF2-40B4-BE49-F238E27FC236}">
                <a16:creationId xmlns:a16="http://schemas.microsoft.com/office/drawing/2014/main" id="{8FE6CAD4-0746-1447-B842-8E946622100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421" y="90207"/>
            <a:ext cx="2618280" cy="100476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99E4C7-1307-6487-805C-4CDE94549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0" y="-10113"/>
            <a:ext cx="1604879" cy="12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6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B320-4B82-C240-B153-F6EF9EF4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06625"/>
            <a:ext cx="5320789" cy="52482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FF0000"/>
                </a:solidFill>
              </a:rPr>
              <a:t>Top plot</a:t>
            </a:r>
            <a:br>
              <a:rPr lang="en-GB" sz="2000" dirty="0">
                <a:solidFill>
                  <a:srgbClr val="FF0000"/>
                </a:solidFill>
              </a:rPr>
            </a:br>
            <a:br>
              <a:rPr lang="en-GB" sz="2000" dirty="0">
                <a:solidFill>
                  <a:srgbClr val="222EF4"/>
                </a:solidFill>
              </a:rPr>
            </a:br>
            <a:r>
              <a:rPr lang="en-GB" sz="2000" dirty="0">
                <a:solidFill>
                  <a:srgbClr val="222EF4"/>
                </a:solidFill>
              </a:rPr>
              <a:t>Blue – frequencies of volcanic eruptions</a:t>
            </a:r>
            <a:br>
              <a:rPr lang="en-GB" sz="2000" dirty="0">
                <a:solidFill>
                  <a:srgbClr val="C00000"/>
                </a:solidFill>
              </a:rPr>
            </a:br>
            <a:r>
              <a:rPr lang="en-GB" sz="2000" dirty="0">
                <a:solidFill>
                  <a:srgbClr val="C00000"/>
                </a:solidFill>
              </a:rPr>
              <a:t>Red - the summary curve of solar background magnetic field. Positive magnitudes – northern polarity, negative - southern polarity.</a:t>
            </a:r>
            <a:br>
              <a:rPr lang="en-GB" sz="2000" dirty="0">
                <a:solidFill>
                  <a:srgbClr val="C00000"/>
                </a:solidFill>
              </a:rPr>
            </a:br>
            <a:br>
              <a:rPr lang="en-GB" sz="2000" dirty="0">
                <a:solidFill>
                  <a:srgbClr val="C00000"/>
                </a:solidFill>
              </a:rPr>
            </a:br>
            <a:r>
              <a:rPr lang="en-GB" sz="2000" dirty="0">
                <a:solidFill>
                  <a:srgbClr val="222EF4"/>
                </a:solidFill>
              </a:rPr>
              <a:t>Bottom plot </a:t>
            </a:r>
            <a:br>
              <a:rPr lang="en-GB" sz="2000" dirty="0">
                <a:solidFill>
                  <a:srgbClr val="222EF4"/>
                </a:solidFill>
              </a:rPr>
            </a:br>
            <a:r>
              <a:rPr lang="en-GB" dirty="0">
                <a:solidFill>
                  <a:srgbClr val="222EF4"/>
                </a:solidFill>
              </a:rPr>
              <a:t> </a:t>
            </a:r>
            <a:r>
              <a:rPr lang="en-GB" sz="2000" dirty="0">
                <a:solidFill>
                  <a:srgbClr val="222EF4"/>
                </a:solidFill>
              </a:rPr>
              <a:t>Volcanic eruption frequencies highly (0.84) correlate with the summary curve with southern polarity with a period of 22 years (1860-1950). </a:t>
            </a:r>
            <a:br>
              <a:rPr lang="en-GB" sz="2000" dirty="0">
                <a:solidFill>
                  <a:srgbClr val="222EF4"/>
                </a:solidFill>
              </a:rPr>
            </a:br>
            <a:br>
              <a:rPr lang="en-GB" sz="2000" dirty="0">
                <a:solidFill>
                  <a:srgbClr val="222EF4"/>
                </a:solidFill>
              </a:rPr>
            </a:br>
            <a:r>
              <a:rPr lang="en-GB" sz="2000" dirty="0">
                <a:solidFill>
                  <a:srgbClr val="C00000"/>
                </a:solidFill>
              </a:rPr>
              <a:t>Next maximum of volcanic eruptions will occur in cycle 26 (2031-2042).</a:t>
            </a:r>
            <a:br>
              <a:rPr lang="en-GB" sz="2000" dirty="0">
                <a:solidFill>
                  <a:srgbClr val="C00000"/>
                </a:solidFill>
              </a:rPr>
            </a:br>
            <a:br>
              <a:rPr lang="en-GB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222EF4"/>
                </a:solidFill>
              </a:rPr>
              <a:t>Scatter plots of correlation  of VE with the Southern polarity SC</a:t>
            </a:r>
            <a:r>
              <a:rPr lang="en-US" sz="2000" dirty="0">
                <a:solidFill>
                  <a:srgbClr val="C00000"/>
                </a:solidFill>
              </a:rPr>
              <a:t>  -87% (!)  </a:t>
            </a:r>
            <a:br>
              <a:rPr lang="en-US" sz="1400" dirty="0">
                <a:solidFill>
                  <a:srgbClr val="C00000"/>
                </a:solidFill>
              </a:rPr>
            </a:b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Huge number of volcanic eruptions in cycle 26</a:t>
            </a:r>
            <a:br>
              <a:rPr lang="en-US" sz="1400" dirty="0">
                <a:solidFill>
                  <a:srgbClr val="C00000"/>
                </a:solidFill>
              </a:rPr>
            </a:br>
            <a:br>
              <a:rPr lang="en-GB" sz="2000" dirty="0"/>
            </a:br>
            <a:r>
              <a:rPr lang="en-GB" sz="2000" dirty="0">
                <a:solidFill>
                  <a:srgbClr val="C00000"/>
                </a:solidFill>
              </a:rPr>
              <a:t> </a:t>
            </a:r>
            <a:br>
              <a:rPr lang="en-GB" sz="2000" dirty="0">
                <a:solidFill>
                  <a:srgbClr val="C00000"/>
                </a:solidFill>
              </a:rPr>
            </a:br>
            <a:br>
              <a:rPr lang="en-GB" sz="2000" dirty="0">
                <a:solidFill>
                  <a:srgbClr val="C00000"/>
                </a:solidFill>
              </a:rPr>
            </a:b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7CC5E1A9-A91C-7745-B022-34DBC65AC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16" y="1079588"/>
            <a:ext cx="5320790" cy="524827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D1A2E1-DD71-D543-8009-92BED2FDC05C}"/>
              </a:ext>
            </a:extLst>
          </p:cNvPr>
          <p:cNvSpPr/>
          <p:nvPr/>
        </p:nvSpPr>
        <p:spPr>
          <a:xfrm>
            <a:off x="152400" y="22305"/>
            <a:ext cx="113251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Volcanic activity </a:t>
            </a:r>
            <a:r>
              <a:rPr lang="en-US" sz="3200" dirty="0">
                <a:solidFill>
                  <a:srgbClr val="222EF4"/>
                </a:solidFill>
              </a:rPr>
              <a:t>correlates with SA cycles of southern polarity</a:t>
            </a:r>
          </a:p>
          <a:p>
            <a:pPr algn="ctr"/>
            <a:r>
              <a:rPr lang="en-US" sz="2800" dirty="0">
                <a:solidFill>
                  <a:srgbClr val="222EF4"/>
                </a:solidFill>
              </a:rPr>
              <a:t>(</a:t>
            </a:r>
            <a:r>
              <a:rPr lang="en-US" sz="2800" dirty="0" err="1">
                <a:solidFill>
                  <a:srgbClr val="222EF4"/>
                </a:solidFill>
              </a:rPr>
              <a:t>Vasilieva</a:t>
            </a:r>
            <a:r>
              <a:rPr lang="en-US" sz="2800" dirty="0">
                <a:solidFill>
                  <a:srgbClr val="222EF4"/>
                </a:solidFill>
              </a:rPr>
              <a:t> and Zharkova, 2022)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5DDAC-D04C-C3F5-DA47-BC9E155EF052}"/>
              </a:ext>
            </a:extLst>
          </p:cNvPr>
          <p:cNvSpPr txBox="1"/>
          <p:nvPr/>
        </p:nvSpPr>
        <p:spPr>
          <a:xfrm>
            <a:off x="3683359" y="6397815"/>
            <a:ext cx="40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22EF4"/>
                </a:solidFill>
              </a:rPr>
              <a:t>https://</a:t>
            </a:r>
            <a:r>
              <a:rPr lang="en-US" sz="1800" b="1" dirty="0" err="1">
                <a:solidFill>
                  <a:srgbClr val="222EF4"/>
                </a:solidFill>
              </a:rPr>
              <a:t>solargsm.com</a:t>
            </a:r>
            <a:r>
              <a:rPr lang="en-US" sz="1800" b="1" dirty="0">
                <a:solidFill>
                  <a:srgbClr val="222EF4"/>
                </a:solidFill>
              </a:rPr>
              <a:t>/publications</a:t>
            </a:r>
            <a:endParaRPr lang="en-US" b="1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A71379DC-6F03-93E6-5FF1-FFE3153C0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16" y="1009636"/>
            <a:ext cx="5422900" cy="341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60648"/>
            <a:ext cx="11356848" cy="143103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Predicted solar activity </a:t>
            </a:r>
            <a:r>
              <a:rPr lang="en-US" sz="3200" dirty="0">
                <a:solidFill>
                  <a:srgbClr val="660066"/>
                </a:solidFill>
              </a:rPr>
              <a:t>(Zharkova et al, 2015, SR </a:t>
            </a:r>
            <a:r>
              <a:rPr lang="en-GB" sz="3200" dirty="0">
                <a:hlinkClick r:id="rId2"/>
              </a:rPr>
              <a:t>https://www.nature.com/articles/srep15689</a:t>
            </a:r>
            <a:r>
              <a:rPr lang="en-US" sz="3200" dirty="0">
                <a:solidFill>
                  <a:srgbClr val="660066"/>
                </a:solidFill>
              </a:rPr>
              <a:t>)</a:t>
            </a:r>
            <a:br>
              <a:rPr lang="en-US" dirty="0"/>
            </a:br>
            <a:r>
              <a:rPr lang="en-US" sz="2400" dirty="0"/>
              <a:t>Zharkova et al, 2015, Nature SR</a:t>
            </a:r>
          </a:p>
        </p:txBody>
      </p:sp>
      <p:pic>
        <p:nvPicPr>
          <p:cNvPr id="5" name="Picture 4" descr="Fig3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854200"/>
            <a:ext cx="11017224" cy="3879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8912" y="557261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Discovery of </a:t>
            </a:r>
            <a:r>
              <a:rPr lang="en-US" dirty="0"/>
              <a:t>grand solar cycles :</a:t>
            </a:r>
            <a:r>
              <a:rPr lang="en-US" dirty="0">
                <a:solidFill>
                  <a:srgbClr val="C00000"/>
                </a:solidFill>
              </a:rPr>
              <a:t>350-400 years </a:t>
            </a:r>
          </a:p>
          <a:p>
            <a:r>
              <a:rPr lang="en-US" dirty="0">
                <a:solidFill>
                  <a:srgbClr val="0000FF"/>
                </a:solidFill>
              </a:rPr>
              <a:t>In addition to 11 year cycles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3592" y="177281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Observational result, dynamo model was not yet considered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AA8619-22DE-7F45-A522-929576125D6B}"/>
              </a:ext>
            </a:extLst>
          </p:cNvPr>
          <p:cNvSpPr/>
          <p:nvPr/>
        </p:nvSpPr>
        <p:spPr>
          <a:xfrm>
            <a:off x="3046191" y="6232771"/>
            <a:ext cx="7241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https://solargsm.com/solar-activity</a:t>
            </a:r>
            <a:r>
              <a:rPr lang="en-U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>
                <a:solidFill>
                  <a:schemeClr val="accent1"/>
                </a:solidFill>
              </a:rPr>
              <a:t> - my webpage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62BA6-F5DC-2E3D-6B3F-5B7783B8018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70" y="2346902"/>
            <a:ext cx="9232900" cy="28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3240C1-1A4F-3E46-87EB-9B18F0DF00B0}"/>
              </a:ext>
            </a:extLst>
          </p:cNvPr>
          <p:cNvSpPr/>
          <p:nvPr/>
        </p:nvSpPr>
        <p:spPr>
          <a:xfrm>
            <a:off x="248756" y="19039"/>
            <a:ext cx="11151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Solar irradiance and terrestrial temperature during MM Zharkova,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8FE42-9082-C443-A2B8-DBC67D0C8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24" y="1039449"/>
            <a:ext cx="5219700" cy="2866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98A6B3-44A7-5343-9D87-7D133DDEBC08}"/>
              </a:ext>
            </a:extLst>
          </p:cNvPr>
          <p:cNvSpPr txBox="1"/>
          <p:nvPr/>
        </p:nvSpPr>
        <p:spPr>
          <a:xfrm>
            <a:off x="2686675" y="3511412"/>
            <a:ext cx="287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Lean et al, 1995, JGR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FF931F-01D5-8141-9685-DD1B36B34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94285"/>
              </p:ext>
            </p:extLst>
          </p:nvPr>
        </p:nvGraphicFramePr>
        <p:xfrm>
          <a:off x="809469" y="3906143"/>
          <a:ext cx="1040317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111">
                  <a:extLst>
                    <a:ext uri="{9D8B030D-6E8A-4147-A177-3AD203B41FA5}">
                      <a16:colId xmlns:a16="http://schemas.microsoft.com/office/drawing/2014/main" val="4149203637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755219950"/>
                    </a:ext>
                  </a:extLst>
                </a:gridCol>
                <a:gridCol w="2930579">
                  <a:extLst>
                    <a:ext uri="{9D8B030D-6E8A-4147-A177-3AD203B41FA5}">
                      <a16:colId xmlns:a16="http://schemas.microsoft.com/office/drawing/2014/main" val="2440435767"/>
                    </a:ext>
                  </a:extLst>
                </a:gridCol>
                <a:gridCol w="2600794">
                  <a:extLst>
                    <a:ext uri="{9D8B030D-6E8A-4147-A177-3AD203B41FA5}">
                      <a16:colId xmlns:a16="http://schemas.microsoft.com/office/drawing/2014/main" val="1257729956"/>
                    </a:ext>
                  </a:extLst>
                </a:gridCol>
              </a:tblGrid>
              <a:tr h="536563">
                <a:tc>
                  <a:txBody>
                    <a:bodyPr/>
                    <a:lstStyle/>
                    <a:p>
                      <a:r>
                        <a:rPr lang="en-US" dirty="0"/>
                        <a:t>  Authors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S,  Maunder minimum, W/m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S 1990-2000, W/m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△S  from MM,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3631"/>
                  </a:ext>
                </a:extLst>
              </a:tr>
              <a:tr h="310866">
                <a:tc>
                  <a:txBody>
                    <a:bodyPr/>
                    <a:lstStyle/>
                    <a:p>
                      <a:r>
                        <a:rPr lang="en-US" dirty="0"/>
                        <a:t>Lean et. Al., 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1363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1366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539802"/>
                  </a:ext>
                </a:extLst>
              </a:tr>
              <a:tr h="310866">
                <a:tc>
                  <a:txBody>
                    <a:bodyPr/>
                    <a:lstStyle/>
                    <a:p>
                      <a:r>
                        <a:rPr lang="en-US" dirty="0" err="1"/>
                        <a:t>Steinhilber</a:t>
                      </a:r>
                      <a:r>
                        <a:rPr lang="en-US" dirty="0"/>
                        <a:t> et al,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1364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1366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328860"/>
                  </a:ext>
                </a:extLst>
              </a:tr>
              <a:tr h="310866">
                <a:tc>
                  <a:txBody>
                    <a:bodyPr/>
                    <a:lstStyle/>
                    <a:p>
                      <a:r>
                        <a:rPr lang="en-US" dirty="0"/>
                        <a:t>Shirley et al., 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1370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0.51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497217"/>
                  </a:ext>
                </a:extLst>
              </a:tr>
              <a:tr h="310866">
                <a:tc>
                  <a:txBody>
                    <a:bodyPr/>
                    <a:lstStyle/>
                    <a:p>
                      <a:r>
                        <a:rPr lang="en-US" dirty="0"/>
                        <a:t>Wolff and Hickey, 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1371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0.51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135689"/>
                  </a:ext>
                </a:extLst>
              </a:tr>
              <a:tr h="310866">
                <a:tc>
                  <a:txBody>
                    <a:bodyPr/>
                    <a:lstStyle/>
                    <a:p>
                      <a:r>
                        <a:rPr lang="en-US" dirty="0"/>
                        <a:t>Lee et al., 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1372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0.51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03804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63B47E2-A17C-4C4F-A886-80B675619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96256"/>
            <a:ext cx="5810319" cy="2507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23D2A8-3A92-B944-8F01-0941467432D0}"/>
              </a:ext>
            </a:extLst>
          </p:cNvPr>
          <p:cNvSpPr txBox="1"/>
          <p:nvPr/>
        </p:nvSpPr>
        <p:spPr>
          <a:xfrm>
            <a:off x="1672236" y="6477882"/>
            <a:ext cx="908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 TSI data were re-normalized the old data are hardly usable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E8CE89-86C3-5047-806D-EB211C728232}"/>
              </a:ext>
            </a:extLst>
          </p:cNvPr>
          <p:cNvSpPr txBox="1"/>
          <p:nvPr/>
        </p:nvSpPr>
        <p:spPr>
          <a:xfrm>
            <a:off x="7530996" y="3429604"/>
            <a:ext cx="440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Lamb, 1972; Easterbrook, 2016</a:t>
            </a:r>
          </a:p>
        </p:txBody>
      </p:sp>
    </p:spTree>
    <p:extLst>
      <p:ext uri="{BB962C8B-B14F-4D97-AF65-F5344CB8AC3E}">
        <p14:creationId xmlns:p14="http://schemas.microsoft.com/office/powerpoint/2010/main" val="302405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9523-C6D4-9D49-80CC-BC5FDF05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533400"/>
            <a:ext cx="10460736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22EF4"/>
                </a:solidFill>
              </a:rPr>
              <a:t>Temperature restoration during/after MM </a:t>
            </a:r>
            <a:br>
              <a:rPr lang="en-US" dirty="0">
                <a:solidFill>
                  <a:srgbClr val="222EF4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(Shindell et al., 2001, </a:t>
            </a:r>
            <a:r>
              <a:rPr lang="en-US" sz="2800" dirty="0">
                <a:solidFill>
                  <a:srgbClr val="222EF4"/>
                </a:solidFill>
              </a:rPr>
              <a:t>Science)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5A811-2D61-F241-9BDA-54A5B7F2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026" name="Picture 2" descr="Chilly Temperatures During the Maunder Minimum">
            <a:extLst>
              <a:ext uri="{FF2B5EF4-FFF2-40B4-BE49-F238E27FC236}">
                <a16:creationId xmlns:a16="http://schemas.microsoft.com/office/drawing/2014/main" id="{CB336EA6-B49A-A948-853B-CC3D9C340C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1" y="1844824"/>
            <a:ext cx="7114031" cy="44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27DDF2-EE57-C240-AFD7-760F117607ED}"/>
              </a:ext>
            </a:extLst>
          </p:cNvPr>
          <p:cNvSpPr txBox="1">
            <a:spLocks/>
          </p:cNvSpPr>
          <p:nvPr/>
        </p:nvSpPr>
        <p:spPr>
          <a:xfrm>
            <a:off x="7631392" y="1676399"/>
            <a:ext cx="4560608" cy="5032623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surface temperature of the Earth was reduced all over the Globe</a:t>
            </a:r>
          </a:p>
          <a:p>
            <a:r>
              <a:rPr lang="en-US" dirty="0"/>
              <a:t>Europe and North America went into a deep freeze</a:t>
            </a:r>
          </a:p>
          <a:p>
            <a:r>
              <a:rPr lang="en-US" dirty="0"/>
              <a:t>Alpine glaciers extended over valley farmland </a:t>
            </a:r>
          </a:p>
          <a:p>
            <a:r>
              <a:rPr lang="en-US" dirty="0"/>
              <a:t>Sea ice crept south from the Arctic </a:t>
            </a:r>
          </a:p>
          <a:p>
            <a:r>
              <a:rPr lang="en-US" dirty="0"/>
              <a:t>Danube and Thames rivers &amp; canals in the Netherlands froze regularly</a:t>
            </a:r>
          </a:p>
        </p:txBody>
      </p:sp>
    </p:spTree>
    <p:extLst>
      <p:ext uri="{BB962C8B-B14F-4D97-AF65-F5344CB8AC3E}">
        <p14:creationId xmlns:p14="http://schemas.microsoft.com/office/powerpoint/2010/main" val="25404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9523-C6D4-9D49-80CC-BC5FDF05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533400"/>
            <a:ext cx="10460736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22EF4"/>
                </a:solidFill>
              </a:rPr>
              <a:t>Temperature restoration during MM </a:t>
            </a:r>
            <a:br>
              <a:rPr lang="en-US" dirty="0">
                <a:solidFill>
                  <a:srgbClr val="222EF4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(Shindell et al., 2001, </a:t>
            </a:r>
            <a:r>
              <a:rPr lang="en-US" sz="2800" dirty="0">
                <a:solidFill>
                  <a:srgbClr val="222EF4"/>
                </a:solidFill>
              </a:rPr>
              <a:t>Science)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5A811-2D61-F241-9BDA-54A5B7F2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026" name="Picture 2" descr="Chilly Temperatures During the Maunder Minimum">
            <a:extLst>
              <a:ext uri="{FF2B5EF4-FFF2-40B4-BE49-F238E27FC236}">
                <a16:creationId xmlns:a16="http://schemas.microsoft.com/office/drawing/2014/main" id="{CB336EA6-B49A-A948-853B-CC3D9C340C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7" y="1844824"/>
            <a:ext cx="7114031" cy="44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27DDF2-EE57-C240-AFD7-760F117607ED}"/>
              </a:ext>
            </a:extLst>
          </p:cNvPr>
          <p:cNvSpPr txBox="1">
            <a:spLocks/>
          </p:cNvSpPr>
          <p:nvPr/>
        </p:nvSpPr>
        <p:spPr>
          <a:xfrm>
            <a:off x="7631392" y="1844824"/>
            <a:ext cx="4560608" cy="4002398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drop in the temperature was related to dropped abundances of ozone created by solar ultra-violate light in the stratosphere, the layer of the atmosphere located between 10 and 50 kilometers from the Earth’s surface</a:t>
            </a:r>
          </a:p>
        </p:txBody>
      </p:sp>
    </p:spTree>
    <p:extLst>
      <p:ext uri="{BB962C8B-B14F-4D97-AF65-F5344CB8AC3E}">
        <p14:creationId xmlns:p14="http://schemas.microsoft.com/office/powerpoint/2010/main" val="123800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5C16-CF45-A74A-BD92-EF3957AB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8345" y="2496229"/>
            <a:ext cx="3498979" cy="24564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E56D-4D9C-E342-9604-34C6381BB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453" y="1335024"/>
            <a:ext cx="5535547" cy="5037584"/>
          </a:xfrm>
        </p:spPr>
        <p:txBody>
          <a:bodyPr/>
          <a:lstStyle/>
          <a:p>
            <a:r>
              <a:rPr lang="en-US" dirty="0"/>
              <a:t>Less ozone affected planetary atmosphere waves</a:t>
            </a:r>
          </a:p>
          <a:p>
            <a:r>
              <a:rPr lang="en-US" dirty="0"/>
              <a:t>They, in turn, caused the giant wiggles in the jet stream</a:t>
            </a:r>
            <a:r>
              <a:rPr lang="en-GB" dirty="0"/>
              <a:t> as shown in picture on the left</a:t>
            </a:r>
          </a:p>
          <a:p>
            <a:r>
              <a:rPr lang="en-US" dirty="0"/>
              <a:t>It kicked the North Atlantic Oscillation (NAO)—the balance between a permanent low-pressure system near Greenland and a permanent high-pressure system to its south—into a negative phase</a:t>
            </a:r>
          </a:p>
          <a:p>
            <a:r>
              <a:rPr lang="en-US" dirty="0"/>
              <a:t>that led to Europe to remain unusually cold during the MM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77DBE0C-2051-7146-901A-59250C8E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9" y="146304"/>
            <a:ext cx="535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7E3CA2-7DE3-FF48-BCBD-EFC793A20D60}"/>
              </a:ext>
            </a:extLst>
          </p:cNvPr>
          <p:cNvSpPr/>
          <p:nvPr/>
        </p:nvSpPr>
        <p:spPr>
          <a:xfrm>
            <a:off x="6960962" y="6372608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Shindell et al.,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A2D3-F62C-8EA3-E07D-2DA6597E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122353"/>
            <a:ext cx="11322783" cy="1145160"/>
          </a:xfrm>
        </p:spPr>
        <p:txBody>
          <a:bodyPr/>
          <a:lstStyle/>
          <a:p>
            <a:r>
              <a:rPr lang="en-US" sz="3600" dirty="0"/>
              <a:t>Snow and frost in Texas, Florida and Luisiana –Jan ’25,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BD2A7-A1F7-F0EC-F7A7-9DB88299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7" y="1003628"/>
            <a:ext cx="6818244" cy="585437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289D868-36EF-7F8D-F354-83D38559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003628"/>
            <a:ext cx="7874000" cy="541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23766B-3773-76A4-8D3A-E21B700F0652}"/>
              </a:ext>
            </a:extLst>
          </p:cNvPr>
          <p:cNvSpPr txBox="1"/>
          <p:nvPr/>
        </p:nvSpPr>
        <p:spPr>
          <a:xfrm>
            <a:off x="8663008" y="5623539"/>
            <a:ext cx="133184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 in F</a:t>
            </a:r>
          </a:p>
        </p:txBody>
      </p:sp>
      <p:pic>
        <p:nvPicPr>
          <p:cNvPr id="1028" name="Picture 4" descr="A person pushes a wheelchair across Bourbon Street as snow falls in the French Quarter in New Orleans on Tuesday.">
            <a:extLst>
              <a:ext uri="{FF2B5EF4-FFF2-40B4-BE49-F238E27FC236}">
                <a16:creationId xmlns:a16="http://schemas.microsoft.com/office/drawing/2014/main" id="{B7C59CC9-FE9B-8EB9-BAB7-8B02860E9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1" y="1543299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9385-A757-46F5-3E17-EC33A8AC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20" y="273600"/>
            <a:ext cx="10972080" cy="1145160"/>
          </a:xfrm>
        </p:spPr>
        <p:txBody>
          <a:bodyPr/>
          <a:lstStyle/>
          <a:p>
            <a:r>
              <a:rPr lang="en-US" dirty="0"/>
              <a:t>   Snow in South Africa -  21-23 Sept ’24 </a:t>
            </a:r>
          </a:p>
        </p:txBody>
      </p:sp>
      <p:pic>
        <p:nvPicPr>
          <p:cNvPr id="2050" name="Picture 2" descr="Rare heavy snowfall leaves hundreds stranded on roads in South Africa">
            <a:extLst>
              <a:ext uri="{FF2B5EF4-FFF2-40B4-BE49-F238E27FC236}">
                <a16:creationId xmlns:a16="http://schemas.microsoft.com/office/drawing/2014/main" id="{BDF0B479-7FDE-FA49-5B43-7DA68589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760"/>
            <a:ext cx="9105900" cy="48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nowstorm chaos – what went wrong?">
            <a:extLst>
              <a:ext uri="{FF2B5EF4-FFF2-40B4-BE49-F238E27FC236}">
                <a16:creationId xmlns:a16="http://schemas.microsoft.com/office/drawing/2014/main" id="{BE281158-7AD0-E2CD-3053-4140AE8B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60" y="1418760"/>
            <a:ext cx="914400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E14A-2CED-6AA3-FC35-4FB13031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Strong snow blizzards </a:t>
            </a:r>
            <a:r>
              <a:rPr lang="en-US" dirty="0"/>
              <a:t>in USA and Canada </a:t>
            </a:r>
            <a:br>
              <a:rPr lang="en-US" dirty="0"/>
            </a:br>
            <a:r>
              <a:rPr lang="en-US" dirty="0"/>
              <a:t>for 2 weeks in Dec ’22 –Jan’ 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CC7711-D350-7619-E82F-8A62622D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23" y="1632696"/>
            <a:ext cx="8925746" cy="4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9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E7F5-A3A8-4318-6DB3-50B6D642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60" y="1917699"/>
            <a:ext cx="5766340" cy="2366433"/>
          </a:xfrm>
        </p:spPr>
        <p:txBody>
          <a:bodyPr/>
          <a:lstStyle/>
          <a:p>
            <a:pPr algn="ctr"/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Late spring snow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in Australia  and NZ</a:t>
            </a:r>
            <a:r>
              <a:rPr lang="en-US" dirty="0"/>
              <a:t> 22-30 November ’22</a:t>
            </a:r>
            <a:br>
              <a:rPr lang="en-US" dirty="0"/>
            </a:br>
            <a:r>
              <a:rPr lang="en-US" sz="3600" dirty="0">
                <a:solidFill>
                  <a:schemeClr val="tx2"/>
                </a:solidFill>
              </a:rPr>
              <a:t>(</a:t>
            </a:r>
            <a:r>
              <a:rPr lang="en-US" sz="3600" dirty="0">
                <a:solidFill>
                  <a:srgbClr val="C00000"/>
                </a:solidFill>
              </a:rPr>
              <a:t>analog of late May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in Northern hemisphere)</a:t>
            </a:r>
            <a:br>
              <a:rPr lang="en-US" sz="3600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1 May 2025 – early snow and frost in New Zeeland </a:t>
            </a:r>
            <a:r>
              <a:rPr lang="en-US" sz="3600" dirty="0"/>
              <a:t>– informed by people from NZ</a:t>
            </a:r>
            <a:br>
              <a:rPr lang="en-US" sz="3600" dirty="0"/>
            </a:b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5" name="Picture 4" descr="A bench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52FB7F49-5219-6FEF-4AE5-85183D5D0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79" y="0"/>
            <a:ext cx="5523221" cy="6858000"/>
          </a:xfrm>
          <a:prstGeom prst="rect">
            <a:avLst/>
          </a:prstGeom>
        </p:spPr>
      </p:pic>
      <p:pic>
        <p:nvPicPr>
          <p:cNvPr id="1026" name="Picture 2" descr="Weathercam from Mt Hutt showing a thick base of snow ahead of the ski season. Photo / Mt Hutt">
            <a:extLst>
              <a:ext uri="{FF2B5EF4-FFF2-40B4-BE49-F238E27FC236}">
                <a16:creationId xmlns:a16="http://schemas.microsoft.com/office/drawing/2014/main" id="{92ADA132-0230-02A2-95B9-C1F02112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70" y="0"/>
            <a:ext cx="9465659" cy="49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3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E:\Figures\Labeled\CH09\FG09_016.JPG">
            <a:extLst>
              <a:ext uri="{FF2B5EF4-FFF2-40B4-BE49-F238E27FC236}">
                <a16:creationId xmlns:a16="http://schemas.microsoft.com/office/drawing/2014/main" id="{4811A7DB-E9F7-B346-8913-F8221A797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r="6667"/>
          <a:stretch>
            <a:fillRect/>
          </a:stretch>
        </p:blipFill>
        <p:spPr bwMode="auto">
          <a:xfrm>
            <a:off x="2801938" y="15875"/>
            <a:ext cx="777875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Text Box 3">
            <a:extLst>
              <a:ext uri="{FF2B5EF4-FFF2-40B4-BE49-F238E27FC236}">
                <a16:creationId xmlns:a16="http://schemas.microsoft.com/office/drawing/2014/main" id="{50FC137E-4281-EF4A-82B3-FED177CDB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4" y="-11459"/>
            <a:ext cx="2871787" cy="138499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/>
              <a:t>Sunspot &amp; Solar Background Magnetic Fields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C5889D2C-71B0-644C-A807-B727E49C3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6" y="3130340"/>
            <a:ext cx="4381686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40000"/>
              </a:spcBef>
              <a:buClrTx/>
              <a:buSzTx/>
              <a:buFontTx/>
              <a:buChar char="•"/>
            </a:pPr>
            <a:r>
              <a:rPr lang="en-US" altLang="en-US" sz="2400" dirty="0">
                <a:latin typeface="Arial Narrow" panose="020B0604020202020204" pitchFamily="34" charset="0"/>
              </a:rPr>
              <a:t>The magnetic field in a sunspot is 1000x greater than the surrounding area</a:t>
            </a:r>
          </a:p>
          <a:p>
            <a:pPr algn="ctr" eaLnBrk="1" hangingPunct="1">
              <a:spcBef>
                <a:spcPct val="40000"/>
              </a:spcBef>
              <a:buClrTx/>
              <a:buSzTx/>
              <a:buFontTx/>
              <a:buChar char="•"/>
            </a:pPr>
            <a:r>
              <a:rPr lang="en-US" altLang="en-US" sz="2400" dirty="0">
                <a:latin typeface="Arial Narrow" panose="020B0604020202020204" pitchFamily="34" charset="0"/>
              </a:rPr>
              <a:t>Sunspots are almost always in pairs at the same latitude with each member having opposite polarity</a:t>
            </a:r>
          </a:p>
          <a:p>
            <a:pPr algn="ctr" eaLnBrk="1" hangingPunct="1">
              <a:spcBef>
                <a:spcPct val="40000"/>
              </a:spcBef>
              <a:buClrTx/>
              <a:buSzTx/>
              <a:buFontTx/>
              <a:buChar char="•"/>
            </a:pPr>
            <a:r>
              <a:rPr lang="en-US" altLang="en-US" sz="2400" dirty="0">
                <a:solidFill>
                  <a:srgbClr val="222EF4"/>
                </a:solidFill>
                <a:latin typeface="Arial Narrow" panose="020B0604020202020204" pitchFamily="34" charset="0"/>
              </a:rPr>
              <a:t>Solar background magnetic field contains much more information than </a:t>
            </a:r>
            <a:r>
              <a:rPr lang="en-US" altLang="en-US" sz="2400" dirty="0" err="1">
                <a:solidFill>
                  <a:srgbClr val="222EF4"/>
                </a:solidFill>
                <a:latin typeface="Arial Narrow" panose="020B0604020202020204" pitchFamily="34" charset="0"/>
              </a:rPr>
              <a:t>sunsaposts</a:t>
            </a:r>
            <a:endParaRPr lang="en-US" altLang="en-US" sz="2400" dirty="0">
              <a:solidFill>
                <a:srgbClr val="222EF4"/>
              </a:solidFill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9D90-DEE2-DAA5-311F-9BBA1AD97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002" y="296070"/>
            <a:ext cx="9999275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Temperature vs TSI </a:t>
            </a:r>
            <a:r>
              <a:rPr lang="en-US" dirty="0">
                <a:solidFill>
                  <a:srgbClr val="222EF4"/>
                </a:solidFill>
              </a:rPr>
              <a:t>because of SIM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C056A-5DA0-DE93-357B-93DC0053F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1414" y="954338"/>
            <a:ext cx="3713584" cy="5150392"/>
          </a:xfrm>
        </p:spPr>
        <p:txBody>
          <a:bodyPr/>
          <a:lstStyle/>
          <a:p>
            <a:r>
              <a:rPr lang="en-GB" sz="2000" dirty="0">
                <a:effectLst/>
                <a:latin typeface="CMR10"/>
              </a:rPr>
              <a:t>The terrestrial temperature variations (black line) and averaged temperature (red line) versus the total solar irradiance (TSI) of the Sun affected by SIM in the spring- summer months as per the legend on the plot. </a:t>
            </a:r>
          </a:p>
          <a:p>
            <a:r>
              <a:rPr lang="en-GB" sz="2000" dirty="0">
                <a:effectLst/>
                <a:latin typeface="CMR10"/>
              </a:rPr>
              <a:t>. </a:t>
            </a:r>
          </a:p>
          <a:p>
            <a:r>
              <a:rPr lang="en-GB" sz="2000" dirty="0">
                <a:effectLst/>
                <a:latin typeface="CMR10"/>
              </a:rPr>
              <a:t>The solar irradiance is calculated by adding the daily irradiance for given spring-summer months in the Northern hemisphere when the Sun is closest to the Earth’s orbit Zharkova, 2021</a:t>
            </a:r>
            <a:endParaRPr lang="en-GB" sz="2000" dirty="0"/>
          </a:p>
          <a:p>
            <a:endParaRPr lang="en-US" dirty="0"/>
          </a:p>
        </p:txBody>
      </p:sp>
      <p:pic>
        <p:nvPicPr>
          <p:cNvPr id="5" name="Picture 4" descr="A graph showing the growth of the stock market&#10;&#10;Description automatically generated">
            <a:extLst>
              <a:ext uri="{FF2B5EF4-FFF2-40B4-BE49-F238E27FC236}">
                <a16:creationId xmlns:a16="http://schemas.microsoft.com/office/drawing/2014/main" id="{2FE19191-F9D6-3C5D-FD49-0D8B27E6D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115"/>
            <a:ext cx="7772400" cy="4079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0728FD-5C89-1283-D464-601749E0C94F}"/>
              </a:ext>
            </a:extLst>
          </p:cNvPr>
          <p:cNvSpPr txBox="1"/>
          <p:nvPr/>
        </p:nvSpPr>
        <p:spPr>
          <a:xfrm>
            <a:off x="13372" y="1247784"/>
            <a:ext cx="8098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i="1" dirty="0">
                <a:solidFill>
                  <a:srgbClr val="00007F"/>
                </a:solidFill>
                <a:sym typeface="Symbol" pitchFamily="2" charset="2"/>
              </a:rPr>
              <a:t>1600-2020 - Increase of  TSI by 20 W/m^2 </a:t>
            </a:r>
            <a:r>
              <a:rPr lang="en-US" altLang="en-US" sz="1800" b="1" i="1" dirty="0">
                <a:solidFill>
                  <a:srgbClr val="00007F"/>
                </a:solidFill>
                <a:sym typeface="Wingdings" pitchFamily="2" charset="2"/>
              </a:rPr>
              <a:t> </a:t>
            </a:r>
            <a:r>
              <a:rPr lang="en-US" altLang="en-US" sz="1800" b="1" i="1" dirty="0">
                <a:solidFill>
                  <a:srgbClr val="C00000"/>
                </a:solidFill>
                <a:sym typeface="Wingdings" pitchFamily="2" charset="2"/>
              </a:rPr>
              <a:t>T increased by 2.5C</a:t>
            </a:r>
          </a:p>
          <a:p>
            <a:r>
              <a:rPr lang="en-US" altLang="en-US" b="1" i="1" dirty="0">
                <a:solidFill>
                  <a:srgbClr val="00007F"/>
                </a:solidFill>
                <a:sym typeface="Wingdings" pitchFamily="2" charset="2"/>
              </a:rPr>
              <a:t>2020-2600 – increase of TSI by ~25 w/m^2  </a:t>
            </a:r>
            <a:r>
              <a:rPr lang="en-US" altLang="en-US" b="1" i="1" dirty="0">
                <a:solidFill>
                  <a:srgbClr val="C00000"/>
                </a:solidFill>
                <a:sym typeface="Wingdings" pitchFamily="2" charset="2"/>
              </a:rPr>
              <a:t>T will increase by 2.5-3.0C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AD453-767F-CC5D-C470-AC0E66E213E3}"/>
              </a:ext>
            </a:extLst>
          </p:cNvPr>
          <p:cNvSpPr txBox="1"/>
          <p:nvPr/>
        </p:nvSpPr>
        <p:spPr>
          <a:xfrm>
            <a:off x="564777" y="6251044"/>
            <a:ext cx="9801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EF4"/>
                </a:solidFill>
              </a:rPr>
              <a:t>Zharkova and Vasilieva, 2023, </a:t>
            </a:r>
            <a:r>
              <a:rPr lang="en-US" sz="2400" dirty="0">
                <a:solidFill>
                  <a:srgbClr val="222EF4"/>
                </a:solidFill>
                <a:hlinkClick r:id="rId3"/>
              </a:rPr>
              <a:t>https://solargsm.com/publications</a:t>
            </a:r>
            <a:endParaRPr lang="en-US" sz="2400" dirty="0">
              <a:solidFill>
                <a:srgbClr val="222EF4"/>
              </a:solidFill>
            </a:endParaRPr>
          </a:p>
          <a:p>
            <a:endParaRPr lang="en-US" sz="2400" dirty="0">
              <a:solidFill>
                <a:srgbClr val="222E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4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SIM effects on the Earth via solar irradiance</a:t>
            </a:r>
          </a:p>
        </p:txBody>
      </p:sp>
      <p:pic>
        <p:nvPicPr>
          <p:cNvPr id="6" name="Picture 5" descr="season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28" y="719599"/>
            <a:ext cx="9089827" cy="3782418"/>
          </a:xfrm>
          <a:prstGeom prst="rect">
            <a:avLst/>
          </a:prstGeom>
        </p:spPr>
      </p:pic>
      <p:pic>
        <p:nvPicPr>
          <p:cNvPr id="8" name="Picture 7" descr="Solar_system_barycenter.svg.png">
            <a:extLst>
              <a:ext uri="{FF2B5EF4-FFF2-40B4-BE49-F238E27FC236}">
                <a16:creationId xmlns:a16="http://schemas.microsoft.com/office/drawing/2014/main" id="{66BD11EB-760E-C24A-BCE0-8E37A86A4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8" y="3077129"/>
            <a:ext cx="2458954" cy="2436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66C35F-C586-6B40-AD93-AF7B301A9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812" y="3913632"/>
            <a:ext cx="3314321" cy="24857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89812" y="3650762"/>
            <a:ext cx="3713034" cy="22185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</a:rPr>
              <a:t>https://</a:t>
            </a:r>
            <a:r>
              <a:rPr lang="en-US" sz="900" dirty="0" err="1">
                <a:solidFill>
                  <a:srgbClr val="FFFFFF"/>
                </a:solidFill>
              </a:rPr>
              <a:t>youtu.be</a:t>
            </a:r>
            <a:r>
              <a:rPr lang="en-US" sz="900" dirty="0">
                <a:solidFill>
                  <a:srgbClr val="FFFFFF"/>
                </a:solidFill>
              </a:rPr>
              <a:t>/vDgUmTq4a2Q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3CDC70E-2538-C342-A04C-37B1307617AD}"/>
              </a:ext>
            </a:extLst>
          </p:cNvPr>
          <p:cNvSpPr/>
          <p:nvPr/>
        </p:nvSpPr>
        <p:spPr>
          <a:xfrm>
            <a:off x="711421" y="6154411"/>
            <a:ext cx="4773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</a:rPr>
              <a:t>Charvatova</a:t>
            </a:r>
            <a:r>
              <a:rPr lang="en-GB" dirty="0">
                <a:solidFill>
                  <a:srgbClr val="0000FF"/>
                </a:solidFill>
              </a:rPr>
              <a:t>, 1988, </a:t>
            </a:r>
          </a:p>
          <a:p>
            <a:r>
              <a:rPr lang="en-GB" dirty="0" err="1">
                <a:solidFill>
                  <a:srgbClr val="0000FF"/>
                </a:solidFill>
              </a:rPr>
              <a:t>Palus</a:t>
            </a:r>
            <a:r>
              <a:rPr lang="en-GB" dirty="0">
                <a:solidFill>
                  <a:srgbClr val="0000FF"/>
                </a:solidFill>
              </a:rPr>
              <a:t> et al, 2007</a:t>
            </a: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6C6F466-37F5-F348-8F0E-52FF0AEF3498}"/>
              </a:ext>
            </a:extLst>
          </p:cNvPr>
          <p:cNvSpPr/>
          <p:nvPr/>
        </p:nvSpPr>
        <p:spPr>
          <a:xfrm>
            <a:off x="8262453" y="6292910"/>
            <a:ext cx="3540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Rice et al, PP comments #72, 96</a:t>
            </a:r>
            <a:endParaRPr lang="en-US" dirty="0"/>
          </a:p>
        </p:txBody>
      </p:sp>
      <p:pic>
        <p:nvPicPr>
          <p:cNvPr id="55" name="Picture 54" descr="Solar_system_barycenter.svg.png">
            <a:extLst>
              <a:ext uri="{FF2B5EF4-FFF2-40B4-BE49-F238E27FC236}">
                <a16:creationId xmlns:a16="http://schemas.microsoft.com/office/drawing/2014/main" id="{983F2A67-58B5-AC4A-996D-E9CC5B95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98" y="1517427"/>
            <a:ext cx="1597923" cy="15833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0114F3-9640-0844-AA8C-567776451029}"/>
              </a:ext>
            </a:extLst>
          </p:cNvPr>
          <p:cNvSpPr/>
          <p:nvPr/>
        </p:nvSpPr>
        <p:spPr>
          <a:xfrm>
            <a:off x="324137" y="5554876"/>
            <a:ext cx="6519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S. </a:t>
            </a:r>
            <a:r>
              <a:rPr lang="en-GB" dirty="0" err="1">
                <a:solidFill>
                  <a:schemeClr val="tx2"/>
                </a:solidFill>
              </a:rPr>
              <a:t>Perminov</a:t>
            </a:r>
            <a:r>
              <a:rPr lang="en-GB" dirty="0">
                <a:solidFill>
                  <a:schemeClr val="tx2"/>
                </a:solidFill>
              </a:rPr>
              <a:t>, E.D. </a:t>
            </a:r>
            <a:r>
              <a:rPr lang="en-GB" dirty="0" err="1">
                <a:solidFill>
                  <a:schemeClr val="tx2"/>
                </a:solidFill>
              </a:rPr>
              <a:t>Kuznetsov</a:t>
            </a:r>
            <a:r>
              <a:rPr lang="en-GB" dirty="0">
                <a:solidFill>
                  <a:schemeClr val="tx2"/>
                </a:solidFill>
              </a:rPr>
              <a:t>, 2018</a:t>
            </a:r>
          </a:p>
          <a:p>
            <a:r>
              <a:rPr lang="en-GB" dirty="0">
                <a:solidFill>
                  <a:srgbClr val="C00000"/>
                </a:solidFill>
              </a:rPr>
              <a:t>SIM imposed by planets Jupiter, Saturn, Neptune and Uranus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EA618D-8BE0-B545-A087-668709F5AA7A}"/>
              </a:ext>
            </a:extLst>
          </p:cNvPr>
          <p:cNvCxnSpPr/>
          <p:nvPr/>
        </p:nvCxnSpPr>
        <p:spPr>
          <a:xfrm flipV="1">
            <a:off x="3098005" y="2094983"/>
            <a:ext cx="5314475" cy="100584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ADF9FC-8426-1746-977B-49222DA25008}"/>
              </a:ext>
            </a:extLst>
          </p:cNvPr>
          <p:cNvCxnSpPr>
            <a:cxnSpLocks/>
          </p:cNvCxnSpPr>
          <p:nvPr/>
        </p:nvCxnSpPr>
        <p:spPr>
          <a:xfrm>
            <a:off x="8262453" y="3459032"/>
            <a:ext cx="3540393" cy="27421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FB6FA2-8B12-5440-ADF2-7DD6A3A3407D}"/>
              </a:ext>
            </a:extLst>
          </p:cNvPr>
          <p:cNvCxnSpPr>
            <a:cxnSpLocks/>
          </p:cNvCxnSpPr>
          <p:nvPr/>
        </p:nvCxnSpPr>
        <p:spPr>
          <a:xfrm flipH="1">
            <a:off x="8262454" y="3429000"/>
            <a:ext cx="3540392" cy="277220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AEC856F-0305-6341-977C-7C17A35CED7A}"/>
              </a:ext>
            </a:extLst>
          </p:cNvPr>
          <p:cNvSpPr/>
          <p:nvPr/>
        </p:nvSpPr>
        <p:spPr>
          <a:xfrm>
            <a:off x="8211362" y="347734"/>
            <a:ext cx="27703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2600</a:t>
            </a:r>
          </a:p>
          <a:p>
            <a:r>
              <a:rPr lang="en-GB" dirty="0">
                <a:solidFill>
                  <a:schemeClr val="tx2"/>
                </a:solidFill>
              </a:rPr>
              <a:t>Aphelion </a:t>
            </a: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. </a:t>
            </a:r>
            <a:r>
              <a:rPr lang="en-GB" dirty="0">
                <a:solidFill>
                  <a:schemeClr val="tx2"/>
                </a:solidFill>
              </a:rPr>
              <a:t>16 July</a:t>
            </a:r>
          </a:p>
          <a:p>
            <a:r>
              <a:rPr lang="en-GB" dirty="0">
                <a:solidFill>
                  <a:srgbClr val="C00000"/>
                </a:solidFill>
              </a:rPr>
              <a:t>Perihelion  </a:t>
            </a:r>
            <a:r>
              <a:rPr lang="en-GB" dirty="0">
                <a:solidFill>
                  <a:srgbClr val="C00000"/>
                </a:solidFill>
                <a:sym typeface="Wingdings" pitchFamily="2" charset="2"/>
              </a:rPr>
              <a:t> 16 January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CDBF5-D8EC-3D87-3B40-F63BA257F65D}"/>
              </a:ext>
            </a:extLst>
          </p:cNvPr>
          <p:cNvSpPr txBox="1"/>
          <p:nvPr/>
        </p:nvSpPr>
        <p:spPr>
          <a:xfrm>
            <a:off x="800409" y="194856"/>
            <a:ext cx="10851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Solar Inertial Motion (SIM)  causes the current heating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75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54000"/>
            <a:ext cx="10808208" cy="11303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Modern Grand Solar Minimum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https://solargsm.com/solar-activity</a:t>
            </a:r>
            <a:r>
              <a:rPr lang="en-US" sz="3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1522950"/>
            <a:ext cx="11425953" cy="5081049"/>
          </a:xfrm>
        </p:spPr>
        <p:txBody>
          <a:bodyPr/>
          <a:lstStyle/>
          <a:p>
            <a:r>
              <a:rPr lang="en-US" sz="2400" dirty="0"/>
              <a:t>It started already in </a:t>
            </a:r>
            <a:r>
              <a:rPr lang="en-US" sz="2400" dirty="0">
                <a:solidFill>
                  <a:srgbClr val="FF0000"/>
                </a:solidFill>
              </a:rPr>
              <a:t>2020 </a:t>
            </a:r>
            <a:r>
              <a:rPr lang="en-GB" sz="2400" dirty="0"/>
              <a:t>and will last until </a:t>
            </a:r>
            <a:r>
              <a:rPr lang="en-US" sz="2400" dirty="0">
                <a:solidFill>
                  <a:srgbClr val="FF0000"/>
                </a:solidFill>
              </a:rPr>
              <a:t>2053</a:t>
            </a:r>
          </a:p>
          <a:p>
            <a:r>
              <a:rPr lang="en-US" sz="2400" dirty="0">
                <a:solidFill>
                  <a:srgbClr val="800000"/>
                </a:solidFill>
              </a:rPr>
              <a:t>This is a unique event in solar-terrestrial connection </a:t>
            </a:r>
            <a:r>
              <a:rPr lang="en-US" sz="2400" dirty="0">
                <a:solidFill>
                  <a:srgbClr val="800000"/>
                </a:solidFill>
                <a:sym typeface="Wingdings"/>
              </a:rPr>
              <a:t> will reveal the pros and cons of solar dynamo models</a:t>
            </a:r>
          </a:p>
          <a:p>
            <a:r>
              <a:rPr lang="en-US" sz="2400" dirty="0">
                <a:sym typeface="Wingdings"/>
              </a:rPr>
              <a:t>Decrease of solar magnetic field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>
                <a:sym typeface="Wingdings"/>
              </a:rPr>
              <a:t> big impact ozone reduction, high cloud formation, jet direction changes, cosmic rays increase</a:t>
            </a:r>
          </a:p>
          <a:p>
            <a:r>
              <a:rPr lang="en-US" sz="2400" dirty="0">
                <a:solidFill>
                  <a:srgbClr val="800000"/>
                </a:solidFill>
                <a:sym typeface="Wingdings"/>
              </a:rPr>
              <a:t>Increase of volcanic and earthquake activities</a:t>
            </a:r>
            <a:endParaRPr lang="en-US" sz="2400" dirty="0">
              <a:sym typeface="Wingdings"/>
            </a:endParaRPr>
          </a:p>
          <a:p>
            <a:r>
              <a:rPr lang="en-US" sz="2400" dirty="0">
                <a:sym typeface="Wingdings"/>
              </a:rPr>
              <a:t>Effects on the terrestrial temperature via TSI, jets and volcanic activity</a:t>
            </a:r>
          </a:p>
          <a:p>
            <a:r>
              <a:rPr lang="en-US" sz="2400" dirty="0">
                <a:solidFill>
                  <a:srgbClr val="C00000"/>
                </a:solidFill>
                <a:sym typeface="Wingdings"/>
              </a:rPr>
              <a:t>Shortage of electricity </a:t>
            </a:r>
            <a:r>
              <a:rPr lang="en-US" sz="2400" dirty="0">
                <a:sym typeface="Wingdings"/>
              </a:rPr>
              <a:t>as solar panels and wind mils cannot work in snow/frost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222EF4"/>
                </a:solidFill>
                <a:sym typeface="Wingdings"/>
              </a:rPr>
              <a:t>see expected consequences from the recent power cuts in Spain and Portugal </a:t>
            </a:r>
          </a:p>
          <a:p>
            <a:r>
              <a:rPr lang="en-US" sz="2400" dirty="0">
                <a:solidFill>
                  <a:srgbClr val="800000"/>
                </a:solidFill>
                <a:sym typeface="Wingdings"/>
              </a:rPr>
              <a:t>Shortage of vegetation periods can lead to possible food shortages in 2028-2042</a:t>
            </a:r>
          </a:p>
          <a:p>
            <a:r>
              <a:rPr lang="en-US" sz="2400" dirty="0">
                <a:sym typeface="Wingdings"/>
              </a:rPr>
              <a:t>Need inter-government efforts to avoid disasters. It requires urgent efforts now!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69A50761-A1F0-5748-A307-0E369A6F04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344" y="115349"/>
            <a:ext cx="2082216" cy="820008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A66C6D-6B0A-C287-5E52-390C5E0E5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-10113"/>
            <a:ext cx="1833479" cy="12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the PCs to measured in cycle 24 and prediction to 25-26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Content Placeholder 4" descr="Fig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3185"/>
          <a:stretch>
            <a:fillRect/>
          </a:stretch>
        </p:blipFill>
        <p:spPr>
          <a:xfrm>
            <a:off x="237744" y="803186"/>
            <a:ext cx="11411711" cy="52486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5167" y="599025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(Shepherd et al, 2014, Zharkova et al, 2015)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752CE-9B10-A649-AE85-1D4B46197981}"/>
              </a:ext>
            </a:extLst>
          </p:cNvPr>
          <p:cNvSpPr/>
          <p:nvPr/>
        </p:nvSpPr>
        <p:spPr>
          <a:xfrm>
            <a:off x="1254770" y="229466"/>
            <a:ext cx="9682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Eigen vectors of SBMF  come in pairs, here are PCs</a:t>
            </a:r>
          </a:p>
        </p:txBody>
      </p:sp>
      <p:pic>
        <p:nvPicPr>
          <p:cNvPr id="6" name="Picture 5" descr="Fig2.eps">
            <a:extLst>
              <a:ext uri="{FF2B5EF4-FFF2-40B4-BE49-F238E27FC236}">
                <a16:creationId xmlns:a16="http://schemas.microsoft.com/office/drawing/2014/main" id="{B7A521BD-36AC-3300-D767-0ED67DB4D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6" y="1387961"/>
            <a:ext cx="9550400" cy="44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6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749300"/>
            <a:ext cx="10532364" cy="7984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Modulus summary curve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  </a:t>
            </a:r>
            <a:r>
              <a:rPr lang="en-US" sz="2700" dirty="0">
                <a:solidFill>
                  <a:srgbClr val="222EF4"/>
                </a:solidFill>
              </a:rPr>
              <a:t>Zharkova et al, 2015, </a:t>
            </a:r>
            <a:r>
              <a:rPr lang="en-US" sz="2700" dirty="0" err="1">
                <a:solidFill>
                  <a:srgbClr val="222EF4"/>
                </a:solidFill>
              </a:rPr>
              <a:t>SciRep</a:t>
            </a:r>
            <a:r>
              <a:rPr lang="en-US" sz="2700" dirty="0">
                <a:solidFill>
                  <a:srgbClr val="222EF4"/>
                </a:solidFill>
              </a:rPr>
              <a:t>; 2020, Temp., Zharkova et al, 2022</a:t>
            </a:r>
            <a:r>
              <a:rPr lang="en-US" sz="3100" dirty="0">
                <a:solidFill>
                  <a:srgbClr val="222EF4"/>
                </a:solidFill>
              </a:rPr>
              <a:t>, </a:t>
            </a:r>
            <a:r>
              <a:rPr lang="en-US" sz="2700" dirty="0">
                <a:solidFill>
                  <a:srgbClr val="222EF4"/>
                </a:solidFill>
              </a:rPr>
              <a:t>MNRAS </a:t>
            </a:r>
            <a:r>
              <a:rPr lang="en-US" dirty="0"/>
              <a:t>s </a:t>
            </a:r>
            <a:r>
              <a:rPr lang="en-US" dirty="0" err="1"/>
              <a:t>sunsdata</a:t>
            </a:r>
            <a:br>
              <a:rPr lang="en-US" dirty="0"/>
            </a:br>
            <a:r>
              <a:rPr lang="en-US" sz="2400" dirty="0"/>
              <a:t>(Shepherd et al, 2014 ; Zharkova et al, 2015)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655840" y="638132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0" name="Picture 9" descr="ssn_pc_flu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6" y="1547788"/>
            <a:ext cx="5035624" cy="2432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F0D0AF-CABA-C24A-AFED-C70CA8D430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748448"/>
            <a:ext cx="9232900" cy="2893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CBF757-72D8-9440-AFF2-F9C868459A10}"/>
              </a:ext>
            </a:extLst>
          </p:cNvPr>
          <p:cNvSpPr txBox="1"/>
          <p:nvPr/>
        </p:nvSpPr>
        <p:spPr>
          <a:xfrm>
            <a:off x="1536700" y="603479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22EF4"/>
                </a:solidFill>
              </a:rPr>
              <a:t>Cycle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406D4-97D5-2046-82DD-D8E158313BE4}"/>
              </a:ext>
            </a:extLst>
          </p:cNvPr>
          <p:cNvSpPr txBox="1"/>
          <p:nvPr/>
        </p:nvSpPr>
        <p:spPr>
          <a:xfrm>
            <a:off x="1244600" y="340989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22EF4"/>
                </a:solidFill>
              </a:rPr>
              <a:t>Cycle 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B3BF58-DBAF-5942-AB55-4DF07CBA8A12}"/>
              </a:ext>
            </a:extLst>
          </p:cNvPr>
          <p:cNvSpPr txBox="1"/>
          <p:nvPr/>
        </p:nvSpPr>
        <p:spPr>
          <a:xfrm>
            <a:off x="2755900" y="604277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22EF4"/>
                </a:solidFill>
              </a:rPr>
              <a:t>Cycle 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BFD419-5394-A947-B503-2FA63A36FB17}"/>
              </a:ext>
            </a:extLst>
          </p:cNvPr>
          <p:cNvSpPr txBox="1"/>
          <p:nvPr/>
        </p:nvSpPr>
        <p:spPr>
          <a:xfrm>
            <a:off x="2797175" y="338274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22EF4"/>
                </a:solidFill>
              </a:rPr>
              <a:t>Cycle 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B5CFC6-34A3-D048-B7F8-C9B9EFCA6650}"/>
              </a:ext>
            </a:extLst>
          </p:cNvPr>
          <p:cNvSpPr txBox="1"/>
          <p:nvPr/>
        </p:nvSpPr>
        <p:spPr>
          <a:xfrm>
            <a:off x="4091248" y="601147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22EF4"/>
                </a:solidFill>
              </a:rPr>
              <a:t>Cycle 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2193F-0904-3046-9FF2-3FAD3FA4EE11}"/>
              </a:ext>
            </a:extLst>
          </p:cNvPr>
          <p:cNvSpPr txBox="1"/>
          <p:nvPr/>
        </p:nvSpPr>
        <p:spPr>
          <a:xfrm>
            <a:off x="4349750" y="337056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22EF4"/>
                </a:solidFill>
              </a:rPr>
              <a:t>Cycle 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915838-4CE0-9741-8E10-42B36EB97453}"/>
              </a:ext>
            </a:extLst>
          </p:cNvPr>
          <p:cNvSpPr txBox="1"/>
          <p:nvPr/>
        </p:nvSpPr>
        <p:spPr>
          <a:xfrm>
            <a:off x="5494040" y="602005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22EF4"/>
                </a:solidFill>
              </a:rPr>
              <a:t>Cycle 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8C8B8-E7F8-7044-9B44-77D43CE7A2B8}"/>
              </a:ext>
            </a:extLst>
          </p:cNvPr>
          <p:cNvSpPr txBox="1"/>
          <p:nvPr/>
        </p:nvSpPr>
        <p:spPr>
          <a:xfrm>
            <a:off x="6569894" y="6034791"/>
            <a:ext cx="103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22EF4"/>
                </a:solidFill>
              </a:rPr>
              <a:t>Cycle 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882742-A7FD-2146-99BB-DFC598F38B63}"/>
              </a:ext>
            </a:extLst>
          </p:cNvPr>
          <p:cNvSpPr txBox="1"/>
          <p:nvPr/>
        </p:nvSpPr>
        <p:spPr>
          <a:xfrm>
            <a:off x="7905242" y="6054003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22EF4"/>
                </a:solidFill>
              </a:rPr>
              <a:t>Cycle 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BF871-E050-924C-AB91-3FF17B59A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84" y="1148544"/>
            <a:ext cx="6183210" cy="4024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1AAAD7-E607-2845-801C-9209F5FFA417}"/>
              </a:ext>
            </a:extLst>
          </p:cNvPr>
          <p:cNvSpPr/>
          <p:nvPr/>
        </p:nvSpPr>
        <p:spPr>
          <a:xfrm>
            <a:off x="8673338" y="49342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2EF4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Confirmed by</a:t>
            </a:r>
          </a:p>
          <a:p>
            <a:r>
              <a:rPr lang="en-US" dirty="0" err="1">
                <a:solidFill>
                  <a:srgbClr val="222EF4"/>
                </a:solidFill>
              </a:rPr>
              <a:t>Katiashvili</a:t>
            </a:r>
            <a:r>
              <a:rPr lang="en-US" dirty="0">
                <a:solidFill>
                  <a:srgbClr val="222EF4"/>
                </a:solidFill>
              </a:rPr>
              <a:t>, 2020, </a:t>
            </a:r>
            <a:r>
              <a:rPr lang="en-US" dirty="0" err="1">
                <a:solidFill>
                  <a:srgbClr val="222EF4"/>
                </a:solidFill>
              </a:rPr>
              <a:t>ApJ</a:t>
            </a:r>
            <a:r>
              <a:rPr lang="en-US" dirty="0">
                <a:solidFill>
                  <a:srgbClr val="222EF4"/>
                </a:solidFill>
              </a:rPr>
              <a:t>;</a:t>
            </a:r>
            <a:br>
              <a:rPr lang="en-US" dirty="0">
                <a:solidFill>
                  <a:srgbClr val="222EF4"/>
                </a:solidFill>
              </a:rPr>
            </a:br>
            <a:r>
              <a:rPr lang="en-US" dirty="0" err="1">
                <a:solidFill>
                  <a:srgbClr val="222EF4"/>
                </a:solidFill>
              </a:rPr>
              <a:t>Obridko</a:t>
            </a:r>
            <a:r>
              <a:rPr lang="en-US" dirty="0">
                <a:solidFill>
                  <a:srgbClr val="222EF4"/>
                </a:solidFill>
              </a:rPr>
              <a:t> et al, 2021, MNRAS</a:t>
            </a:r>
          </a:p>
          <a:p>
            <a:r>
              <a:rPr lang="en-US" dirty="0">
                <a:solidFill>
                  <a:srgbClr val="222EF4"/>
                </a:solidFill>
              </a:rPr>
              <a:t>Velasco-Herrera et al,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3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60648"/>
            <a:ext cx="11356848" cy="143103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Predicted solar activity </a:t>
            </a:r>
            <a:r>
              <a:rPr lang="en-US" sz="3200" dirty="0">
                <a:solidFill>
                  <a:srgbClr val="660066"/>
                </a:solidFill>
              </a:rPr>
              <a:t>(Zharkova et al, 2015, SR </a:t>
            </a:r>
            <a:r>
              <a:rPr lang="en-GB" sz="3200" dirty="0">
                <a:hlinkClick r:id="rId2"/>
              </a:rPr>
              <a:t>https://www.nature.com/articles/srep15689</a:t>
            </a:r>
            <a:r>
              <a:rPr lang="en-US" sz="3200" dirty="0">
                <a:solidFill>
                  <a:srgbClr val="660066"/>
                </a:solidFill>
              </a:rPr>
              <a:t>)</a:t>
            </a:r>
            <a:br>
              <a:rPr lang="en-US" dirty="0"/>
            </a:br>
            <a:r>
              <a:rPr lang="en-US" sz="2400" dirty="0"/>
              <a:t>Zharkova et al, 2015, Nature SR</a:t>
            </a:r>
          </a:p>
        </p:txBody>
      </p:sp>
      <p:pic>
        <p:nvPicPr>
          <p:cNvPr id="5" name="Picture 4" descr="Fig3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854200"/>
            <a:ext cx="11017224" cy="3879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8912" y="557261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Discovery of </a:t>
            </a:r>
            <a:r>
              <a:rPr lang="en-US" dirty="0"/>
              <a:t>grand solar cycles :</a:t>
            </a:r>
            <a:r>
              <a:rPr lang="en-US" dirty="0">
                <a:solidFill>
                  <a:srgbClr val="C00000"/>
                </a:solidFill>
              </a:rPr>
              <a:t>350-400 years </a:t>
            </a:r>
          </a:p>
          <a:p>
            <a:r>
              <a:rPr lang="en-US" dirty="0">
                <a:solidFill>
                  <a:srgbClr val="0000FF"/>
                </a:solidFill>
              </a:rPr>
              <a:t>In addition to 11 year cycles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3592" y="177281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Observational result, dynamo model was not yet considered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AA8619-22DE-7F45-A522-929576125D6B}"/>
              </a:ext>
            </a:extLst>
          </p:cNvPr>
          <p:cNvSpPr/>
          <p:nvPr/>
        </p:nvSpPr>
        <p:spPr>
          <a:xfrm>
            <a:off x="3046191" y="6232771"/>
            <a:ext cx="7241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https://solargsm.com/solar-activity</a:t>
            </a:r>
            <a:r>
              <a:rPr lang="en-U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>
                <a:solidFill>
                  <a:schemeClr val="accent1"/>
                </a:solidFill>
              </a:rPr>
              <a:t> - my webpage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0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aph with blue lines&#10;&#10;Description automatically generated">
            <a:extLst>
              <a:ext uri="{FF2B5EF4-FFF2-40B4-BE49-F238E27FC236}">
                <a16:creationId xmlns:a16="http://schemas.microsoft.com/office/drawing/2014/main" id="{7CEAD60A-137C-1603-0D5D-5BDAD424D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20" y="1094703"/>
            <a:ext cx="6281738" cy="2334297"/>
          </a:xfrm>
        </p:spPr>
      </p:pic>
      <p:pic>
        <p:nvPicPr>
          <p:cNvPr id="11" name="Picture 10" descr="A graph showing the number of data&#10;&#10;Description automatically generated">
            <a:extLst>
              <a:ext uri="{FF2B5EF4-FFF2-40B4-BE49-F238E27FC236}">
                <a16:creationId xmlns:a16="http://schemas.microsoft.com/office/drawing/2014/main" id="{5AE8221D-5204-61AE-CA23-2D739EE52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5" y="3429000"/>
            <a:ext cx="7016413" cy="28647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DC4D15-EEF6-0165-2B34-F0950A26ADFD}"/>
              </a:ext>
            </a:extLst>
          </p:cNvPr>
          <p:cNvSpPr txBox="1"/>
          <p:nvPr/>
        </p:nvSpPr>
        <p:spPr>
          <a:xfrm>
            <a:off x="1287887" y="258584"/>
            <a:ext cx="90538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Quadruple summary curve linked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 with SHR flare  flux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1E438-9EC2-B0F2-AD35-DFF5F556522D}"/>
              </a:ext>
            </a:extLst>
          </p:cNvPr>
          <p:cNvSpPr txBox="1"/>
          <p:nvPr/>
        </p:nvSpPr>
        <p:spPr>
          <a:xfrm>
            <a:off x="1638300" y="6230084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EF4"/>
                </a:solidFill>
              </a:rPr>
              <a:t>https://</a:t>
            </a:r>
            <a:r>
              <a:rPr lang="en-US" dirty="0" err="1">
                <a:solidFill>
                  <a:srgbClr val="222EF4"/>
                </a:solidFill>
              </a:rPr>
              <a:t>solargsm.com</a:t>
            </a:r>
            <a:r>
              <a:rPr lang="en-US" dirty="0">
                <a:solidFill>
                  <a:srgbClr val="222EF4"/>
                </a:solidFill>
              </a:rPr>
              <a:t>/wp-content/uploads/2022/04/zharkova_shepherd_mnras22.pdf</a:t>
            </a:r>
          </a:p>
        </p:txBody>
      </p:sp>
    </p:spTree>
    <p:extLst>
      <p:ext uri="{BB962C8B-B14F-4D97-AF65-F5344CB8AC3E}">
        <p14:creationId xmlns:p14="http://schemas.microsoft.com/office/powerpoint/2010/main" val="336247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6634-5799-0D02-8E58-14B68800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1AE6305C-81BF-DAA5-FB69-264BBF394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39" y="1447301"/>
            <a:ext cx="6604508" cy="482287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1701B9-B7BF-798A-F5E3-C2C44EA107C9}"/>
              </a:ext>
            </a:extLst>
          </p:cNvPr>
          <p:cNvSpPr txBox="1"/>
          <p:nvPr/>
        </p:nvSpPr>
        <p:spPr>
          <a:xfrm>
            <a:off x="2189988" y="152257"/>
            <a:ext cx="6099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Wavelet spectral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E4B7B-2944-716D-0581-BA18DD1C0031}"/>
              </a:ext>
            </a:extLst>
          </p:cNvPr>
          <p:cNvSpPr txBox="1"/>
          <p:nvPr/>
        </p:nvSpPr>
        <p:spPr>
          <a:xfrm>
            <a:off x="252806" y="861334"/>
            <a:ext cx="11506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Averaged sunspot numbers                   Modulus summary curve of PCs Z15</a:t>
            </a:r>
          </a:p>
        </p:txBody>
      </p:sp>
      <p:pic>
        <p:nvPicPr>
          <p:cNvPr id="4" name="Picture 3" descr="A close-up of a graph&#10;&#10;Description automatically generated">
            <a:extLst>
              <a:ext uri="{FF2B5EF4-FFF2-40B4-BE49-F238E27FC236}">
                <a16:creationId xmlns:a16="http://schemas.microsoft.com/office/drawing/2014/main" id="{10E3A2A3-C4AD-FFFA-F32D-D4263FB8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" y="1447301"/>
            <a:ext cx="5843194" cy="4822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05A043-85E6-0195-2D68-E659A2CDE334}"/>
              </a:ext>
            </a:extLst>
          </p:cNvPr>
          <p:cNvSpPr txBox="1"/>
          <p:nvPr/>
        </p:nvSpPr>
        <p:spPr>
          <a:xfrm>
            <a:off x="309517" y="6270171"/>
            <a:ext cx="1178350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https://</a:t>
            </a:r>
            <a:r>
              <a:rPr lang="en-US" sz="2400" dirty="0" err="1">
                <a:solidFill>
                  <a:srgbClr val="C00000"/>
                </a:solidFill>
              </a:rPr>
              <a:t>solargsm.com</a:t>
            </a:r>
            <a:r>
              <a:rPr lang="en-US" sz="2400" dirty="0">
                <a:solidFill>
                  <a:srgbClr val="C00000"/>
                </a:solidFill>
              </a:rPr>
              <a:t>/wp-content/uploads/2023/04/zharkova_etal_mnras2023.pdf</a:t>
            </a:r>
          </a:p>
        </p:txBody>
      </p:sp>
    </p:spTree>
    <p:extLst>
      <p:ext uri="{BB962C8B-B14F-4D97-AF65-F5344CB8AC3E}">
        <p14:creationId xmlns:p14="http://schemas.microsoft.com/office/powerpoint/2010/main" val="83330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97776-4592-8857-5F88-E923414E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E7DCBF64-15F4-50F6-6E39-B73D02B8B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6" y="512064"/>
            <a:ext cx="6163056" cy="5998273"/>
          </a:xfr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839EED6B-2AAC-8666-B410-6394CBECD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8124"/>
            <a:ext cx="5422900" cy="2069374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2AC0EA3F-56C7-F993-8638-D6E4D8130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68" y="511898"/>
            <a:ext cx="5422900" cy="1838027"/>
          </a:xfrm>
          <a:prstGeom prst="rect">
            <a:avLst/>
          </a:prstGeom>
        </p:spPr>
      </p:pic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32A9A6AD-7930-9F46-BB51-7FD3535D3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68" y="2666945"/>
            <a:ext cx="5296821" cy="20693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014D92-9BF2-8FE2-2AD6-0C8DDA621D14}"/>
              </a:ext>
            </a:extLst>
          </p:cNvPr>
          <p:cNvSpPr txBox="1"/>
          <p:nvPr/>
        </p:nvSpPr>
        <p:spPr>
          <a:xfrm>
            <a:off x="82511" y="69414"/>
            <a:ext cx="11638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22EF4"/>
                </a:solidFill>
                <a:latin typeface="Arial" charset="0"/>
                <a:ea typeface="ＭＳ Ｐゴシック" charset="0"/>
                <a:cs typeface="ＭＳ Ｐゴシック" charset="0"/>
              </a:rPr>
              <a:t>Correlation with SPSS of </a:t>
            </a:r>
            <a:r>
              <a:rPr lang="en-GB" sz="2400" b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SSN </a:t>
            </a:r>
            <a:r>
              <a:rPr lang="en-GB" sz="2400" b="1" dirty="0">
                <a:solidFill>
                  <a:srgbClr val="222EF4"/>
                </a:solidFill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en-GB" sz="2400" b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Arial" charset="0"/>
                <a:ea typeface="ＭＳ Ｐゴシック" charset="0"/>
                <a:cs typeface="ＭＳ Ｐゴシック" charset="0"/>
              </a:rPr>
              <a:t>MSC  - </a:t>
            </a:r>
            <a:r>
              <a:rPr lang="en-GB" sz="2400" b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Zharkova et al, 2023, MNRAS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F7655-7C83-1720-7E1D-30FAB32956DF}"/>
              </a:ext>
            </a:extLst>
          </p:cNvPr>
          <p:cNvSpPr txBox="1"/>
          <p:nvPr/>
        </p:nvSpPr>
        <p:spPr>
          <a:xfrm>
            <a:off x="10629024" y="511898"/>
            <a:ext cx="889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25%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7F108F-91CB-36EF-D80D-A76F0AED1327}"/>
              </a:ext>
            </a:extLst>
          </p:cNvPr>
          <p:cNvSpPr txBox="1"/>
          <p:nvPr/>
        </p:nvSpPr>
        <p:spPr>
          <a:xfrm>
            <a:off x="10778592" y="2753136"/>
            <a:ext cx="889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56%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BD1414-9D61-A527-84FE-30010D698B48}"/>
              </a:ext>
            </a:extLst>
          </p:cNvPr>
          <p:cNvSpPr txBox="1"/>
          <p:nvPr/>
        </p:nvSpPr>
        <p:spPr>
          <a:xfrm>
            <a:off x="10830916" y="4716614"/>
            <a:ext cx="889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67%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7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6EA6-2E70-2D7B-2D0E-B155F6E7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6CF50F0B-0A55-66FA-6A1C-6E2B23FEC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" y="2349925"/>
            <a:ext cx="5970842" cy="3533477"/>
          </a:xfrm>
        </p:spPr>
      </p:pic>
      <p:pic>
        <p:nvPicPr>
          <p:cNvPr id="7" name="Picture 6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52B378C6-EA78-D319-1222-6606FEEE9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04" y="1794170"/>
            <a:ext cx="6281738" cy="4371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8FEEEE-9D8A-60D9-10B7-CCCC25EEA875}"/>
              </a:ext>
            </a:extLst>
          </p:cNvPr>
          <p:cNvSpPr txBox="1"/>
          <p:nvPr/>
        </p:nvSpPr>
        <p:spPr>
          <a:xfrm>
            <a:off x="801434" y="424747"/>
            <a:ext cx="11265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Poloidal </a:t>
            </a:r>
            <a:r>
              <a:rPr lang="en-GB" sz="3200" b="1" dirty="0">
                <a:solidFill>
                  <a:srgbClr val="222EF4"/>
                </a:solidFill>
                <a:latin typeface="Arial" charset="0"/>
                <a:ea typeface="ＭＳ Ｐゴシック" charset="0"/>
                <a:cs typeface="ＭＳ Ｐゴシック" charset="0"/>
              </a:rPr>
              <a:t>(left) </a:t>
            </a:r>
            <a:r>
              <a:rPr lang="en-GB" sz="3200" b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versus toroidal </a:t>
            </a:r>
            <a:r>
              <a:rPr lang="en-GB" sz="3200" b="1" dirty="0">
                <a:solidFill>
                  <a:srgbClr val="222EF4"/>
                </a:solidFill>
                <a:latin typeface="Arial" charset="0"/>
                <a:ea typeface="ＭＳ Ｐゴシック" charset="0"/>
                <a:cs typeface="ＭＳ Ｐゴシック" charset="0"/>
              </a:rPr>
              <a:t>(right) </a:t>
            </a:r>
            <a:r>
              <a:rPr lang="en-GB" sz="3200" b="1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magnetic fields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3FE8B-3AFD-DEBF-DC76-60A1CAC394F2}"/>
              </a:ext>
            </a:extLst>
          </p:cNvPr>
          <p:cNvSpPr txBox="1"/>
          <p:nvPr/>
        </p:nvSpPr>
        <p:spPr>
          <a:xfrm>
            <a:off x="408493" y="1171013"/>
            <a:ext cx="1178350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https://</a:t>
            </a:r>
            <a:r>
              <a:rPr lang="en-US" sz="2400" dirty="0" err="1">
                <a:solidFill>
                  <a:srgbClr val="C00000"/>
                </a:solidFill>
              </a:rPr>
              <a:t>solargsm.com</a:t>
            </a:r>
            <a:r>
              <a:rPr lang="en-US" sz="2400" dirty="0">
                <a:solidFill>
                  <a:srgbClr val="C00000"/>
                </a:solidFill>
              </a:rPr>
              <a:t>/wp-content/uploads/2023/04/zharkova_etal_mnras2023.pdf</a:t>
            </a:r>
          </a:p>
        </p:txBody>
      </p:sp>
    </p:spTree>
    <p:extLst>
      <p:ext uri="{BB962C8B-B14F-4D97-AF65-F5344CB8AC3E}">
        <p14:creationId xmlns:p14="http://schemas.microsoft.com/office/powerpoint/2010/main" val="365584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27980</TotalTime>
  <Words>1349</Words>
  <Application>Microsoft Macintosh PowerPoint</Application>
  <PresentationFormat>Widescreen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CMR10</vt:lpstr>
      <vt:lpstr>StarSymbol</vt:lpstr>
      <vt:lpstr>Symbol</vt:lpstr>
      <vt:lpstr>Wingdings</vt:lpstr>
      <vt:lpstr>Office Theme</vt:lpstr>
      <vt:lpstr>Modern Grand Solar Minimum (GSM) and its impact on the terrestrial environment</vt:lpstr>
      <vt:lpstr>PowerPoint Presentation</vt:lpstr>
      <vt:lpstr>Fitting the PCs to measured in cycle 24 and prediction to 25-26</vt:lpstr>
      <vt:lpstr>Modulus summary curve    Zharkova et al, 2015, SciRep; 2020, Temp., Zharkova et al, 2022, MNRAS s sunsdata (Shepherd et al, 2014 ; Zharkova et al, 2015)</vt:lpstr>
      <vt:lpstr>Predicted solar activity (Zharkova et al, 2015, SR https://www.nature.com/articles/srep15689) Zharkova et al, 2015, Nature SR</vt:lpstr>
      <vt:lpstr>PowerPoint Presentation</vt:lpstr>
      <vt:lpstr>PowerPoint Presentation</vt:lpstr>
      <vt:lpstr>PowerPoint Presentation</vt:lpstr>
      <vt:lpstr>PowerPoint Presentation</vt:lpstr>
      <vt:lpstr>Top plot  Blue – frequencies of volcanic eruptions Red - the summary curve of solar background magnetic field. Positive magnitudes – northern polarity, negative - southern polarity.  Bottom plot   Volcanic eruption frequencies highly (0.84) correlate with the summary curve with southern polarity with a period of 22 years (1860-1950).   Next maximum of volcanic eruptions will occur in cycle 26 (2031-2042).  Scatter plots of correlation  of VE with the Southern polarity SC  -87% (!)    Huge number of volcanic eruptions in cycle 26     </vt:lpstr>
      <vt:lpstr>Predicted solar activity (Zharkova et al, 2015, SR https://www.nature.com/articles/srep15689) Zharkova et al, 2015, Nature SR</vt:lpstr>
      <vt:lpstr>PowerPoint Presentation</vt:lpstr>
      <vt:lpstr>Temperature restoration during/after MM  (Shindell et al., 2001, Science) </vt:lpstr>
      <vt:lpstr>Temperature restoration during MM  (Shindell et al., 2001, Science) </vt:lpstr>
      <vt:lpstr>PowerPoint Presentation</vt:lpstr>
      <vt:lpstr>Snow and frost in Texas, Florida and Luisiana –Jan ’25, </vt:lpstr>
      <vt:lpstr>   Snow in South Africa -  21-23 Sept ’24 </vt:lpstr>
      <vt:lpstr>Strong snow blizzards in USA and Canada  for 2 weeks in Dec ’22 –Jan’ 23</vt:lpstr>
      <vt:lpstr>  Late spring snow  in Australia  and NZ 22-30 November ’22 (analog of late May  in Northern hemisphere)      1 May 2025 – early snow and frost in New Zeeland – informed by people from NZ </vt:lpstr>
      <vt:lpstr>Temperature vs TSI because of SIM </vt:lpstr>
      <vt:lpstr>PowerPoint Presentation</vt:lpstr>
      <vt:lpstr>Modern Grand Solar Minimum https://solargsm.com/solar-activity/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夏倩</dc:creator>
  <cp:lastModifiedBy>Valentina Zharkova</cp:lastModifiedBy>
  <cp:revision>358</cp:revision>
  <dcterms:created xsi:type="dcterms:W3CDTF">2020-04-29T16:04:59Z</dcterms:created>
  <dcterms:modified xsi:type="dcterms:W3CDTF">2025-05-01T15:21:51Z</dcterms:modified>
</cp:coreProperties>
</file>