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org&amp;utm_campaign=parser&amp;utm_content=thumbnail" ContentType="image/pn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0" r:id="rId1"/>
  </p:sldMasterIdLst>
  <p:notesMasterIdLst>
    <p:notesMasterId r:id="rId60"/>
  </p:notesMasterIdLst>
  <p:sldIdLst>
    <p:sldId id="1102" r:id="rId2"/>
    <p:sldId id="957" r:id="rId3"/>
    <p:sldId id="1052" r:id="rId4"/>
    <p:sldId id="4565" r:id="rId5"/>
    <p:sldId id="877" r:id="rId6"/>
    <p:sldId id="4561" r:id="rId7"/>
    <p:sldId id="1085" r:id="rId8"/>
    <p:sldId id="879" r:id="rId9"/>
    <p:sldId id="822" r:id="rId10"/>
    <p:sldId id="1003" r:id="rId11"/>
    <p:sldId id="1006" r:id="rId12"/>
    <p:sldId id="1007" r:id="rId13"/>
    <p:sldId id="4501" r:id="rId14"/>
    <p:sldId id="1008" r:id="rId15"/>
    <p:sldId id="4495" r:id="rId16"/>
    <p:sldId id="4507" r:id="rId17"/>
    <p:sldId id="4509" r:id="rId18"/>
    <p:sldId id="4508" r:id="rId19"/>
    <p:sldId id="4523" r:id="rId20"/>
    <p:sldId id="4524" r:id="rId21"/>
    <p:sldId id="1104" r:id="rId22"/>
    <p:sldId id="1107" r:id="rId23"/>
    <p:sldId id="1110" r:id="rId24"/>
    <p:sldId id="1113" r:id="rId25"/>
    <p:sldId id="4539" r:id="rId26"/>
    <p:sldId id="4540" r:id="rId27"/>
    <p:sldId id="4559" r:id="rId28"/>
    <p:sldId id="1041" r:id="rId29"/>
    <p:sldId id="4525" r:id="rId30"/>
    <p:sldId id="4532" r:id="rId31"/>
    <p:sldId id="4543" r:id="rId32"/>
    <p:sldId id="4482" r:id="rId33"/>
    <p:sldId id="4514" r:id="rId34"/>
    <p:sldId id="4515" r:id="rId35"/>
    <p:sldId id="4517" r:id="rId36"/>
    <p:sldId id="4527" r:id="rId37"/>
    <p:sldId id="4528" r:id="rId38"/>
    <p:sldId id="4518" r:id="rId39"/>
    <p:sldId id="4546" r:id="rId40"/>
    <p:sldId id="4530" r:id="rId41"/>
    <p:sldId id="4531" r:id="rId42"/>
    <p:sldId id="4541" r:id="rId43"/>
    <p:sldId id="4498" r:id="rId44"/>
    <p:sldId id="1087" r:id="rId45"/>
    <p:sldId id="4491" r:id="rId46"/>
    <p:sldId id="4492" r:id="rId47"/>
    <p:sldId id="4557" r:id="rId48"/>
    <p:sldId id="921" r:id="rId49"/>
    <p:sldId id="4489" r:id="rId50"/>
    <p:sldId id="4488" r:id="rId51"/>
    <p:sldId id="4490" r:id="rId52"/>
    <p:sldId id="4563" r:id="rId53"/>
    <p:sldId id="4564" r:id="rId54"/>
    <p:sldId id="4535" r:id="rId55"/>
    <p:sldId id="4558" r:id="rId56"/>
    <p:sldId id="4562" r:id="rId57"/>
    <p:sldId id="1069" r:id="rId58"/>
    <p:sldId id="1018" r:id="rId59"/>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2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7625"/>
  </p:normalViewPr>
  <p:slideViewPr>
    <p:cSldViewPr snapToGrid="0">
      <p:cViewPr varScale="1">
        <p:scale>
          <a:sx n="53" d="100"/>
          <a:sy n="53" d="100"/>
        </p:scale>
        <p:origin x="208" y="6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vzharkova/Valentina/research/papers/sim_tsi_sp/se_dist_100BC-4000AD.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TSI 365 1-4000 AD    </a:t>
            </a:r>
            <a:r>
              <a:rPr lang="en-GB" baseline="0"/>
              <a:t> </a:t>
            </a:r>
            <a:endParaRPr lang="en-GB"/>
          </a:p>
        </c:rich>
      </c:tx>
      <c:overlay val="0"/>
      <c:spPr>
        <a:noFill/>
        <a:ln w="25400">
          <a:noFill/>
        </a:ln>
      </c:spPr>
    </c:title>
    <c:autoTitleDeleted val="0"/>
    <c:plotArea>
      <c:layout>
        <c:manualLayout>
          <c:layoutTarget val="inner"/>
          <c:xMode val="edge"/>
          <c:yMode val="edge"/>
          <c:x val="0.11435870516185476"/>
          <c:y val="2.5428331875182269E-2"/>
          <c:w val="0.85149759405074366"/>
          <c:h val="0.89069079906678328"/>
        </c:manualLayout>
      </c:layout>
      <c:lineChart>
        <c:grouping val="stacked"/>
        <c:varyColors val="0"/>
        <c:ser>
          <c:idx val="0"/>
          <c:order val="0"/>
          <c:spPr>
            <a:ln w="28575" cap="rnd">
              <a:solidFill>
                <a:schemeClr val="accent1"/>
              </a:solidFill>
              <a:round/>
            </a:ln>
            <a:effectLst/>
          </c:spPr>
          <c:marker>
            <c:symbol val="none"/>
          </c:marker>
          <c:val>
            <c:numRef>
              <c:f>'tsi variations'!$C$131:$C$171</c:f>
              <c:numCache>
                <c:formatCode>General</c:formatCode>
                <c:ptCount val="41"/>
                <c:pt idx="0">
                  <c:v>514917.91399999999</c:v>
                </c:pt>
                <c:pt idx="1">
                  <c:v>514915.55581471761</c:v>
                </c:pt>
                <c:pt idx="2">
                  <c:v>514912.34077493608</c:v>
                </c:pt>
                <c:pt idx="3">
                  <c:v>514911.51521318813</c:v>
                </c:pt>
                <c:pt idx="4">
                  <c:v>514911.76689508412</c:v>
                </c:pt>
                <c:pt idx="5">
                  <c:v>514913.28898042761</c:v>
                </c:pt>
                <c:pt idx="6">
                  <c:v>514918.19154857966</c:v>
                </c:pt>
                <c:pt idx="7">
                  <c:v>514914.06842887995</c:v>
                </c:pt>
                <c:pt idx="8">
                  <c:v>514915.17593505839</c:v>
                </c:pt>
                <c:pt idx="9">
                  <c:v>514912.22255713504</c:v>
                </c:pt>
                <c:pt idx="10">
                  <c:v>514911.87130576704</c:v>
                </c:pt>
                <c:pt idx="11">
                  <c:v>514910.34602614248</c:v>
                </c:pt>
                <c:pt idx="12">
                  <c:v>514912.18954681314</c:v>
                </c:pt>
                <c:pt idx="13">
                  <c:v>514908.58060368651</c:v>
                </c:pt>
                <c:pt idx="14">
                  <c:v>514910.56932115776</c:v>
                </c:pt>
                <c:pt idx="15">
                  <c:v>514909.00137039297</c:v>
                </c:pt>
                <c:pt idx="16">
                  <c:v>514909.72894413926</c:v>
                </c:pt>
                <c:pt idx="17">
                  <c:v>514910.25100568368</c:v>
                </c:pt>
                <c:pt idx="18">
                  <c:v>514908.10000566137</c:v>
                </c:pt>
                <c:pt idx="19">
                  <c:v>514910.125</c:v>
                </c:pt>
                <c:pt idx="20">
                  <c:v>514907.88584304502</c:v>
                </c:pt>
                <c:pt idx="21">
                  <c:v>514911.61041687441</c:v>
                </c:pt>
                <c:pt idx="22">
                  <c:v>514906.19720191049</c:v>
                </c:pt>
                <c:pt idx="23">
                  <c:v>514906.19720191002</c:v>
                </c:pt>
                <c:pt idx="24">
                  <c:v>514903.215121774</c:v>
                </c:pt>
                <c:pt idx="25">
                  <c:v>514904.01408640988</c:v>
                </c:pt>
                <c:pt idx="26">
                  <c:v>514905.79487428203</c:v>
                </c:pt>
                <c:pt idx="27">
                  <c:v>514904.67499999999</c:v>
                </c:pt>
                <c:pt idx="28">
                  <c:v>514910.23852048995</c:v>
                </c:pt>
                <c:pt idx="29">
                  <c:v>514906.62465952511</c:v>
                </c:pt>
                <c:pt idx="30">
                  <c:v>514912.08196924016</c:v>
                </c:pt>
                <c:pt idx="31">
                  <c:v>514901.13690318831</c:v>
                </c:pt>
                <c:pt idx="32">
                  <c:v>514907.8288157268</c:v>
                </c:pt>
                <c:pt idx="33">
                  <c:v>514900.6351583536</c:v>
                </c:pt>
                <c:pt idx="34">
                  <c:v>514904.40472276061</c:v>
                </c:pt>
                <c:pt idx="35">
                  <c:v>514903.97165202594</c:v>
                </c:pt>
                <c:pt idx="36">
                  <c:v>514904.02858401515</c:v>
                </c:pt>
                <c:pt idx="37">
                  <c:v>514907.12855831435</c:v>
                </c:pt>
                <c:pt idx="38">
                  <c:v>514901.08469476108</c:v>
                </c:pt>
                <c:pt idx="39">
                  <c:v>514908.57258219086</c:v>
                </c:pt>
                <c:pt idx="40">
                  <c:v>514902.26866276289</c:v>
                </c:pt>
              </c:numCache>
            </c:numRef>
          </c:val>
          <c:smooth val="0"/>
          <c:extLst>
            <c:ext xmlns:c16="http://schemas.microsoft.com/office/drawing/2014/chart" uri="{C3380CC4-5D6E-409C-BE32-E72D297353CC}">
              <c16:uniqueId val="{00000000-7F6A-E44C-9022-D5C2D36C2C1E}"/>
            </c:ext>
          </c:extLst>
        </c:ser>
        <c:dLbls>
          <c:showLegendKey val="0"/>
          <c:showVal val="0"/>
          <c:showCatName val="0"/>
          <c:showSerName val="0"/>
          <c:showPercent val="0"/>
          <c:showBubbleSize val="0"/>
        </c:dLbls>
        <c:smooth val="0"/>
        <c:axId val="245021568"/>
        <c:axId val="1"/>
      </c:lineChart>
      <c:catAx>
        <c:axId val="24502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12700">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5021568"/>
        <c:crosses val="autoZero"/>
        <c:crossBetween val="between"/>
      </c:valAx>
      <c:spPr>
        <a:noFill/>
        <a:ln w="25400">
          <a:noFill/>
        </a:ln>
      </c:spPr>
    </c:plotArea>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0.25138</cdr:x>
      <cdr:y>0.35764</cdr:y>
    </cdr:from>
    <cdr:to>
      <cdr:x>0.25138</cdr:x>
      <cdr:y>0.57371</cdr:y>
    </cdr:to>
    <cdr:cxnSp macro="">
      <cdr:nvCxnSpPr>
        <cdr:cNvPr id="3" name="Straight Connector 2">
          <a:extLst xmlns:a="http://schemas.openxmlformats.org/drawingml/2006/main">
            <a:ext uri="{FF2B5EF4-FFF2-40B4-BE49-F238E27FC236}">
              <a16:creationId xmlns:a16="http://schemas.microsoft.com/office/drawing/2014/main" id="{CEB1FA7F-79FF-A53F-D16B-430982761584}"/>
            </a:ext>
          </a:extLst>
        </cdr:cNvPr>
        <cdr:cNvCxnSpPr/>
      </cdr:nvCxnSpPr>
      <cdr:spPr>
        <a:xfrm xmlns:a="http://schemas.openxmlformats.org/drawingml/2006/main">
          <a:off x="1149330" y="961923"/>
          <a:ext cx="0" cy="600651"/>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0.73787</cdr:x>
      <cdr:y>0.44058</cdr:y>
    </cdr:from>
    <cdr:to>
      <cdr:x>0.73787</cdr:x>
      <cdr:y>0.65739</cdr:y>
    </cdr:to>
    <cdr:cxnSp macro="">
      <cdr:nvCxnSpPr>
        <cdr:cNvPr id="5" name="Straight Connector 4">
          <a:extLst xmlns:a="http://schemas.openxmlformats.org/drawingml/2006/main">
            <a:ext uri="{FF2B5EF4-FFF2-40B4-BE49-F238E27FC236}">
              <a16:creationId xmlns:a16="http://schemas.microsoft.com/office/drawing/2014/main" id="{09F5F5A8-2F84-DF33-CFB9-FE3BAE68EAAB}"/>
            </a:ext>
          </a:extLst>
        </cdr:cNvPr>
        <cdr:cNvCxnSpPr/>
      </cdr:nvCxnSpPr>
      <cdr:spPr>
        <a:xfrm xmlns:a="http://schemas.openxmlformats.org/drawingml/2006/main">
          <a:off x="5599511" y="1377030"/>
          <a:ext cx="0" cy="677634"/>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0.1837</cdr:x>
      <cdr:y>0.67439</cdr:y>
    </cdr:from>
    <cdr:to>
      <cdr:x>0.35593</cdr:x>
      <cdr:y>0.77673</cdr:y>
    </cdr:to>
    <cdr:sp macro="" textlink="">
      <cdr:nvSpPr>
        <cdr:cNvPr id="6" name="TextBox 5"/>
        <cdr:cNvSpPr txBox="1"/>
      </cdr:nvSpPr>
      <cdr:spPr>
        <a:xfrm xmlns:a="http://schemas.openxmlformats.org/drawingml/2006/main">
          <a:off x="1394038" y="2107782"/>
          <a:ext cx="1307015" cy="3198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kern="1200" dirty="0"/>
            <a:t>  </a:t>
          </a:r>
          <a:r>
            <a:rPr lang="en-GB" sz="1400" kern="1200" dirty="0">
              <a:solidFill>
                <a:srgbClr val="C00000"/>
              </a:solidFill>
            </a:rPr>
            <a:t>600</a:t>
          </a:r>
          <a:r>
            <a:rPr lang="en-GB" sz="1400" kern="1200" baseline="0" dirty="0">
              <a:solidFill>
                <a:srgbClr val="C00000"/>
              </a:solidFill>
            </a:rPr>
            <a:t> </a:t>
          </a:r>
          <a:r>
            <a:rPr lang="en-GB" sz="1400" kern="1200" dirty="0">
              <a:solidFill>
                <a:srgbClr val="C00000"/>
              </a:solidFill>
            </a:rPr>
            <a:t>AD</a:t>
          </a:r>
        </a:p>
      </cdr:txBody>
    </cdr:sp>
  </cdr:relSizeAnchor>
  <cdr:relSizeAnchor xmlns:cdr="http://schemas.openxmlformats.org/drawingml/2006/chartDrawing">
    <cdr:from>
      <cdr:x>0.01111</cdr:x>
      <cdr:y>0.01852</cdr:y>
    </cdr:from>
    <cdr:to>
      <cdr:x>0.11389</cdr:x>
      <cdr:y>0.09963</cdr:y>
    </cdr:to>
    <cdr:sp macro="" textlink="">
      <cdr:nvSpPr>
        <cdr:cNvPr id="7" name="TextBox 1"/>
        <cdr:cNvSpPr txBox="1"/>
      </cdr:nvSpPr>
      <cdr:spPr>
        <a:xfrm xmlns:a="http://schemas.openxmlformats.org/drawingml/2006/main">
          <a:off x="50800" y="50800"/>
          <a:ext cx="469900" cy="1651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kern="1200"/>
            <a:t>  600</a:t>
          </a:r>
        </a:p>
      </cdr:txBody>
    </cdr:sp>
  </cdr:relSizeAnchor>
  <cdr:relSizeAnchor xmlns:cdr="http://schemas.openxmlformats.org/drawingml/2006/chartDrawing">
    <cdr:from>
      <cdr:x>0.71102</cdr:x>
      <cdr:y>0.78443</cdr:y>
    </cdr:from>
    <cdr:to>
      <cdr:x>0.825</cdr:x>
      <cdr:y>0.91531</cdr:y>
    </cdr:to>
    <cdr:sp macro="" textlink="">
      <cdr:nvSpPr>
        <cdr:cNvPr id="8" name="TextBox 1"/>
        <cdr:cNvSpPr txBox="1"/>
      </cdr:nvSpPr>
      <cdr:spPr>
        <a:xfrm xmlns:a="http://schemas.openxmlformats.org/drawingml/2006/main">
          <a:off x="5395800" y="2451706"/>
          <a:ext cx="864944" cy="40907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400" kern="1200" dirty="0">
              <a:solidFill>
                <a:srgbClr val="C00000"/>
              </a:solidFill>
            </a:rPr>
            <a:t>2900 AD</a:t>
          </a:r>
        </a:p>
      </cdr:txBody>
    </cdr:sp>
  </cdr:relSizeAnchor>
  <cdr:relSizeAnchor xmlns:cdr="http://schemas.openxmlformats.org/drawingml/2006/chartDrawing">
    <cdr:from>
      <cdr:x>0.5625</cdr:x>
      <cdr:y>0.46803</cdr:y>
    </cdr:from>
    <cdr:to>
      <cdr:x>0.5625</cdr:x>
      <cdr:y>0.68484</cdr:y>
    </cdr:to>
    <cdr:cxnSp macro="">
      <cdr:nvCxnSpPr>
        <cdr:cNvPr id="2" name="Straight Connector 1">
          <a:extLst xmlns:a="http://schemas.openxmlformats.org/drawingml/2006/main">
            <a:ext uri="{FF2B5EF4-FFF2-40B4-BE49-F238E27FC236}">
              <a16:creationId xmlns:a16="http://schemas.microsoft.com/office/drawing/2014/main" id="{981781FA-39E2-AD23-F8C5-15D3D8C76438}"/>
            </a:ext>
          </a:extLst>
        </cdr:cNvPr>
        <cdr:cNvCxnSpPr/>
      </cdr:nvCxnSpPr>
      <cdr:spPr>
        <a:xfrm xmlns:a="http://schemas.openxmlformats.org/drawingml/2006/main">
          <a:off x="2571760" y="1268694"/>
          <a:ext cx="0" cy="602681"/>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0.49444</cdr:x>
      <cdr:y>0.74658</cdr:y>
    </cdr:from>
    <cdr:to>
      <cdr:x>0.675</cdr:x>
      <cdr:y>0.81095</cdr:y>
    </cdr:to>
    <cdr:sp macro="" textlink="">
      <cdr:nvSpPr>
        <cdr:cNvPr id="9" name="TextBox 1"/>
        <cdr:cNvSpPr txBox="1"/>
      </cdr:nvSpPr>
      <cdr:spPr>
        <a:xfrm xmlns:a="http://schemas.openxmlformats.org/drawingml/2006/main">
          <a:off x="2260600" y="2048009"/>
          <a:ext cx="825520" cy="17660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kern="1200" dirty="0"/>
            <a:t>2200AD</a:t>
          </a:r>
        </a:p>
      </cdr:txBody>
    </cdr:sp>
  </cdr:relSizeAnchor>
  <cdr:relSizeAnchor xmlns:cdr="http://schemas.openxmlformats.org/drawingml/2006/chartDrawing">
    <cdr:from>
      <cdr:x>0.12361</cdr:x>
      <cdr:y>0.29841</cdr:y>
    </cdr:from>
    <cdr:to>
      <cdr:x>0.12361</cdr:x>
      <cdr:y>0.51449</cdr:y>
    </cdr:to>
    <cdr:cxnSp macro="">
      <cdr:nvCxnSpPr>
        <cdr:cNvPr id="10" name="Straight Connector 9">
          <a:extLst xmlns:a="http://schemas.openxmlformats.org/drawingml/2006/main">
            <a:ext uri="{FF2B5EF4-FFF2-40B4-BE49-F238E27FC236}">
              <a16:creationId xmlns:a16="http://schemas.microsoft.com/office/drawing/2014/main" id="{DA7A5906-9929-677E-F2D8-A6398E2CD774}"/>
            </a:ext>
          </a:extLst>
        </cdr:cNvPr>
        <cdr:cNvCxnSpPr/>
      </cdr:nvCxnSpPr>
      <cdr:spPr>
        <a:xfrm xmlns:a="http://schemas.openxmlformats.org/drawingml/2006/main">
          <a:off x="565130" y="796823"/>
          <a:ext cx="0" cy="600651"/>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0.09722</cdr:x>
      <cdr:y>0.55063</cdr:y>
    </cdr:from>
    <cdr:to>
      <cdr:x>0.26944</cdr:x>
      <cdr:y>0.61009</cdr:y>
    </cdr:to>
    <cdr:sp macro="" textlink="">
      <cdr:nvSpPr>
        <cdr:cNvPr id="11" name="TextBox 1"/>
        <cdr:cNvSpPr txBox="1"/>
      </cdr:nvSpPr>
      <cdr:spPr>
        <a:xfrm xmlns:a="http://schemas.openxmlformats.org/drawingml/2006/main">
          <a:off x="444500" y="1498600"/>
          <a:ext cx="787399" cy="1651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kern="1200"/>
            <a:t>1 AD</a:t>
          </a:r>
        </a:p>
      </cdr:txBody>
    </cdr:sp>
  </cdr:relSizeAnchor>
  <cdr:relSizeAnchor xmlns:cdr="http://schemas.openxmlformats.org/drawingml/2006/chartDrawing">
    <cdr:from>
      <cdr:x>0.39582</cdr:x>
      <cdr:y>0.4919</cdr:y>
    </cdr:from>
    <cdr:to>
      <cdr:x>0.39582</cdr:x>
      <cdr:y>0.70797</cdr:y>
    </cdr:to>
    <cdr:cxnSp macro="">
      <cdr:nvCxnSpPr>
        <cdr:cNvPr id="4" name="Straight Connector 3">
          <a:extLst xmlns:a="http://schemas.openxmlformats.org/drawingml/2006/main">
            <a:ext uri="{FF2B5EF4-FFF2-40B4-BE49-F238E27FC236}">
              <a16:creationId xmlns:a16="http://schemas.microsoft.com/office/drawing/2014/main" id="{29C018B7-8259-A6CA-EFE0-3DCDB52730E7}"/>
            </a:ext>
          </a:extLst>
        </cdr:cNvPr>
        <cdr:cNvCxnSpPr/>
      </cdr:nvCxnSpPr>
      <cdr:spPr>
        <a:xfrm xmlns:a="http://schemas.openxmlformats.org/drawingml/2006/main">
          <a:off x="1809709" y="1349382"/>
          <a:ext cx="0" cy="592726"/>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30040D16-BACE-C645-8E6C-30CCF90E7EFF}" type="datetimeFigureOut">
              <a:rPr lang="en-US" smtClean="0"/>
              <a:t>10/2/26</a:t>
            </a:fld>
            <a:endParaRPr lang="en-US"/>
          </a:p>
        </p:txBody>
      </p:sp>
      <p:sp>
        <p:nvSpPr>
          <p:cNvPr id="4" name="Slide Image Placeholder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544C35B7-136D-EA40-BE23-74822FFB4399}" type="slidenum">
              <a:rPr lang="en-US" smtClean="0"/>
              <a:t>‹#›</a:t>
            </a:fld>
            <a:endParaRPr lang="en-US"/>
          </a:p>
        </p:txBody>
      </p:sp>
    </p:spTree>
    <p:extLst>
      <p:ext uri="{BB962C8B-B14F-4D97-AF65-F5344CB8AC3E}">
        <p14:creationId xmlns:p14="http://schemas.microsoft.com/office/powerpoint/2010/main" val="2201044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4C35B7-136D-EA40-BE23-74822FFB4399}" type="slidenum">
              <a:rPr lang="en-US" smtClean="0"/>
              <a:t>8</a:t>
            </a:fld>
            <a:endParaRPr lang="en-US"/>
          </a:p>
        </p:txBody>
      </p:sp>
    </p:spTree>
    <p:extLst>
      <p:ext uri="{BB962C8B-B14F-4D97-AF65-F5344CB8AC3E}">
        <p14:creationId xmlns:p14="http://schemas.microsoft.com/office/powerpoint/2010/main" val="1700777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4C35B7-136D-EA40-BE23-74822FFB4399}" type="slidenum">
              <a:rPr lang="en-US" smtClean="0"/>
              <a:t>17</a:t>
            </a:fld>
            <a:endParaRPr lang="en-US"/>
          </a:p>
        </p:txBody>
      </p:sp>
    </p:spTree>
    <p:extLst>
      <p:ext uri="{BB962C8B-B14F-4D97-AF65-F5344CB8AC3E}">
        <p14:creationId xmlns:p14="http://schemas.microsoft.com/office/powerpoint/2010/main" val="3265798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88" eaLnBrk="0" hangingPunct="0">
              <a:defRPr sz="2400" b="1">
                <a:solidFill>
                  <a:srgbClr val="CC0000"/>
                </a:solidFill>
                <a:latin typeface="Arial" charset="0"/>
                <a:ea typeface="ＭＳ Ｐゴシック" charset="0"/>
                <a:cs typeface="ＭＳ Ｐゴシック" charset="0"/>
              </a:defRPr>
            </a:lvl1pPr>
            <a:lvl2pPr marL="37931725" indent="-37474525" defTabSz="915988" eaLnBrk="0" hangingPunct="0">
              <a:defRPr sz="2400" b="1">
                <a:solidFill>
                  <a:srgbClr val="CC0000"/>
                </a:solidFill>
                <a:latin typeface="Arial" charset="0"/>
                <a:ea typeface="ＭＳ Ｐゴシック" charset="0"/>
              </a:defRPr>
            </a:lvl2pPr>
            <a:lvl3pPr eaLnBrk="0" hangingPunct="0">
              <a:defRPr sz="2400" b="1">
                <a:solidFill>
                  <a:srgbClr val="CC0000"/>
                </a:solidFill>
                <a:latin typeface="Arial" charset="0"/>
                <a:ea typeface="ＭＳ Ｐゴシック" charset="0"/>
              </a:defRPr>
            </a:lvl3pPr>
            <a:lvl4pPr eaLnBrk="0" hangingPunct="0">
              <a:defRPr sz="2400" b="1">
                <a:solidFill>
                  <a:srgbClr val="CC0000"/>
                </a:solidFill>
                <a:latin typeface="Arial" charset="0"/>
                <a:ea typeface="ＭＳ Ｐゴシック" charset="0"/>
              </a:defRPr>
            </a:lvl4pPr>
            <a:lvl5pPr eaLnBrk="0" hangingPunct="0">
              <a:defRPr sz="2400" b="1">
                <a:solidFill>
                  <a:srgbClr val="CC0000"/>
                </a:solidFill>
                <a:latin typeface="Arial" charset="0"/>
                <a:ea typeface="ＭＳ Ｐゴシック" charset="0"/>
              </a:defRPr>
            </a:lvl5pPr>
            <a:lvl6pPr marL="457200" eaLnBrk="0" fontAlgn="base" hangingPunct="0">
              <a:spcBef>
                <a:spcPct val="50000"/>
              </a:spcBef>
              <a:spcAft>
                <a:spcPct val="0"/>
              </a:spcAft>
              <a:defRPr sz="2400" b="1">
                <a:solidFill>
                  <a:srgbClr val="CC0000"/>
                </a:solidFill>
                <a:latin typeface="Arial" charset="0"/>
                <a:ea typeface="ＭＳ Ｐゴシック" charset="0"/>
              </a:defRPr>
            </a:lvl6pPr>
            <a:lvl7pPr marL="914400" eaLnBrk="0" fontAlgn="base" hangingPunct="0">
              <a:spcBef>
                <a:spcPct val="50000"/>
              </a:spcBef>
              <a:spcAft>
                <a:spcPct val="0"/>
              </a:spcAft>
              <a:defRPr sz="2400" b="1">
                <a:solidFill>
                  <a:srgbClr val="CC0000"/>
                </a:solidFill>
                <a:latin typeface="Arial" charset="0"/>
                <a:ea typeface="ＭＳ Ｐゴシック" charset="0"/>
              </a:defRPr>
            </a:lvl7pPr>
            <a:lvl8pPr marL="1371600" eaLnBrk="0" fontAlgn="base" hangingPunct="0">
              <a:spcBef>
                <a:spcPct val="50000"/>
              </a:spcBef>
              <a:spcAft>
                <a:spcPct val="0"/>
              </a:spcAft>
              <a:defRPr sz="2400" b="1">
                <a:solidFill>
                  <a:srgbClr val="CC0000"/>
                </a:solidFill>
                <a:latin typeface="Arial" charset="0"/>
                <a:ea typeface="ＭＳ Ｐゴシック" charset="0"/>
              </a:defRPr>
            </a:lvl8pPr>
            <a:lvl9pPr marL="1828800" eaLnBrk="0" fontAlgn="base" hangingPunct="0">
              <a:spcBef>
                <a:spcPct val="50000"/>
              </a:spcBef>
              <a:spcAft>
                <a:spcPct val="0"/>
              </a:spcAft>
              <a:defRPr sz="2400" b="1">
                <a:solidFill>
                  <a:srgbClr val="CC0000"/>
                </a:solidFill>
                <a:latin typeface="Arial" charset="0"/>
                <a:ea typeface="ＭＳ Ｐゴシック" charset="0"/>
              </a:defRPr>
            </a:lvl9pPr>
          </a:lstStyle>
          <a:p>
            <a:pPr eaLnBrk="1" hangingPunct="1"/>
            <a:fld id="{6BD03209-6B69-5843-8999-5AC36E9E01AF}" type="slidenum">
              <a:rPr lang="en-US" sz="1200" b="0">
                <a:solidFill>
                  <a:schemeClr val="tx1"/>
                </a:solidFill>
              </a:rPr>
              <a:pPr eaLnBrk="1" hangingPunct="1"/>
              <a:t>57</a:t>
            </a:fld>
            <a:endParaRPr lang="en-US" sz="1200" b="0">
              <a:solidFill>
                <a:schemeClr val="tx1"/>
              </a:solidFill>
            </a:endParaRPr>
          </a:p>
        </p:txBody>
      </p:sp>
    </p:spTree>
    <p:extLst>
      <p:ext uri="{BB962C8B-B14F-4D97-AF65-F5344CB8AC3E}">
        <p14:creationId xmlns:p14="http://schemas.microsoft.com/office/powerpoint/2010/main" val="1623362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6" name="PlaceHolder 1"/>
          <p:cNvSpPr>
            <a:spLocks noGrp="1"/>
          </p:cNvSpPr>
          <p:nvPr>
            <p:ph type="title"/>
          </p:nvPr>
        </p:nvSpPr>
        <p:spPr>
          <a:xfrm>
            <a:off x="609480" y="273600"/>
            <a:ext cx="10971720" cy="1145160"/>
          </a:xfrm>
          <a:prstGeom prst="rect">
            <a:avLst/>
          </a:prstGeom>
        </p:spPr>
        <p:txBody>
          <a:bodyPr lIns="0" tIns="0" rIns="0" bIns="0" anchor="ctr"/>
          <a:lstStyle/>
          <a:p>
            <a:pPr algn="ctr"/>
            <a:endParaRPr/>
          </a:p>
        </p:txBody>
      </p:sp>
      <p:sp>
        <p:nvSpPr>
          <p:cNvPr id="147" name="PlaceHolder 2"/>
          <p:cNvSpPr>
            <a:spLocks noGrp="1"/>
          </p:cNvSpPr>
          <p:nvPr>
            <p:ph type="subTitle"/>
          </p:nvPr>
        </p:nvSpPr>
        <p:spPr>
          <a:xfrm>
            <a:off x="609480" y="1604520"/>
            <a:ext cx="10972080" cy="397728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609480" y="273600"/>
            <a:ext cx="10971720" cy="1145160"/>
          </a:xfrm>
          <a:prstGeom prst="rect">
            <a:avLst/>
          </a:prstGeom>
        </p:spPr>
        <p:txBody>
          <a:bodyPr lIns="0" tIns="0" rIns="0" bIns="0" anchor="ctr"/>
          <a:lstStyle/>
          <a:p>
            <a:pPr algn="ctr"/>
            <a:endParaRPr/>
          </a:p>
        </p:txBody>
      </p:sp>
      <p:sp>
        <p:nvSpPr>
          <p:cNvPr id="149" name="PlaceHolder 2"/>
          <p:cNvSpPr>
            <a:spLocks noGrp="1"/>
          </p:cNvSpPr>
          <p:nvPr>
            <p:ph type="body"/>
          </p:nvPr>
        </p:nvSpPr>
        <p:spPr>
          <a:xfrm>
            <a:off x="609480" y="1604520"/>
            <a:ext cx="10972080" cy="397692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609480" y="273600"/>
            <a:ext cx="10971720" cy="1145160"/>
          </a:xfrm>
          <a:prstGeom prst="rect">
            <a:avLst/>
          </a:prstGeom>
        </p:spPr>
        <p:txBody>
          <a:bodyPr lIns="0" tIns="0" rIns="0" bIns="0" anchor="ctr"/>
          <a:lstStyle/>
          <a:p>
            <a:pPr algn="ctr"/>
            <a:endParaRPr/>
          </a:p>
        </p:txBody>
      </p:sp>
      <p:sp>
        <p:nvSpPr>
          <p:cNvPr id="151" name="PlaceHolder 2"/>
          <p:cNvSpPr>
            <a:spLocks noGrp="1"/>
          </p:cNvSpPr>
          <p:nvPr>
            <p:ph type="body"/>
          </p:nvPr>
        </p:nvSpPr>
        <p:spPr>
          <a:xfrm>
            <a:off x="609480" y="1604520"/>
            <a:ext cx="5354280" cy="3976920"/>
          </a:xfrm>
          <a:prstGeom prst="rect">
            <a:avLst/>
          </a:prstGeom>
        </p:spPr>
        <p:txBody>
          <a:bodyPr lIns="0" tIns="0" rIns="0" bIns="0"/>
          <a:lstStyle/>
          <a:p>
            <a:endParaRPr/>
          </a:p>
        </p:txBody>
      </p:sp>
      <p:sp>
        <p:nvSpPr>
          <p:cNvPr id="152" name="PlaceHolder 3"/>
          <p:cNvSpPr>
            <a:spLocks noGrp="1"/>
          </p:cNvSpPr>
          <p:nvPr>
            <p:ph type="body"/>
          </p:nvPr>
        </p:nvSpPr>
        <p:spPr>
          <a:xfrm>
            <a:off x="6231960" y="1604520"/>
            <a:ext cx="5354280" cy="397692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3" name="PlaceHolder 1"/>
          <p:cNvSpPr>
            <a:spLocks noGrp="1"/>
          </p:cNvSpPr>
          <p:nvPr>
            <p:ph type="title"/>
          </p:nvPr>
        </p:nvSpPr>
        <p:spPr>
          <a:xfrm>
            <a:off x="609480" y="273600"/>
            <a:ext cx="10971720" cy="114516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4" name="PlaceHolder 1"/>
          <p:cNvSpPr>
            <a:spLocks noGrp="1"/>
          </p:cNvSpPr>
          <p:nvPr>
            <p:ph type="subTitle"/>
          </p:nvPr>
        </p:nvSpPr>
        <p:spPr>
          <a:xfrm>
            <a:off x="609480" y="273600"/>
            <a:ext cx="10971720" cy="530820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609480" y="273600"/>
            <a:ext cx="10971720" cy="1145160"/>
          </a:xfrm>
          <a:prstGeom prst="rect">
            <a:avLst/>
          </a:prstGeom>
        </p:spPr>
        <p:txBody>
          <a:bodyPr lIns="0" tIns="0" rIns="0" bIns="0" anchor="ctr"/>
          <a:lstStyle/>
          <a:p>
            <a:pPr algn="ctr"/>
            <a:endParaRPr/>
          </a:p>
        </p:txBody>
      </p:sp>
      <p:sp>
        <p:nvSpPr>
          <p:cNvPr id="156" name="PlaceHolder 2"/>
          <p:cNvSpPr>
            <a:spLocks noGrp="1"/>
          </p:cNvSpPr>
          <p:nvPr>
            <p:ph type="body"/>
          </p:nvPr>
        </p:nvSpPr>
        <p:spPr>
          <a:xfrm>
            <a:off x="609480" y="1604520"/>
            <a:ext cx="5354280" cy="1896840"/>
          </a:xfrm>
          <a:prstGeom prst="rect">
            <a:avLst/>
          </a:prstGeom>
        </p:spPr>
        <p:txBody>
          <a:bodyPr lIns="0" tIns="0" rIns="0" bIns="0"/>
          <a:lstStyle/>
          <a:p>
            <a:endParaRPr/>
          </a:p>
        </p:txBody>
      </p:sp>
      <p:sp>
        <p:nvSpPr>
          <p:cNvPr id="157" name="PlaceHolder 3"/>
          <p:cNvSpPr>
            <a:spLocks noGrp="1"/>
          </p:cNvSpPr>
          <p:nvPr>
            <p:ph type="body"/>
          </p:nvPr>
        </p:nvSpPr>
        <p:spPr>
          <a:xfrm>
            <a:off x="609480" y="3682080"/>
            <a:ext cx="5354280" cy="1896840"/>
          </a:xfrm>
          <a:prstGeom prst="rect">
            <a:avLst/>
          </a:prstGeom>
        </p:spPr>
        <p:txBody>
          <a:bodyPr lIns="0" tIns="0" rIns="0" bIns="0"/>
          <a:lstStyle/>
          <a:p>
            <a:endParaRPr/>
          </a:p>
        </p:txBody>
      </p:sp>
      <p:sp>
        <p:nvSpPr>
          <p:cNvPr id="158" name="PlaceHolder 4"/>
          <p:cNvSpPr>
            <a:spLocks noGrp="1"/>
          </p:cNvSpPr>
          <p:nvPr>
            <p:ph type="body"/>
          </p:nvPr>
        </p:nvSpPr>
        <p:spPr>
          <a:xfrm>
            <a:off x="6231960" y="1604520"/>
            <a:ext cx="5354280" cy="397692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609480" y="273600"/>
            <a:ext cx="10971720" cy="1145160"/>
          </a:xfrm>
          <a:prstGeom prst="rect">
            <a:avLst/>
          </a:prstGeom>
        </p:spPr>
        <p:txBody>
          <a:bodyPr lIns="0" tIns="0" rIns="0" bIns="0" anchor="ctr"/>
          <a:lstStyle/>
          <a:p>
            <a:pPr algn="ctr"/>
            <a:endParaRPr/>
          </a:p>
        </p:txBody>
      </p:sp>
      <p:sp>
        <p:nvSpPr>
          <p:cNvPr id="160" name="PlaceHolder 2"/>
          <p:cNvSpPr>
            <a:spLocks noGrp="1"/>
          </p:cNvSpPr>
          <p:nvPr>
            <p:ph type="body"/>
          </p:nvPr>
        </p:nvSpPr>
        <p:spPr>
          <a:xfrm>
            <a:off x="609480" y="1604520"/>
            <a:ext cx="5354280" cy="3976920"/>
          </a:xfrm>
          <a:prstGeom prst="rect">
            <a:avLst/>
          </a:prstGeom>
        </p:spPr>
        <p:txBody>
          <a:bodyPr lIns="0" tIns="0" rIns="0" bIns="0"/>
          <a:lstStyle/>
          <a:p>
            <a:endParaRPr/>
          </a:p>
        </p:txBody>
      </p:sp>
      <p:sp>
        <p:nvSpPr>
          <p:cNvPr id="161" name="PlaceHolder 3"/>
          <p:cNvSpPr>
            <a:spLocks noGrp="1"/>
          </p:cNvSpPr>
          <p:nvPr>
            <p:ph type="body"/>
          </p:nvPr>
        </p:nvSpPr>
        <p:spPr>
          <a:xfrm>
            <a:off x="6231960" y="1604520"/>
            <a:ext cx="5354280" cy="1896840"/>
          </a:xfrm>
          <a:prstGeom prst="rect">
            <a:avLst/>
          </a:prstGeom>
        </p:spPr>
        <p:txBody>
          <a:bodyPr lIns="0" tIns="0" rIns="0" bIns="0"/>
          <a:lstStyle/>
          <a:p>
            <a:endParaRPr/>
          </a:p>
        </p:txBody>
      </p:sp>
      <p:sp>
        <p:nvSpPr>
          <p:cNvPr id="162" name="PlaceHolder 4"/>
          <p:cNvSpPr>
            <a:spLocks noGrp="1"/>
          </p:cNvSpPr>
          <p:nvPr>
            <p:ph type="body"/>
          </p:nvPr>
        </p:nvSpPr>
        <p:spPr>
          <a:xfrm>
            <a:off x="6231960" y="3682080"/>
            <a:ext cx="535428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609480" y="273600"/>
            <a:ext cx="10971720" cy="1145160"/>
          </a:xfrm>
          <a:prstGeom prst="rect">
            <a:avLst/>
          </a:prstGeom>
        </p:spPr>
        <p:txBody>
          <a:bodyPr lIns="0" tIns="0" rIns="0" bIns="0" anchor="ctr"/>
          <a:lstStyle/>
          <a:p>
            <a:pPr algn="ctr"/>
            <a:endParaRPr/>
          </a:p>
        </p:txBody>
      </p:sp>
      <p:sp>
        <p:nvSpPr>
          <p:cNvPr id="164" name="PlaceHolder 2"/>
          <p:cNvSpPr>
            <a:spLocks noGrp="1"/>
          </p:cNvSpPr>
          <p:nvPr>
            <p:ph type="body"/>
          </p:nvPr>
        </p:nvSpPr>
        <p:spPr>
          <a:xfrm>
            <a:off x="609480" y="1604520"/>
            <a:ext cx="5354280" cy="1896840"/>
          </a:xfrm>
          <a:prstGeom prst="rect">
            <a:avLst/>
          </a:prstGeom>
        </p:spPr>
        <p:txBody>
          <a:bodyPr lIns="0" tIns="0" rIns="0" bIns="0"/>
          <a:lstStyle/>
          <a:p>
            <a:endParaRPr/>
          </a:p>
        </p:txBody>
      </p:sp>
      <p:sp>
        <p:nvSpPr>
          <p:cNvPr id="165" name="PlaceHolder 3"/>
          <p:cNvSpPr>
            <a:spLocks noGrp="1"/>
          </p:cNvSpPr>
          <p:nvPr>
            <p:ph type="body"/>
          </p:nvPr>
        </p:nvSpPr>
        <p:spPr>
          <a:xfrm>
            <a:off x="6231960" y="1604520"/>
            <a:ext cx="5354280" cy="1896840"/>
          </a:xfrm>
          <a:prstGeom prst="rect">
            <a:avLst/>
          </a:prstGeom>
        </p:spPr>
        <p:txBody>
          <a:bodyPr lIns="0" tIns="0" rIns="0" bIns="0"/>
          <a:lstStyle/>
          <a:p>
            <a:endParaRPr/>
          </a:p>
        </p:txBody>
      </p:sp>
      <p:sp>
        <p:nvSpPr>
          <p:cNvPr id="166" name="PlaceHolder 4"/>
          <p:cNvSpPr>
            <a:spLocks noGrp="1"/>
          </p:cNvSpPr>
          <p:nvPr>
            <p:ph type="body"/>
          </p:nvPr>
        </p:nvSpPr>
        <p:spPr>
          <a:xfrm>
            <a:off x="609480" y="3682080"/>
            <a:ext cx="1097208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609480" y="273600"/>
            <a:ext cx="10971720" cy="1145160"/>
          </a:xfrm>
          <a:prstGeom prst="rect">
            <a:avLst/>
          </a:prstGeom>
        </p:spPr>
        <p:txBody>
          <a:bodyPr lIns="0" tIns="0" rIns="0" bIns="0" anchor="ctr"/>
          <a:lstStyle/>
          <a:p>
            <a:pPr algn="ctr"/>
            <a:endParaRPr/>
          </a:p>
        </p:txBody>
      </p:sp>
      <p:sp>
        <p:nvSpPr>
          <p:cNvPr id="168" name="PlaceHolder 2"/>
          <p:cNvSpPr>
            <a:spLocks noGrp="1"/>
          </p:cNvSpPr>
          <p:nvPr>
            <p:ph type="body"/>
          </p:nvPr>
        </p:nvSpPr>
        <p:spPr>
          <a:xfrm>
            <a:off x="609480" y="1604520"/>
            <a:ext cx="10972080" cy="1896840"/>
          </a:xfrm>
          <a:prstGeom prst="rect">
            <a:avLst/>
          </a:prstGeom>
        </p:spPr>
        <p:txBody>
          <a:bodyPr lIns="0" tIns="0" rIns="0" bIns="0"/>
          <a:lstStyle/>
          <a:p>
            <a:endParaRPr/>
          </a:p>
        </p:txBody>
      </p:sp>
      <p:sp>
        <p:nvSpPr>
          <p:cNvPr id="169" name="PlaceHolder 3"/>
          <p:cNvSpPr>
            <a:spLocks noGrp="1"/>
          </p:cNvSpPr>
          <p:nvPr>
            <p:ph type="body"/>
          </p:nvPr>
        </p:nvSpPr>
        <p:spPr>
          <a:xfrm>
            <a:off x="609480" y="3682080"/>
            <a:ext cx="1097208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609480" y="273600"/>
            <a:ext cx="10971720" cy="1145160"/>
          </a:xfrm>
          <a:prstGeom prst="rect">
            <a:avLst/>
          </a:prstGeom>
        </p:spPr>
        <p:txBody>
          <a:bodyPr lIns="0" tIns="0" rIns="0" bIns="0" anchor="ctr"/>
          <a:lstStyle/>
          <a:p>
            <a:pPr algn="ctr"/>
            <a:endParaRPr/>
          </a:p>
        </p:txBody>
      </p:sp>
      <p:sp>
        <p:nvSpPr>
          <p:cNvPr id="171" name="PlaceHolder 2"/>
          <p:cNvSpPr>
            <a:spLocks noGrp="1"/>
          </p:cNvSpPr>
          <p:nvPr>
            <p:ph type="body"/>
          </p:nvPr>
        </p:nvSpPr>
        <p:spPr>
          <a:xfrm>
            <a:off x="609480" y="1604520"/>
            <a:ext cx="5354280" cy="1896840"/>
          </a:xfrm>
          <a:prstGeom prst="rect">
            <a:avLst/>
          </a:prstGeom>
        </p:spPr>
        <p:txBody>
          <a:bodyPr lIns="0" tIns="0" rIns="0" bIns="0"/>
          <a:lstStyle/>
          <a:p>
            <a:endParaRPr/>
          </a:p>
        </p:txBody>
      </p:sp>
      <p:sp>
        <p:nvSpPr>
          <p:cNvPr id="172" name="PlaceHolder 3"/>
          <p:cNvSpPr>
            <a:spLocks noGrp="1"/>
          </p:cNvSpPr>
          <p:nvPr>
            <p:ph type="body"/>
          </p:nvPr>
        </p:nvSpPr>
        <p:spPr>
          <a:xfrm>
            <a:off x="6231960" y="1604520"/>
            <a:ext cx="5354280" cy="1896840"/>
          </a:xfrm>
          <a:prstGeom prst="rect">
            <a:avLst/>
          </a:prstGeom>
        </p:spPr>
        <p:txBody>
          <a:bodyPr lIns="0" tIns="0" rIns="0" bIns="0"/>
          <a:lstStyle/>
          <a:p>
            <a:endParaRPr/>
          </a:p>
        </p:txBody>
      </p:sp>
      <p:sp>
        <p:nvSpPr>
          <p:cNvPr id="173" name="PlaceHolder 4"/>
          <p:cNvSpPr>
            <a:spLocks noGrp="1"/>
          </p:cNvSpPr>
          <p:nvPr>
            <p:ph type="body"/>
          </p:nvPr>
        </p:nvSpPr>
        <p:spPr>
          <a:xfrm>
            <a:off x="6231960" y="3682080"/>
            <a:ext cx="5354280" cy="1896840"/>
          </a:xfrm>
          <a:prstGeom prst="rect">
            <a:avLst/>
          </a:prstGeom>
        </p:spPr>
        <p:txBody>
          <a:bodyPr lIns="0" tIns="0" rIns="0" bIns="0"/>
          <a:lstStyle/>
          <a:p>
            <a:endParaRPr/>
          </a:p>
        </p:txBody>
      </p:sp>
      <p:sp>
        <p:nvSpPr>
          <p:cNvPr id="174" name="PlaceHolder 5"/>
          <p:cNvSpPr>
            <a:spLocks noGrp="1"/>
          </p:cNvSpPr>
          <p:nvPr>
            <p:ph type="body"/>
          </p:nvPr>
        </p:nvSpPr>
        <p:spPr>
          <a:xfrm>
            <a:off x="609480" y="3682080"/>
            <a:ext cx="535428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609480" y="273600"/>
            <a:ext cx="10971720" cy="1145160"/>
          </a:xfrm>
          <a:prstGeom prst="rect">
            <a:avLst/>
          </a:prstGeom>
        </p:spPr>
        <p:txBody>
          <a:bodyPr lIns="0" tIns="0" rIns="0" bIns="0" anchor="ctr"/>
          <a:lstStyle/>
          <a:p>
            <a:pPr algn="ctr"/>
            <a:endParaRPr/>
          </a:p>
        </p:txBody>
      </p:sp>
      <p:sp>
        <p:nvSpPr>
          <p:cNvPr id="176" name="PlaceHolder 2"/>
          <p:cNvSpPr>
            <a:spLocks noGrp="1"/>
          </p:cNvSpPr>
          <p:nvPr>
            <p:ph type="body"/>
          </p:nvPr>
        </p:nvSpPr>
        <p:spPr>
          <a:xfrm>
            <a:off x="609480" y="1604520"/>
            <a:ext cx="10972080" cy="3976920"/>
          </a:xfrm>
          <a:prstGeom prst="rect">
            <a:avLst/>
          </a:prstGeom>
        </p:spPr>
        <p:txBody>
          <a:bodyPr lIns="0" tIns="0" rIns="0" bIns="0"/>
          <a:lstStyle/>
          <a:p>
            <a:endParaRPr/>
          </a:p>
        </p:txBody>
      </p:sp>
      <p:sp>
        <p:nvSpPr>
          <p:cNvPr id="177" name="PlaceHolder 3"/>
          <p:cNvSpPr>
            <a:spLocks noGrp="1"/>
          </p:cNvSpPr>
          <p:nvPr>
            <p:ph type="body"/>
          </p:nvPr>
        </p:nvSpPr>
        <p:spPr>
          <a:xfrm>
            <a:off x="609480" y="1604520"/>
            <a:ext cx="10972080" cy="3976920"/>
          </a:xfrm>
          <a:prstGeom prst="rect">
            <a:avLst/>
          </a:prstGeom>
        </p:spPr>
        <p:txBody>
          <a:bodyPr lIns="0" tIns="0" rIns="0" bIns="0"/>
          <a:lstStyle/>
          <a:p>
            <a:endParaRPr/>
          </a:p>
        </p:txBody>
      </p:sp>
      <p:pic>
        <p:nvPicPr>
          <p:cNvPr id="178" name="Picture 177"/>
          <p:cNvPicPr/>
          <p:nvPr/>
        </p:nvPicPr>
        <p:blipFill>
          <a:blip r:embed="rId2"/>
          <a:stretch>
            <a:fillRect/>
          </a:stretch>
        </p:blipFill>
        <p:spPr>
          <a:xfrm>
            <a:off x="3603240" y="1604160"/>
            <a:ext cx="4984200" cy="3976920"/>
          </a:xfrm>
          <a:prstGeom prst="rect">
            <a:avLst/>
          </a:prstGeom>
          <a:ln>
            <a:noFill/>
          </a:ln>
        </p:spPr>
      </p:pic>
      <p:pic>
        <p:nvPicPr>
          <p:cNvPr id="179" name="Picture 178"/>
          <p:cNvPicPr/>
          <p:nvPr/>
        </p:nvPicPr>
        <p:blipFill>
          <a:blip r:embed="rId2"/>
          <a:stretch>
            <a:fillRect/>
          </a:stretch>
        </p:blipFill>
        <p:spPr>
          <a:xfrm>
            <a:off x="3603240" y="1604160"/>
            <a:ext cx="4984200" cy="397692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216505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495AE8-ACAF-A140-9614-301E8A361E1B}"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4529540"/>
            <a:ext cx="779767" cy="365125"/>
          </a:xfrm>
        </p:spPr>
        <p:txBody>
          <a:bodyPr/>
          <a:lstStyle/>
          <a:p>
            <a:fld id="{5203A1EE-F06F-8C4D-A637-4B5B6194FF91}" type="slidenum">
              <a:rPr lang="en-US" smtClean="0"/>
              <a:t>‹#›</a:t>
            </a:fld>
            <a:endParaRPr lang="en-US"/>
          </a:p>
        </p:txBody>
      </p:sp>
    </p:spTree>
    <p:extLst>
      <p:ext uri="{BB962C8B-B14F-4D97-AF65-F5344CB8AC3E}">
        <p14:creationId xmlns:p14="http://schemas.microsoft.com/office/powerpoint/2010/main" val="875174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533400"/>
            <a:ext cx="10261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1016000" y="1905000"/>
            <a:ext cx="50292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248400" y="1905000"/>
            <a:ext cx="50292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AD1C4D58-4BFD-2F41-9B0C-78D4FEB8681F}" type="datetime1">
              <a:rPr lang="en-US"/>
              <a:pPr/>
              <a:t>10/2/26</a:t>
            </a:fld>
            <a:endParaRPr lang="en-GB"/>
          </a:p>
        </p:txBody>
      </p:sp>
      <p:sp>
        <p:nvSpPr>
          <p:cNvPr id="6" name="Rectangle 5"/>
          <p:cNvSpPr>
            <a:spLocks noGrp="1" noChangeArrowheads="1"/>
          </p:cNvSpPr>
          <p:nvPr>
            <p:ph type="ftr" sz="quarter" idx="11"/>
          </p:nvPr>
        </p:nvSpPr>
        <p:spPr>
          <a:ln/>
        </p:spPr>
        <p:txBody>
          <a:bodyPr/>
          <a:lstStyle>
            <a:lvl1pPr>
              <a:defRPr/>
            </a:lvl1pPr>
          </a:lstStyle>
          <a:p>
            <a:r>
              <a:rPr lang="en-US"/>
              <a:t>ST22, AOGS12, 13-17 Aug 12, Singapore</a:t>
            </a:r>
            <a:endParaRPr lang="en-GB"/>
          </a:p>
        </p:txBody>
      </p:sp>
      <p:sp>
        <p:nvSpPr>
          <p:cNvPr id="7" name="Rectangle 6"/>
          <p:cNvSpPr>
            <a:spLocks noGrp="1" noChangeArrowheads="1"/>
          </p:cNvSpPr>
          <p:nvPr>
            <p:ph type="sldNum" sz="quarter" idx="12"/>
          </p:nvPr>
        </p:nvSpPr>
        <p:spPr>
          <a:ln/>
        </p:spPr>
        <p:txBody>
          <a:bodyPr/>
          <a:lstStyle>
            <a:lvl1pPr>
              <a:defRPr/>
            </a:lvl1pPr>
          </a:lstStyle>
          <a:p>
            <a:fld id="{EEF574DA-A45D-6748-9025-58BE7570BC1B}" type="slidenum">
              <a:rPr lang="en-GB"/>
              <a:pPr/>
              <a:t>‹#›</a:t>
            </a:fld>
            <a:endParaRPr lang="en-GB"/>
          </a:p>
        </p:txBody>
      </p:sp>
    </p:spTree>
    <p:extLst>
      <p:ext uri="{BB962C8B-B14F-4D97-AF65-F5344CB8AC3E}">
        <p14:creationId xmlns:p14="http://schemas.microsoft.com/office/powerpoint/2010/main" val="2287888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E9D2-76F6-8B4C-BC66-01B0E6617A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94F2ACF-3D0B-E74F-B31D-CA45EF21D6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05BF05-8366-CE49-A8C2-643E34546A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529AA0-BE52-6D47-9661-AB08ECD5949B}"/>
              </a:ext>
            </a:extLst>
          </p:cNvPr>
          <p:cNvSpPr>
            <a:spLocks noGrp="1"/>
          </p:cNvSpPr>
          <p:nvPr>
            <p:ph type="dt" sz="half" idx="10"/>
          </p:nvPr>
        </p:nvSpPr>
        <p:spPr/>
        <p:txBody>
          <a:bodyPr/>
          <a:lstStyle/>
          <a:p>
            <a:fld id="{1F897F56-0E58-1640-8B0B-BFB1163A66DA}" type="datetimeFigureOut">
              <a:rPr lang="en-US" smtClean="0"/>
              <a:t>10/2/26</a:t>
            </a:fld>
            <a:endParaRPr lang="en-US"/>
          </a:p>
        </p:txBody>
      </p:sp>
      <p:sp>
        <p:nvSpPr>
          <p:cNvPr id="6" name="Footer Placeholder 5">
            <a:extLst>
              <a:ext uri="{FF2B5EF4-FFF2-40B4-BE49-F238E27FC236}">
                <a16:creationId xmlns:a16="http://schemas.microsoft.com/office/drawing/2014/main" id="{6F3CA8B5-117C-524D-A82F-D59C790BD8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052DB9-017D-3C47-9332-9B1B1054A2F4}"/>
              </a:ext>
            </a:extLst>
          </p:cNvPr>
          <p:cNvSpPr>
            <a:spLocks noGrp="1"/>
          </p:cNvSpPr>
          <p:nvPr>
            <p:ph type="sldNum" sz="quarter" idx="12"/>
          </p:nvPr>
        </p:nvSpPr>
        <p:spPr/>
        <p:txBody>
          <a:bodyPr/>
          <a:lstStyle/>
          <a:p>
            <a:fld id="{2C1B95D9-CE49-D142-B1E4-2E4B0121FE9B}" type="slidenum">
              <a:rPr lang="en-US" smtClean="0"/>
              <a:t>‹#›</a:t>
            </a:fld>
            <a:endParaRPr lang="en-US"/>
          </a:p>
        </p:txBody>
      </p:sp>
    </p:spTree>
    <p:extLst>
      <p:ext uri="{BB962C8B-B14F-4D97-AF65-F5344CB8AC3E}">
        <p14:creationId xmlns:p14="http://schemas.microsoft.com/office/powerpoint/2010/main" val="1735819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16000" y="533400"/>
            <a:ext cx="10261600" cy="1143000"/>
          </a:xfrm>
        </p:spPr>
        <p:txBody>
          <a:bodyPr/>
          <a:lstStyle/>
          <a:p>
            <a:r>
              <a:rPr lang="en-US"/>
              <a:t>Click to edit Master title style</a:t>
            </a:r>
            <a:endParaRPr lang="en-GB"/>
          </a:p>
        </p:txBody>
      </p:sp>
      <p:sp>
        <p:nvSpPr>
          <p:cNvPr id="3" name="Content Placeholder 2"/>
          <p:cNvSpPr>
            <a:spLocks noGrp="1"/>
          </p:cNvSpPr>
          <p:nvPr>
            <p:ph sz="half" idx="1"/>
          </p:nvPr>
        </p:nvSpPr>
        <p:spPr>
          <a:xfrm>
            <a:off x="1016000" y="1905000"/>
            <a:ext cx="50292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48400" y="1905000"/>
            <a:ext cx="50292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9B903588-4ABA-614D-8819-8C7CA211A8E3}" type="datetime1">
              <a:rPr lang="en-US"/>
              <a:pPr/>
              <a:t>10/2/26</a:t>
            </a:fld>
            <a:endParaRPr lang="en-GB"/>
          </a:p>
        </p:txBody>
      </p:sp>
      <p:sp>
        <p:nvSpPr>
          <p:cNvPr id="6" name="Rectangle 5"/>
          <p:cNvSpPr>
            <a:spLocks noGrp="1" noChangeArrowheads="1"/>
          </p:cNvSpPr>
          <p:nvPr>
            <p:ph type="ftr" sz="quarter" idx="11"/>
          </p:nvPr>
        </p:nvSpPr>
        <p:spPr>
          <a:ln/>
        </p:spPr>
        <p:txBody>
          <a:bodyPr/>
          <a:lstStyle>
            <a:lvl1pPr>
              <a:defRPr/>
            </a:lvl1pPr>
          </a:lstStyle>
          <a:p>
            <a:r>
              <a:rPr lang="en-US"/>
              <a:t>ST22, AOGS12, 13-17 Aug 12, Singapore</a:t>
            </a:r>
            <a:endParaRPr lang="en-GB"/>
          </a:p>
        </p:txBody>
      </p:sp>
      <p:sp>
        <p:nvSpPr>
          <p:cNvPr id="7" name="Rectangle 6"/>
          <p:cNvSpPr>
            <a:spLocks noGrp="1" noChangeArrowheads="1"/>
          </p:cNvSpPr>
          <p:nvPr>
            <p:ph type="sldNum" sz="quarter" idx="12"/>
          </p:nvPr>
        </p:nvSpPr>
        <p:spPr>
          <a:ln/>
        </p:spPr>
        <p:txBody>
          <a:bodyPr/>
          <a:lstStyle>
            <a:lvl1pPr>
              <a:defRPr/>
            </a:lvl1pPr>
          </a:lstStyle>
          <a:p>
            <a:fld id="{D551B316-19D1-044E-815F-543EB9FB80AF}" type="slidenum">
              <a:rPr lang="en-GB"/>
              <a:pPr/>
              <a:t>‹#›</a:t>
            </a:fld>
            <a:endParaRPr lang="en-GB"/>
          </a:p>
        </p:txBody>
      </p:sp>
    </p:spTree>
    <p:extLst>
      <p:ext uri="{BB962C8B-B14F-4D97-AF65-F5344CB8AC3E}">
        <p14:creationId xmlns:p14="http://schemas.microsoft.com/office/powerpoint/2010/main" val="134231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016000" y="1905000"/>
            <a:ext cx="50292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248400" y="1905000"/>
            <a:ext cx="50292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FBCDCCA4-80C0-A742-A500-EDA5983E6BED}" type="datetime1">
              <a:rPr lang="en-US"/>
              <a:pPr/>
              <a:t>10/2/26</a:t>
            </a:fld>
            <a:endParaRPr lang="en-GB"/>
          </a:p>
        </p:txBody>
      </p:sp>
      <p:sp>
        <p:nvSpPr>
          <p:cNvPr id="6" name="Rectangle 5"/>
          <p:cNvSpPr>
            <a:spLocks noGrp="1" noChangeArrowheads="1"/>
          </p:cNvSpPr>
          <p:nvPr>
            <p:ph type="ftr" sz="quarter" idx="11"/>
          </p:nvPr>
        </p:nvSpPr>
        <p:spPr>
          <a:ln/>
        </p:spPr>
        <p:txBody>
          <a:bodyPr/>
          <a:lstStyle>
            <a:lvl1pPr>
              <a:defRPr/>
            </a:lvl1pPr>
          </a:lstStyle>
          <a:p>
            <a:r>
              <a:rPr lang="en-US"/>
              <a:t>ST22, AOGS12, 13-17 Aug 12, Singapore</a:t>
            </a:r>
            <a:endParaRPr lang="en-GB"/>
          </a:p>
        </p:txBody>
      </p:sp>
      <p:sp>
        <p:nvSpPr>
          <p:cNvPr id="7" name="Rectangle 6"/>
          <p:cNvSpPr>
            <a:spLocks noGrp="1" noChangeArrowheads="1"/>
          </p:cNvSpPr>
          <p:nvPr>
            <p:ph type="sldNum" sz="quarter" idx="12"/>
          </p:nvPr>
        </p:nvSpPr>
        <p:spPr>
          <a:ln/>
        </p:spPr>
        <p:txBody>
          <a:bodyPr/>
          <a:lstStyle>
            <a:lvl1pPr>
              <a:defRPr/>
            </a:lvl1pPr>
          </a:lstStyle>
          <a:p>
            <a:fld id="{6AACD966-7D56-EB44-83DA-ED5B5B8F2633}" type="slidenum">
              <a:rPr lang="en-GB"/>
              <a:pPr/>
              <a:t>‹#›</a:t>
            </a:fld>
            <a:endParaRPr lang="en-GB"/>
          </a:p>
        </p:txBody>
      </p:sp>
    </p:spTree>
    <p:extLst>
      <p:ext uri="{BB962C8B-B14F-4D97-AF65-F5344CB8AC3E}">
        <p14:creationId xmlns:p14="http://schemas.microsoft.com/office/powerpoint/2010/main" val="2146187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533400"/>
            <a:ext cx="10261600" cy="1143000"/>
          </a:xfrm>
        </p:spPr>
        <p:txBody>
          <a:bodyPr/>
          <a:lstStyle/>
          <a:p>
            <a:r>
              <a:rPr lang="en-US"/>
              <a:t>Click to edit Master title style</a:t>
            </a:r>
            <a:endParaRPr lang="en-GB"/>
          </a:p>
        </p:txBody>
      </p:sp>
      <p:sp>
        <p:nvSpPr>
          <p:cNvPr id="3" name="Content Placeholder 2"/>
          <p:cNvSpPr>
            <a:spLocks noGrp="1"/>
          </p:cNvSpPr>
          <p:nvPr>
            <p:ph sz="half" idx="1"/>
          </p:nvPr>
        </p:nvSpPr>
        <p:spPr>
          <a:xfrm>
            <a:off x="1016000" y="1905000"/>
            <a:ext cx="50292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248400" y="1905000"/>
            <a:ext cx="5029200" cy="194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6248400" y="4000500"/>
            <a:ext cx="5029200" cy="194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p:cNvSpPr>
            <a:spLocks noGrp="1" noChangeArrowheads="1"/>
          </p:cNvSpPr>
          <p:nvPr>
            <p:ph type="dt" sz="half" idx="10"/>
          </p:nvPr>
        </p:nvSpPr>
        <p:spPr>
          <a:ln/>
        </p:spPr>
        <p:txBody>
          <a:bodyPr/>
          <a:lstStyle>
            <a:lvl1pPr>
              <a:defRPr/>
            </a:lvl1pPr>
          </a:lstStyle>
          <a:p>
            <a:fld id="{7CDE25F3-9B28-DD4B-85DF-54D3EFB5FDA2}" type="datetime1">
              <a:rPr lang="en-US"/>
              <a:pPr/>
              <a:t>10/2/26</a:t>
            </a:fld>
            <a:endParaRPr lang="en-GB"/>
          </a:p>
        </p:txBody>
      </p:sp>
      <p:sp>
        <p:nvSpPr>
          <p:cNvPr id="7" name="Rectangle 5"/>
          <p:cNvSpPr>
            <a:spLocks noGrp="1" noChangeArrowheads="1"/>
          </p:cNvSpPr>
          <p:nvPr>
            <p:ph type="ftr" sz="quarter" idx="11"/>
          </p:nvPr>
        </p:nvSpPr>
        <p:spPr>
          <a:ln/>
        </p:spPr>
        <p:txBody>
          <a:bodyPr/>
          <a:lstStyle>
            <a:lvl1pPr>
              <a:defRPr/>
            </a:lvl1pPr>
          </a:lstStyle>
          <a:p>
            <a:r>
              <a:rPr lang="en-US"/>
              <a:t>ST22, AOGS12, 13-17 Aug 12, Singapore</a:t>
            </a:r>
            <a:endParaRPr lang="en-GB"/>
          </a:p>
        </p:txBody>
      </p:sp>
      <p:sp>
        <p:nvSpPr>
          <p:cNvPr id="8" name="Rectangle 6"/>
          <p:cNvSpPr>
            <a:spLocks noGrp="1" noChangeArrowheads="1"/>
          </p:cNvSpPr>
          <p:nvPr>
            <p:ph type="sldNum" sz="quarter" idx="12"/>
          </p:nvPr>
        </p:nvSpPr>
        <p:spPr>
          <a:ln/>
        </p:spPr>
        <p:txBody>
          <a:bodyPr/>
          <a:lstStyle>
            <a:lvl1pPr>
              <a:defRPr/>
            </a:lvl1pPr>
          </a:lstStyle>
          <a:p>
            <a:fld id="{B7EE37DB-1554-3947-8F49-C57A4C84BD8D}" type="slidenum">
              <a:rPr lang="en-GB"/>
              <a:pPr/>
              <a:t>‹#›</a:t>
            </a:fld>
            <a:endParaRPr lang="en-GB"/>
          </a:p>
        </p:txBody>
      </p:sp>
    </p:spTree>
    <p:extLst>
      <p:ext uri="{BB962C8B-B14F-4D97-AF65-F5344CB8AC3E}">
        <p14:creationId xmlns:p14="http://schemas.microsoft.com/office/powerpoint/2010/main" val="3880525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 name="PlaceHolder 1"/>
          <p:cNvSpPr>
            <a:spLocks noGrp="1"/>
          </p:cNvSpPr>
          <p:nvPr>
            <p:ph type="title"/>
          </p:nvPr>
        </p:nvSpPr>
        <p:spPr>
          <a:xfrm>
            <a:off x="609480" y="273600"/>
            <a:ext cx="10972440" cy="1144800"/>
          </a:xfrm>
          <a:prstGeom prst="rect">
            <a:avLst/>
          </a:prstGeom>
        </p:spPr>
        <p:txBody>
          <a:bodyPr lIns="0" tIns="0" rIns="0" bIns="0" anchor="ctr"/>
          <a:lstStyle/>
          <a:p>
            <a:pPr algn="ctr"/>
            <a:r>
              <a:rPr lang="en-GB" sz="4400">
                <a:latin typeface="Arial"/>
              </a:rPr>
              <a:t>Click to edit the title text format</a:t>
            </a:r>
            <a:endParaRPr/>
          </a:p>
        </p:txBody>
      </p:sp>
      <p:sp>
        <p:nvSpPr>
          <p:cNvPr id="145" name="PlaceHolder 2"/>
          <p:cNvSpPr>
            <a:spLocks noGrp="1"/>
          </p:cNvSpPr>
          <p:nvPr>
            <p:ph type="body"/>
          </p:nvPr>
        </p:nvSpPr>
        <p:spPr>
          <a:xfrm>
            <a:off x="609480" y="1604520"/>
            <a:ext cx="10972440" cy="3977280"/>
          </a:xfrm>
          <a:prstGeom prst="rect">
            <a:avLst/>
          </a:prstGeom>
        </p:spPr>
        <p:txBody>
          <a:bodyPr lIns="0" tIns="0" rIns="0" bIns="0"/>
          <a:lstStyle/>
          <a:p>
            <a:pPr>
              <a:buSzPct val="45000"/>
              <a:buFont typeface="StarSymbol"/>
              <a:buChar char=""/>
            </a:pPr>
            <a:r>
              <a:rPr lang="en-GB" sz="3200">
                <a:latin typeface="Arial"/>
              </a:rPr>
              <a:t>Click to edit the outline text format</a:t>
            </a:r>
            <a:endParaRPr/>
          </a:p>
          <a:p>
            <a:pPr lvl="1">
              <a:buSzPct val="75000"/>
              <a:buFont typeface="StarSymbol"/>
              <a:buChar char=""/>
            </a:pPr>
            <a:r>
              <a:rPr lang="en-GB" sz="2800">
                <a:latin typeface="Arial"/>
              </a:rPr>
              <a:t>Second Outline Level</a:t>
            </a:r>
            <a:endParaRPr/>
          </a:p>
          <a:p>
            <a:pPr lvl="2">
              <a:buSzPct val="45000"/>
              <a:buFont typeface="StarSymbol"/>
              <a:buChar char=""/>
            </a:pPr>
            <a:r>
              <a:rPr lang="en-GB" sz="2400">
                <a:latin typeface="Arial"/>
              </a:rPr>
              <a:t>Third Outline Level</a:t>
            </a:r>
            <a:endParaRPr/>
          </a:p>
          <a:p>
            <a:pPr lvl="3">
              <a:buSzPct val="75000"/>
              <a:buFont typeface="StarSymbol"/>
              <a:buChar char=""/>
            </a:pPr>
            <a:r>
              <a:rPr lang="en-GB" sz="2000">
                <a:latin typeface="Arial"/>
              </a:rPr>
              <a:t>Fourth Outline Level</a:t>
            </a:r>
            <a:endParaRPr/>
          </a:p>
          <a:p>
            <a:pPr lvl="4">
              <a:buSzPct val="45000"/>
              <a:buFont typeface="StarSymbol"/>
              <a:buChar char=""/>
            </a:pPr>
            <a:r>
              <a:rPr lang="en-GB" sz="2000">
                <a:latin typeface="Arial"/>
              </a:rPr>
              <a:t>Fifth Outline Level</a:t>
            </a:r>
            <a:endParaRPr/>
          </a:p>
          <a:p>
            <a:pPr lvl="5">
              <a:buSzPct val="45000"/>
              <a:buFont typeface="StarSymbol"/>
              <a:buChar char=""/>
            </a:pPr>
            <a:r>
              <a:rPr lang="en-GB" sz="2000">
                <a:latin typeface="Arial"/>
              </a:rPr>
              <a:t>Sixth Outline Level</a:t>
            </a:r>
            <a:endParaRPr/>
          </a:p>
          <a:p>
            <a:pPr lvl="6">
              <a:buSzPct val="45000"/>
              <a:buFont typeface="StarSymbol"/>
              <a:buChar char=""/>
            </a:pPr>
            <a:r>
              <a:rPr lang="en-GB" sz="2000">
                <a:latin typeface="Arial"/>
              </a:rPr>
              <a:t>Seventh Outline Level</a:t>
            </a:r>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27" r:id="rId13"/>
    <p:sldLayoutId id="2147483728" r:id="rId14"/>
    <p:sldLayoutId id="2147483729" r:id="rId15"/>
    <p:sldLayoutId id="2147483734" r:id="rId16"/>
    <p:sldLayoutId id="2147483735" r:id="rId17"/>
    <p:sldLayoutId id="2147483737" r:id="rId18"/>
    <p:sldLayoutId id="214748373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olargsm.com/publications/" TargetMode="External"/><Relationship Id="rId2" Type="http://schemas.openxmlformats.org/officeDocument/2006/relationships/hyperlink" Target="https://solargsm.com/solar-activity/" TargetMode="External"/><Relationship Id="rId1" Type="http://schemas.openxmlformats.org/officeDocument/2006/relationships/slideLayout" Target="../slideLayouts/slideLayout14.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9.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7.jpe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hyperlink" Target="http://en.wikipedia.org/wiki/File:Dispersive_Prism_Illustration_by_Spigget.jpg" TargetMode="External"/><Relationship Id="rId2"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21.emf"/><Relationship Id="rId5" Type="http://schemas.openxmlformats.org/officeDocument/2006/relationships/image" Target="../media/image20.gif"/><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13.xml"/><Relationship Id="rId4" Type="http://schemas.openxmlformats.org/officeDocument/2006/relationships/image" Target="../media/image28.emf"/></Relationships>
</file>

<file path=ppt/slides/_rels/slide1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hyperlink" Target="https://www.nature.com/articles/srep15689" TargetMode="External"/><Relationship Id="rId1" Type="http://schemas.openxmlformats.org/officeDocument/2006/relationships/slideLayout" Target="../slideLayouts/slideLayout13.xml"/><Relationship Id="rId4" Type="http://schemas.openxmlformats.org/officeDocument/2006/relationships/hyperlink" Target="https://solargsm.com/solar-activity/"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en.wikipedia.org/wiki/Homeric_Minimum" TargetMode="External"/><Relationship Id="rId7" Type="http://schemas.openxmlformats.org/officeDocument/2006/relationships/hyperlink" Target="https://en.wikipedia.org/wiki/Dalton_Minimum" TargetMode="External"/><Relationship Id="rId2" Type="http://schemas.openxmlformats.org/officeDocument/2006/relationships/image" Target="../media/image30.png"/><Relationship Id="rId1" Type="http://schemas.openxmlformats.org/officeDocument/2006/relationships/slideLayout" Target="../slideLayouts/slideLayout13.xml"/><Relationship Id="rId6" Type="http://schemas.openxmlformats.org/officeDocument/2006/relationships/hyperlink" Target="https://en.wikipedia.org/wiki/Maunder_Minimum" TargetMode="External"/><Relationship Id="rId5" Type="http://schemas.openxmlformats.org/officeDocument/2006/relationships/hyperlink" Target="https://en.wikipedia.org/wiki/Sp%C3%B6rer_Minimum" TargetMode="External"/><Relationship Id="rId4" Type="http://schemas.openxmlformats.org/officeDocument/2006/relationships/hyperlink" Target="https://en.wikipedia.org/wiki/Solar_cycle#cite_note-SedimentStudy-13"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hyperlink" Target="https://en.wikipedia.org/wiki/Volcanic_winter_of_536#cite_note-Abbott08-2" TargetMode="External"/><Relationship Id="rId13" Type="http://schemas.openxmlformats.org/officeDocument/2006/relationships/image" Target="../media/image46.org&amp;utm_campaign=parser&amp;utm_content=thumbnail"/><Relationship Id="rId3" Type="http://schemas.openxmlformats.org/officeDocument/2006/relationships/image" Target="../media/image45.jpg"/><Relationship Id="rId7" Type="http://schemas.openxmlformats.org/officeDocument/2006/relationships/hyperlink" Target="https://en.wikipedia.org/wiki/Northern_Hemisphere" TargetMode="External"/><Relationship Id="rId12" Type="http://schemas.openxmlformats.org/officeDocument/2006/relationships/hyperlink" Target="https://en.wikipedia.org/wiki/File:Volcanic_winter_of_536%E2%80%93550_temperature_anomaly.png" TargetMode="External"/><Relationship Id="rId2" Type="http://schemas.openxmlformats.org/officeDocument/2006/relationships/hyperlink" Target="https://www.britannica.com/place/Byzantine-Empire" TargetMode="External"/><Relationship Id="rId1" Type="http://schemas.openxmlformats.org/officeDocument/2006/relationships/slideLayout" Target="../slideLayouts/slideLayout13.xml"/><Relationship Id="rId6" Type="http://schemas.openxmlformats.org/officeDocument/2006/relationships/hyperlink" Target="https://en.wikipedia.org/wiki/Decius_Paulinus" TargetMode="External"/><Relationship Id="rId11" Type="http://schemas.openxmlformats.org/officeDocument/2006/relationships/hyperlink" Target="https://en.wikipedia.org/wiki/Wikipedia:Citation_needed" TargetMode="External"/><Relationship Id="rId5" Type="http://schemas.openxmlformats.org/officeDocument/2006/relationships/hyperlink" Target="https://en.wikipedia.org/wiki/Consul" TargetMode="External"/><Relationship Id="rId10" Type="http://schemas.openxmlformats.org/officeDocument/2006/relationships/hyperlink" Target="https://en.wikipedia.org/wiki/Unexplained_volcanic_eruption" TargetMode="External"/><Relationship Id="rId4" Type="http://schemas.openxmlformats.org/officeDocument/2006/relationships/hyperlink" Target="https://en.wikipedia.org/wiki/Nosedo" TargetMode="External"/><Relationship Id="rId9" Type="http://schemas.openxmlformats.org/officeDocument/2006/relationships/hyperlink" Target="https://en.wikipedia.org/wiki/Volcanic_winter"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9.png"/><Relationship Id="rId7" Type="http://schemas.openxmlformats.org/officeDocument/2006/relationships/image" Target="../media/image50.jpe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49.emf"/><Relationship Id="rId5" Type="http://schemas.openxmlformats.org/officeDocument/2006/relationships/image" Target="../media/image48.jpg"/><Relationship Id="rId4" Type="http://schemas.openxmlformats.org/officeDocument/2006/relationships/image" Target="../media/image10.png"/><Relationship Id="rId9"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png"/><Relationship Id="rId1" Type="http://schemas.openxmlformats.org/officeDocument/2006/relationships/slideLayout" Target="../slideLayouts/slideLayout13.xml"/><Relationship Id="rId5" Type="http://schemas.openxmlformats.org/officeDocument/2006/relationships/image" Target="../media/image54.emf"/><Relationship Id="rId4" Type="http://schemas.openxmlformats.org/officeDocument/2006/relationships/image" Target="../media/image50.jpeg"/></Relationships>
</file>

<file path=ppt/slides/_rels/slide3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5.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s://twitter.com/GerryAMcG/status/1336420778582138886"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13.xml"/><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solargsm.com/solar-activity/" TargetMode="Externa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13.xml"/><Relationship Id="rId4" Type="http://schemas.openxmlformats.org/officeDocument/2006/relationships/image" Target="../media/image81.png"/></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3.xml"/><Relationship Id="rId4" Type="http://schemas.openxmlformats.org/officeDocument/2006/relationships/image" Target="../media/image84.emf"/></Relationships>
</file>

<file path=ppt/slides/_rels/slide47.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6.gif"/><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g"/><Relationship Id="rId1" Type="http://schemas.openxmlformats.org/officeDocument/2006/relationships/slideLayout" Target="../slideLayouts/slideLayout1.xml"/><Relationship Id="rId4" Type="http://schemas.openxmlformats.org/officeDocument/2006/relationships/image" Target="../media/image89.tiff"/></Relationships>
</file>

<file path=ppt/slides/_rels/slide5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3.xml"/><Relationship Id="rId4" Type="http://schemas.openxmlformats.org/officeDocument/2006/relationships/hyperlink" Target="https://arxiv.org/pdf/2008.00439.pdf"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6.xml"/><Relationship Id="rId4" Type="http://schemas.openxmlformats.org/officeDocument/2006/relationships/hyperlink" Target="https://arxiv.org/pdf/2008.00439.pdf,Zharkova"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13.xml"/><Relationship Id="rId4" Type="http://schemas.openxmlformats.org/officeDocument/2006/relationships/image" Target="../media/image97.png"/></Relationships>
</file>

<file path=ppt/slides/_rels/slide5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9.jpg"/><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3.xml"/><Relationship Id="rId5" Type="http://schemas.openxmlformats.org/officeDocument/2006/relationships/image" Target="../media/image29.emf"/><Relationship Id="rId4" Type="http://schemas.openxmlformats.org/officeDocument/2006/relationships/image" Target="../media/image27.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100.gif"/><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0D6C6-1DA2-BC48-BDEB-3B9C93234B52}"/>
              </a:ext>
            </a:extLst>
          </p:cNvPr>
          <p:cNvSpPr>
            <a:spLocks noGrp="1"/>
          </p:cNvSpPr>
          <p:nvPr>
            <p:ph type="ctrTitle"/>
          </p:nvPr>
        </p:nvSpPr>
        <p:spPr>
          <a:xfrm>
            <a:off x="578782" y="1556632"/>
            <a:ext cx="10664473" cy="2262781"/>
          </a:xfrm>
        </p:spPr>
        <p:txBody>
          <a:bodyPr>
            <a:normAutofit fontScale="90000"/>
          </a:bodyPr>
          <a:lstStyle/>
          <a:p>
            <a:pPr algn="ctr"/>
            <a:r>
              <a:rPr lang="en-AU" sz="4900" b="1" kern="1800" dirty="0">
                <a:solidFill>
                  <a:srgbClr val="C00000"/>
                </a:solidFill>
                <a:latin typeface="Helvetica" pitchFamily="2" charset="0"/>
                <a:ea typeface="Times New Roman" panose="02020603050405020304" pitchFamily="18" charset="0"/>
                <a:cs typeface="Helvetica" pitchFamily="2" charset="0"/>
              </a:rPr>
              <a:t>Grand Solar Minimum versus Solar </a:t>
            </a:r>
            <a:r>
              <a:rPr lang="en-AU" sz="4900" b="1" kern="1800" dirty="0">
                <a:solidFill>
                  <a:srgbClr val="C00000"/>
                </a:solidFill>
                <a:effectLst/>
                <a:latin typeface="Helvetica" pitchFamily="2" charset="0"/>
                <a:ea typeface="Times New Roman" panose="02020603050405020304" pitchFamily="18" charset="0"/>
                <a:cs typeface="Helvetica" pitchFamily="2" charset="0"/>
              </a:rPr>
              <a:t>Orbital Motion and their impact on Earth</a:t>
            </a:r>
            <a:br>
              <a:rPr lang="en-GB" dirty="0">
                <a:solidFill>
                  <a:srgbClr val="C00000"/>
                </a:solidFill>
              </a:rPr>
            </a:br>
            <a:endParaRPr lang="en-GB" sz="4000" dirty="0">
              <a:solidFill>
                <a:srgbClr val="222EF4"/>
              </a:solidFill>
              <a:effectLst/>
            </a:endParaRPr>
          </a:p>
        </p:txBody>
      </p:sp>
      <p:sp>
        <p:nvSpPr>
          <p:cNvPr id="6" name="Rectangle 5">
            <a:extLst>
              <a:ext uri="{FF2B5EF4-FFF2-40B4-BE49-F238E27FC236}">
                <a16:creationId xmlns:a16="http://schemas.microsoft.com/office/drawing/2014/main" id="{903A7B16-6AF8-AD46-B100-F916F517BA0E}"/>
              </a:ext>
            </a:extLst>
          </p:cNvPr>
          <p:cNvSpPr/>
          <p:nvPr/>
        </p:nvSpPr>
        <p:spPr>
          <a:xfrm>
            <a:off x="1488440" y="3888379"/>
            <a:ext cx="10369296" cy="1384995"/>
          </a:xfrm>
          <a:prstGeom prst="rect">
            <a:avLst/>
          </a:prstGeom>
        </p:spPr>
        <p:txBody>
          <a:bodyPr wrap="square">
            <a:spAutoFit/>
          </a:bodyPr>
          <a:lstStyle/>
          <a:p>
            <a:pPr algn="ctr">
              <a:spcBef>
                <a:spcPct val="50000"/>
              </a:spcBef>
            </a:pPr>
            <a:r>
              <a:rPr lang="en-US" sz="2800" dirty="0">
                <a:solidFill>
                  <a:srgbClr val="C00000"/>
                </a:solidFill>
              </a:rPr>
              <a:t>Prof.  Valentina Zharkova </a:t>
            </a:r>
          </a:p>
          <a:p>
            <a:pPr algn="ctr"/>
            <a:r>
              <a:rPr lang="en-US" sz="2800" dirty="0">
                <a:solidFill>
                  <a:srgbClr val="0070C0"/>
                </a:solidFill>
              </a:rPr>
              <a:t>University of </a:t>
            </a:r>
            <a:r>
              <a:rPr lang="en-US" sz="2800" dirty="0" err="1">
                <a:solidFill>
                  <a:srgbClr val="0070C0"/>
                </a:solidFill>
              </a:rPr>
              <a:t>Northumbria</a:t>
            </a:r>
            <a:r>
              <a:rPr lang="en-US" sz="2800" dirty="0">
                <a:solidFill>
                  <a:srgbClr val="0070C0"/>
                </a:solidFill>
              </a:rPr>
              <a:t>, Newcastle upon Tyne,</a:t>
            </a:r>
            <a:r>
              <a:rPr lang="en-US" dirty="0">
                <a:solidFill>
                  <a:srgbClr val="0070C0"/>
                </a:solidFill>
              </a:rPr>
              <a:t> </a:t>
            </a:r>
            <a:r>
              <a:rPr lang="en-US" sz="2800" dirty="0">
                <a:solidFill>
                  <a:srgbClr val="0070C0"/>
                </a:solidFill>
              </a:rPr>
              <a:t>UK</a:t>
            </a:r>
          </a:p>
          <a:p>
            <a:pPr algn="ctr"/>
            <a:r>
              <a:rPr lang="en-US" sz="2800" dirty="0">
                <a:solidFill>
                  <a:srgbClr val="0070C0"/>
                </a:solidFill>
              </a:rPr>
              <a:t>ZVS Research Enterprise Ltd., London, UK</a:t>
            </a:r>
          </a:p>
        </p:txBody>
      </p:sp>
      <p:sp>
        <p:nvSpPr>
          <p:cNvPr id="4" name="Rectangle 3">
            <a:extLst>
              <a:ext uri="{FF2B5EF4-FFF2-40B4-BE49-F238E27FC236}">
                <a16:creationId xmlns:a16="http://schemas.microsoft.com/office/drawing/2014/main" id="{DEFB2431-41AF-8746-9D94-7E8D2DFBCA75}"/>
              </a:ext>
            </a:extLst>
          </p:cNvPr>
          <p:cNvSpPr/>
          <p:nvPr/>
        </p:nvSpPr>
        <p:spPr>
          <a:xfrm>
            <a:off x="3109691" y="3137286"/>
            <a:ext cx="5727850" cy="523220"/>
          </a:xfrm>
          <a:prstGeom prst="rect">
            <a:avLst/>
          </a:prstGeom>
        </p:spPr>
        <p:txBody>
          <a:bodyPr wrap="none">
            <a:spAutoFit/>
          </a:bodyPr>
          <a:lstStyle/>
          <a:p>
            <a:r>
              <a:rPr lang="en-US" sz="2800" dirty="0">
                <a:solidFill>
                  <a:srgbClr val="0000FF"/>
                </a:solidFill>
                <a:hlinkClick r:id="rId2">
                  <a:extLst>
                    <a:ext uri="{A12FA001-AC4F-418D-AE19-62706E023703}">
                      <ahyp:hlinkClr xmlns:ahyp="http://schemas.microsoft.com/office/drawing/2018/hyperlinkcolor" val="tx"/>
                    </a:ext>
                  </a:extLst>
                </a:hlinkClick>
              </a:rPr>
              <a:t>https://solargsm.com/solar-activity</a:t>
            </a:r>
            <a:r>
              <a:rPr lang="en-US" dirty="0">
                <a:solidFill>
                  <a:schemeClr val="accent1"/>
                </a:solidFill>
                <a:hlinkClick r:id="rId2">
                  <a:extLst>
                    <a:ext uri="{A12FA001-AC4F-418D-AE19-62706E023703}">
                      <ahyp:hlinkClr xmlns:ahyp="http://schemas.microsoft.com/office/drawing/2018/hyperlinkcolor" val="tx"/>
                    </a:ext>
                  </a:extLst>
                </a:hlinkClick>
              </a:rPr>
              <a:t>/</a:t>
            </a:r>
            <a:r>
              <a:rPr lang="en-US" dirty="0">
                <a:solidFill>
                  <a:srgbClr val="0000FF"/>
                </a:solidFill>
              </a:rPr>
              <a:t> </a:t>
            </a:r>
            <a:endParaRPr lang="en-US" dirty="0"/>
          </a:p>
        </p:txBody>
      </p:sp>
      <p:sp>
        <p:nvSpPr>
          <p:cNvPr id="3" name="Rectangle 2">
            <a:extLst>
              <a:ext uri="{FF2B5EF4-FFF2-40B4-BE49-F238E27FC236}">
                <a16:creationId xmlns:a16="http://schemas.microsoft.com/office/drawing/2014/main" id="{F8948183-85A4-5D41-8D2F-56A1090C91A2}"/>
              </a:ext>
            </a:extLst>
          </p:cNvPr>
          <p:cNvSpPr/>
          <p:nvPr/>
        </p:nvSpPr>
        <p:spPr>
          <a:xfrm>
            <a:off x="3736660" y="5138457"/>
            <a:ext cx="5700600" cy="523220"/>
          </a:xfrm>
          <a:prstGeom prst="rect">
            <a:avLst/>
          </a:prstGeom>
        </p:spPr>
        <p:txBody>
          <a:bodyPr wrap="none">
            <a:spAutoFit/>
          </a:bodyPr>
          <a:lstStyle/>
          <a:p>
            <a:r>
              <a:rPr lang="en-GB" sz="2800" dirty="0">
                <a:solidFill>
                  <a:srgbClr val="222EF4"/>
                </a:solidFill>
                <a:hlinkClick r:id="rId3"/>
              </a:rPr>
              <a:t>https://solargsm.com/publications/</a:t>
            </a:r>
            <a:r>
              <a:rPr lang="en-GB" sz="2800" dirty="0">
                <a:solidFill>
                  <a:srgbClr val="222EF4"/>
                </a:solidFill>
              </a:rPr>
              <a:t> </a:t>
            </a:r>
            <a:endParaRPr lang="en-US" sz="2800" dirty="0"/>
          </a:p>
        </p:txBody>
      </p:sp>
      <p:sp>
        <p:nvSpPr>
          <p:cNvPr id="5" name="Rectangle 4">
            <a:extLst>
              <a:ext uri="{FF2B5EF4-FFF2-40B4-BE49-F238E27FC236}">
                <a16:creationId xmlns:a16="http://schemas.microsoft.com/office/drawing/2014/main" id="{2C361EFB-D3BB-9244-BEB3-641CD6754785}"/>
              </a:ext>
            </a:extLst>
          </p:cNvPr>
          <p:cNvSpPr/>
          <p:nvPr/>
        </p:nvSpPr>
        <p:spPr>
          <a:xfrm>
            <a:off x="1913021" y="5861732"/>
            <a:ext cx="7524239" cy="646331"/>
          </a:xfrm>
          <a:prstGeom prst="rect">
            <a:avLst/>
          </a:prstGeom>
        </p:spPr>
        <p:txBody>
          <a:bodyPr wrap="none">
            <a:spAutoFit/>
          </a:bodyPr>
          <a:lstStyle/>
          <a:p>
            <a:r>
              <a:rPr lang="en-US" dirty="0">
                <a:solidFill>
                  <a:srgbClr val="FF0000"/>
                </a:solidFill>
              </a:rPr>
              <a:t>With thanks </a:t>
            </a:r>
            <a:r>
              <a:rPr lang="en-US" dirty="0">
                <a:solidFill>
                  <a:srgbClr val="0070C0"/>
                </a:solidFill>
              </a:rPr>
              <a:t>to Drs. </a:t>
            </a:r>
            <a:r>
              <a:rPr lang="en-US" dirty="0" err="1">
                <a:solidFill>
                  <a:srgbClr val="0070C0"/>
                </a:solidFill>
              </a:rPr>
              <a:t>I.Vasilieva</a:t>
            </a:r>
            <a:r>
              <a:rPr lang="en-US" dirty="0">
                <a:solidFill>
                  <a:srgbClr val="0070C0"/>
                </a:solidFill>
              </a:rPr>
              <a:t> (MAO, Kyiv, Ukraine), S. Shepherd (UK), </a:t>
            </a:r>
          </a:p>
          <a:p>
            <a:r>
              <a:rPr lang="en-US" dirty="0">
                <a:solidFill>
                  <a:srgbClr val="0070C0"/>
                </a:solidFill>
              </a:rPr>
              <a:t>E. Popova (US) and S. </a:t>
            </a:r>
            <a:r>
              <a:rPr lang="en-US" dirty="0" err="1">
                <a:solidFill>
                  <a:srgbClr val="0070C0"/>
                </a:solidFill>
              </a:rPr>
              <a:t>Zharkov</a:t>
            </a:r>
            <a:r>
              <a:rPr lang="en-US" dirty="0">
                <a:solidFill>
                  <a:srgbClr val="0070C0"/>
                </a:solidFill>
              </a:rPr>
              <a:t> (UK)</a:t>
            </a:r>
            <a:endParaRPr lang="en-US" dirty="0"/>
          </a:p>
        </p:txBody>
      </p:sp>
      <p:pic>
        <p:nvPicPr>
          <p:cNvPr id="7" name="Picture 27">
            <a:extLst>
              <a:ext uri="{FF2B5EF4-FFF2-40B4-BE49-F238E27FC236}">
                <a16:creationId xmlns:a16="http://schemas.microsoft.com/office/drawing/2014/main" id="{8FE6CAD4-0746-1447-B842-8E9466221004}"/>
              </a:ext>
            </a:extLst>
          </p:cNvPr>
          <p:cNvPicPr/>
          <p:nvPr/>
        </p:nvPicPr>
        <p:blipFill>
          <a:blip r:embed="rId4"/>
          <a:stretch>
            <a:fillRect/>
          </a:stretch>
        </p:blipFill>
        <p:spPr>
          <a:xfrm>
            <a:off x="33421" y="90207"/>
            <a:ext cx="2618280" cy="1004760"/>
          </a:xfrm>
          <a:prstGeom prst="rect">
            <a:avLst/>
          </a:prstGeom>
          <a:ln>
            <a:noFill/>
          </a:ln>
        </p:spPr>
      </p:pic>
      <p:pic>
        <p:nvPicPr>
          <p:cNvPr id="9" name="Picture 8" descr="A picture containing text, sign&#10;&#10;Description automatically generated">
            <a:extLst>
              <a:ext uri="{FF2B5EF4-FFF2-40B4-BE49-F238E27FC236}">
                <a16:creationId xmlns:a16="http://schemas.microsoft.com/office/drawing/2014/main" id="{3E99E4C7-1307-6487-805C-4CDE945496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25100" y="-10113"/>
            <a:ext cx="1833479" cy="1263986"/>
          </a:xfrm>
          <a:prstGeom prst="rect">
            <a:avLst/>
          </a:prstGeom>
        </p:spPr>
      </p:pic>
    </p:spTree>
    <p:extLst>
      <p:ext uri="{BB962C8B-B14F-4D97-AF65-F5344CB8AC3E}">
        <p14:creationId xmlns:p14="http://schemas.microsoft.com/office/powerpoint/2010/main" val="2187368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919288" y="1"/>
            <a:ext cx="8229600" cy="765175"/>
          </a:xfrm>
        </p:spPr>
        <p:txBody>
          <a:bodyPr/>
          <a:lstStyle/>
          <a:p>
            <a:pPr eaLnBrk="1" hangingPunct="1">
              <a:defRPr/>
            </a:pPr>
            <a:r>
              <a:rPr lang="en-GB" b="1">
                <a:solidFill>
                  <a:srgbClr val="FF0000"/>
                </a:solidFill>
                <a:effectLst>
                  <a:outerShdw blurRad="38100" dist="38100" dir="2700000" algn="tl">
                    <a:srgbClr val="DDDDDD"/>
                  </a:outerShdw>
                </a:effectLst>
                <a:latin typeface="Arial" charset="0"/>
                <a:cs typeface="Arial" charset="0"/>
              </a:rPr>
              <a:t>What is the active Sun?</a:t>
            </a:r>
          </a:p>
        </p:txBody>
      </p:sp>
      <p:pic>
        <p:nvPicPr>
          <p:cNvPr id="31746"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271588" y="809626"/>
            <a:ext cx="9144001" cy="6048375"/>
          </a:xfrm>
        </p:spPr>
      </p:pic>
    </p:spTree>
    <p:extLst>
      <p:ext uri="{BB962C8B-B14F-4D97-AF65-F5344CB8AC3E}">
        <p14:creationId xmlns:p14="http://schemas.microsoft.com/office/powerpoint/2010/main" val="825492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GB">
                <a:latin typeface="Arial Black" charset="0"/>
                <a:ea typeface="ＭＳ Ｐゴシック" charset="0"/>
                <a:cs typeface="ＭＳ Ｐゴシック" charset="0"/>
              </a:rPr>
              <a:t>Solar magnetic field reversal</a:t>
            </a:r>
          </a:p>
        </p:txBody>
      </p:sp>
      <p:pic>
        <p:nvPicPr>
          <p:cNvPr id="28674" name="Picture 3" descr="corona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524000" y="1752600"/>
            <a:ext cx="3168650" cy="2819400"/>
          </a:xfrm>
          <a:noFill/>
        </p:spPr>
      </p:pic>
      <p:pic>
        <p:nvPicPr>
          <p:cNvPr id="28675" name="Picture 4" descr="corona2"/>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800600" y="1828801"/>
            <a:ext cx="2736850" cy="2822575"/>
          </a:xfrm>
          <a:noFill/>
        </p:spPr>
      </p:pic>
      <p:pic>
        <p:nvPicPr>
          <p:cNvPr id="28676" name="Picture 5" descr="corona3"/>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7535864" y="1752600"/>
            <a:ext cx="3132137" cy="2808288"/>
          </a:xfrm>
          <a:noFill/>
        </p:spPr>
      </p:pic>
      <p:sp>
        <p:nvSpPr>
          <p:cNvPr id="28677" name="Rectangle 6"/>
          <p:cNvSpPr>
            <a:spLocks noChangeArrowheads="1"/>
          </p:cNvSpPr>
          <p:nvPr/>
        </p:nvSpPr>
        <p:spPr bwMode="auto">
          <a:xfrm>
            <a:off x="2209800" y="4648200"/>
            <a:ext cx="798988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buClr>
                <a:schemeClr val="bg2"/>
              </a:buClr>
              <a:buSzPct val="70000"/>
              <a:buFont typeface="Wingdings" charset="0"/>
              <a:buChar char="l"/>
            </a:pPr>
            <a:r>
              <a:rPr lang="en-GB"/>
              <a:t>Strong toroidal magnetic fields (TMF) forming Active Regions (ARs) </a:t>
            </a:r>
          </a:p>
          <a:p>
            <a:pPr>
              <a:buClr>
                <a:schemeClr val="bg2"/>
              </a:buClr>
              <a:buSzPct val="70000"/>
              <a:buFont typeface="Wingdings" charset="0"/>
              <a:buChar char="l"/>
            </a:pPr>
            <a:r>
              <a:rPr lang="en-GB"/>
              <a:t>are created in a shear layer beneath the base of the Solar Convection zone (SCZ).</a:t>
            </a:r>
          </a:p>
        </p:txBody>
      </p:sp>
    </p:spTree>
    <p:extLst>
      <p:ext uri="{BB962C8B-B14F-4D97-AF65-F5344CB8AC3E}">
        <p14:creationId xmlns:p14="http://schemas.microsoft.com/office/powerpoint/2010/main" val="2064047383"/>
      </p:ext>
    </p:extLst>
  </p:cSld>
  <p:clrMapOvr>
    <a:masterClrMapping/>
  </p:clrMapOvr>
  <p:transition>
    <p:split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164" y="228599"/>
            <a:ext cx="8229600" cy="1143000"/>
          </a:xfrm>
        </p:spPr>
        <p:txBody>
          <a:bodyPr/>
          <a:lstStyle/>
          <a:p>
            <a:r>
              <a:rPr lang="en-US" b="1" dirty="0">
                <a:solidFill>
                  <a:srgbClr val="C00000"/>
                </a:solidFill>
              </a:rPr>
              <a:t>     Solar activity</a:t>
            </a:r>
            <a:br>
              <a:rPr lang="en-US" b="1" dirty="0">
                <a:solidFill>
                  <a:srgbClr val="C00000"/>
                </a:solidFill>
              </a:rPr>
            </a:br>
            <a:endParaRPr lang="en-US" b="1" dirty="0">
              <a:solidFill>
                <a:srgbClr val="0000FF"/>
              </a:solidFill>
              <a:effectLst>
                <a:outerShdw blurRad="38100" dist="38100" dir="2700000" algn="tl">
                  <a:srgbClr val="000000"/>
                </a:outerShdw>
              </a:effectLst>
              <a:latin typeface="Arial" charset="0"/>
            </a:endParaRPr>
          </a:p>
        </p:txBody>
      </p:sp>
      <p:sp>
        <p:nvSpPr>
          <p:cNvPr id="6" name="TextBox 5"/>
          <p:cNvSpPr txBox="1"/>
          <p:nvPr/>
        </p:nvSpPr>
        <p:spPr>
          <a:xfrm>
            <a:off x="5807969" y="116632"/>
            <a:ext cx="4354513" cy="4431983"/>
          </a:xfrm>
          <a:prstGeom prst="rect">
            <a:avLst/>
          </a:prstGeom>
          <a:noFill/>
        </p:spPr>
        <p:txBody>
          <a:bodyPr>
            <a:spAutoFit/>
          </a:bodyPr>
          <a:lstStyle>
            <a:lvl1pPr eaLnBrk="0" hangingPunct="0">
              <a:defRPr b="1">
                <a:solidFill>
                  <a:schemeClr val="tx1"/>
                </a:solidFill>
                <a:latin typeface="Arial" charset="0"/>
                <a:ea typeface="ＭＳ Ｐゴシック" charset="0"/>
              </a:defRPr>
            </a:lvl1pPr>
            <a:lvl2pPr marL="742950" indent="-285750" eaLnBrk="0" hangingPunct="0">
              <a:defRPr b="1">
                <a:solidFill>
                  <a:schemeClr val="tx1"/>
                </a:solidFill>
                <a:latin typeface="Arial" charset="0"/>
                <a:ea typeface="ＭＳ Ｐゴシック" charset="0"/>
              </a:defRPr>
            </a:lvl2pPr>
            <a:lvl3pPr marL="1143000" indent="-228600" eaLnBrk="0" hangingPunct="0">
              <a:defRPr b="1">
                <a:solidFill>
                  <a:schemeClr val="tx1"/>
                </a:solidFill>
                <a:latin typeface="Arial" charset="0"/>
                <a:ea typeface="ＭＳ Ｐゴシック" charset="0"/>
              </a:defRPr>
            </a:lvl3pPr>
            <a:lvl4pPr marL="1600200" indent="-228600" eaLnBrk="0" hangingPunct="0">
              <a:defRPr b="1">
                <a:solidFill>
                  <a:schemeClr val="tx1"/>
                </a:solidFill>
                <a:latin typeface="Arial" charset="0"/>
                <a:ea typeface="ＭＳ Ｐゴシック" charset="0"/>
              </a:defRPr>
            </a:lvl4pPr>
            <a:lvl5pPr marL="2057400" indent="-228600" eaLnBrk="0" hangingPunct="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just" eaLnBrk="1" hangingPunct="1"/>
            <a:r>
              <a:rPr lang="en-US" dirty="0">
                <a:solidFill>
                  <a:srgbClr val="660066"/>
                </a:solidFill>
                <a:effectLst>
                  <a:outerShdw blurRad="38100" dist="38100" dir="2700000" algn="tl">
                    <a:srgbClr val="000000"/>
                  </a:outerShdw>
                </a:effectLst>
              </a:rPr>
              <a:t>Sunspots are dark (and cooler) regions on the surface of the Sun. They have a darker inner region (the Umbra) surrounded by a lighter ring (the Penumbra).</a:t>
            </a:r>
            <a:endParaRPr lang="en-US" dirty="0">
              <a:solidFill>
                <a:schemeClr val="bg1"/>
              </a:solidFill>
              <a:effectLst>
                <a:outerShdw blurRad="38100" dist="38100" dir="2700000" algn="tl">
                  <a:srgbClr val="000000"/>
                </a:outerShdw>
              </a:effectLst>
            </a:endParaRPr>
          </a:p>
          <a:p>
            <a:pPr algn="just" eaLnBrk="1" hangingPunct="1"/>
            <a:r>
              <a:rPr lang="en-US" dirty="0">
                <a:solidFill>
                  <a:srgbClr val="660066"/>
                </a:solidFill>
                <a:effectLst>
                  <a:outerShdw blurRad="38100" dist="38100" dir="2700000" algn="tl">
                    <a:srgbClr val="000000"/>
                  </a:outerShdw>
                </a:effectLst>
              </a:rPr>
              <a:t>Sunspots usually appear in groups that form over hours or days and last for days or weeks.</a:t>
            </a:r>
          </a:p>
          <a:p>
            <a:pPr algn="just" eaLnBrk="1" hangingPunct="1"/>
            <a:endParaRPr lang="en-US" dirty="0">
              <a:solidFill>
                <a:srgbClr val="660066"/>
              </a:solidFill>
              <a:effectLst>
                <a:outerShdw blurRad="38100" dist="38100" dir="2700000" algn="tl">
                  <a:srgbClr val="000000"/>
                </a:outerShdw>
              </a:effectLst>
            </a:endParaRPr>
          </a:p>
          <a:p>
            <a:pPr algn="just" eaLnBrk="1" hangingPunct="1"/>
            <a:r>
              <a:rPr lang="en-US" dirty="0">
                <a:solidFill>
                  <a:srgbClr val="660066"/>
                </a:solidFill>
                <a:effectLst>
                  <a:outerShdw blurRad="38100" dist="38100" dir="2700000" algn="tl">
                    <a:srgbClr val="000000"/>
                  </a:outerShdw>
                </a:effectLst>
              </a:rPr>
              <a:t>These early sunspot observations indicated that the Sun rotates once in about 27 days.</a:t>
            </a:r>
          </a:p>
          <a:p>
            <a:pPr algn="just" eaLnBrk="1" hangingPunct="1"/>
            <a:endParaRPr lang="en-US" dirty="0">
              <a:solidFill>
                <a:srgbClr val="660066"/>
              </a:solidFill>
              <a:effectLst>
                <a:outerShdw blurRad="38100" dist="38100" dir="2700000" algn="tl">
                  <a:srgbClr val="000000"/>
                </a:outerShdw>
              </a:effectLst>
            </a:endParaRPr>
          </a:p>
          <a:p>
            <a:pPr algn="just" eaLnBrk="1" hangingPunct="1"/>
            <a:r>
              <a:rPr lang="en-US" sz="2400" dirty="0">
                <a:solidFill>
                  <a:srgbClr val="C00000"/>
                </a:solidFill>
                <a:effectLst>
                  <a:outerShdw blurRad="38100" dist="38100" dir="2700000" algn="tl">
                    <a:srgbClr val="000000"/>
                  </a:outerShdw>
                </a:effectLst>
              </a:rPr>
              <a:t>Solar activity index – average sunspot numbers</a:t>
            </a:r>
          </a:p>
        </p:txBody>
      </p:sp>
      <p:pic>
        <p:nvPicPr>
          <p:cNvPr id="6148" name="Picture 6" descr="scheiner_rosa_ursina1-l.gif"/>
          <p:cNvPicPr>
            <a:picLocks noChangeAspect="1"/>
          </p:cNvPicPr>
          <p:nvPr/>
        </p:nvPicPr>
        <p:blipFill>
          <a:blip r:embed="rId2">
            <a:extLst>
              <a:ext uri="{28A0092B-C50C-407E-A947-70E740481C1C}">
                <a14:useLocalDpi xmlns:a14="http://schemas.microsoft.com/office/drawing/2010/main" val="0"/>
              </a:ext>
            </a:extLst>
          </a:blip>
          <a:srcRect t="33333" b="25523"/>
          <a:stretch>
            <a:fillRect/>
          </a:stretch>
        </p:blipFill>
        <p:spPr bwMode="auto">
          <a:xfrm>
            <a:off x="5879976" y="4725144"/>
            <a:ext cx="4191000" cy="182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6149" name="Group 7"/>
          <p:cNvGrpSpPr>
            <a:grpSpLocks/>
          </p:cNvGrpSpPr>
          <p:nvPr/>
        </p:nvGrpSpPr>
        <p:grpSpPr bwMode="auto">
          <a:xfrm>
            <a:off x="1775520" y="1052736"/>
            <a:ext cx="3429000" cy="5486400"/>
            <a:chOff x="685800" y="1066800"/>
            <a:chExt cx="3429000" cy="5486400"/>
          </a:xfrm>
        </p:grpSpPr>
        <p:pic>
          <p:nvPicPr>
            <p:cNvPr id="6159" name="Picture 3" descr="bbso_wl.gif"/>
            <p:cNvPicPr>
              <a:picLocks noChangeAspect="1"/>
            </p:cNvPicPr>
            <p:nvPr/>
          </p:nvPicPr>
          <p:blipFill>
            <a:blip r:embed="rId3">
              <a:extLst>
                <a:ext uri="{28A0092B-C50C-407E-A947-70E740481C1C}">
                  <a14:useLocalDpi xmlns:a14="http://schemas.microsoft.com/office/drawing/2010/main" val="0"/>
                </a:ext>
              </a:extLst>
            </a:blip>
            <a:srcRect l="11111" t="11111" r="11111" b="11111"/>
            <a:stretch>
              <a:fillRect/>
            </a:stretch>
          </p:blipFill>
          <p:spPr bwMode="auto">
            <a:xfrm>
              <a:off x="685800" y="1066800"/>
              <a:ext cx="3429000" cy="342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60" name="Picture 4" descr="bbso_wl.gif"/>
            <p:cNvPicPr>
              <a:picLocks noChangeAspect="1"/>
            </p:cNvPicPr>
            <p:nvPr/>
          </p:nvPicPr>
          <p:blipFill>
            <a:blip r:embed="rId3">
              <a:extLst>
                <a:ext uri="{28A0092B-C50C-407E-A947-70E740481C1C}">
                  <a14:useLocalDpi xmlns:a14="http://schemas.microsoft.com/office/drawing/2010/main" val="0"/>
                </a:ext>
              </a:extLst>
            </a:blip>
            <a:srcRect l="61560" t="39355" r="25575" b="53210"/>
            <a:stretch>
              <a:fillRect/>
            </a:stretch>
          </p:blipFill>
          <p:spPr bwMode="auto">
            <a:xfrm>
              <a:off x="685800" y="4572000"/>
              <a:ext cx="3429000" cy="198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61" name="Picture 6" descr="clm_earth_mos.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5334000"/>
              <a:ext cx="293688" cy="252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6150" name="Rectangle 8"/>
          <p:cNvSpPr>
            <a:spLocks noChangeArrowheads="1"/>
          </p:cNvSpPr>
          <p:nvPr/>
        </p:nvSpPr>
        <p:spPr bwMode="auto">
          <a:xfrm>
            <a:off x="4419600" y="2362200"/>
            <a:ext cx="533400" cy="2286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cxnSp>
        <p:nvCxnSpPr>
          <p:cNvPr id="6151" name="Straight Connector 10"/>
          <p:cNvCxnSpPr>
            <a:cxnSpLocks noChangeShapeType="1"/>
          </p:cNvCxnSpPr>
          <p:nvPr/>
        </p:nvCxnSpPr>
        <p:spPr bwMode="auto">
          <a:xfrm rot="5400000">
            <a:off x="2209800" y="2362200"/>
            <a:ext cx="2209800" cy="22098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6152" name="Straight Connector 12"/>
          <p:cNvCxnSpPr>
            <a:cxnSpLocks noChangeShapeType="1"/>
          </p:cNvCxnSpPr>
          <p:nvPr/>
        </p:nvCxnSpPr>
        <p:spPr bwMode="auto">
          <a:xfrm rot="16200000" flipH="1">
            <a:off x="4191000" y="3124200"/>
            <a:ext cx="2209800" cy="6858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6153" name="Straight Connector 14"/>
          <p:cNvCxnSpPr>
            <a:cxnSpLocks noChangeShapeType="1"/>
          </p:cNvCxnSpPr>
          <p:nvPr/>
        </p:nvCxnSpPr>
        <p:spPr bwMode="auto">
          <a:xfrm rot="5400000">
            <a:off x="2857500" y="3009900"/>
            <a:ext cx="1981200" cy="11430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6154" name="Straight Connector 16"/>
          <p:cNvCxnSpPr>
            <a:cxnSpLocks noChangeShapeType="1"/>
          </p:cNvCxnSpPr>
          <p:nvPr/>
        </p:nvCxnSpPr>
        <p:spPr bwMode="auto">
          <a:xfrm rot="16200000" flipH="1">
            <a:off x="4114800" y="3429000"/>
            <a:ext cx="1981200" cy="3048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9" name="Straight Connector 18"/>
          <p:cNvCxnSpPr/>
          <p:nvPr/>
        </p:nvCxnSpPr>
        <p:spPr bwMode="auto">
          <a:xfrm rot="5400000">
            <a:off x="2286000" y="3962400"/>
            <a:ext cx="533400" cy="533400"/>
          </a:xfrm>
          <a:prstGeom prst="line">
            <a:avLst/>
          </a:prstGeom>
          <a:solidFill>
            <a:schemeClr val="accent1"/>
          </a:solidFill>
          <a:ln w="9525" cap="flat" cmpd="sng" algn="ctr">
            <a:solidFill>
              <a:schemeClr val="accent3"/>
            </a:solidFill>
            <a:prstDash val="solid"/>
            <a:round/>
            <a:headEnd type="none" w="med" len="med"/>
            <a:tailEnd type="none" w="med" len="med"/>
          </a:ln>
          <a:effectLst/>
        </p:spPr>
      </p:cxnSp>
      <p:cxnSp>
        <p:nvCxnSpPr>
          <p:cNvPr id="22" name="Straight Connector 21"/>
          <p:cNvCxnSpPr/>
          <p:nvPr/>
        </p:nvCxnSpPr>
        <p:spPr bwMode="auto">
          <a:xfrm rot="5400000">
            <a:off x="3314700" y="4381500"/>
            <a:ext cx="152400" cy="76200"/>
          </a:xfrm>
          <a:prstGeom prst="line">
            <a:avLst/>
          </a:prstGeom>
          <a:solidFill>
            <a:schemeClr val="accent1"/>
          </a:solidFill>
          <a:ln w="9525" cap="flat" cmpd="sng" algn="ctr">
            <a:solidFill>
              <a:schemeClr val="accent3"/>
            </a:solidFill>
            <a:prstDash val="solid"/>
            <a:round/>
            <a:headEnd type="none" w="med" len="med"/>
            <a:tailEnd type="none" w="med" len="med"/>
          </a:ln>
          <a:effectLst/>
        </p:spPr>
      </p:cxnSp>
      <p:cxnSp>
        <p:nvCxnSpPr>
          <p:cNvPr id="26" name="Straight Connector 25"/>
          <p:cNvCxnSpPr/>
          <p:nvPr/>
        </p:nvCxnSpPr>
        <p:spPr bwMode="auto">
          <a:xfrm rot="16200000" flipH="1">
            <a:off x="5029200" y="3886200"/>
            <a:ext cx="914400" cy="304800"/>
          </a:xfrm>
          <a:prstGeom prst="line">
            <a:avLst/>
          </a:prstGeom>
          <a:solidFill>
            <a:schemeClr val="accent1"/>
          </a:solidFill>
          <a:ln w="9525" cap="flat" cmpd="sng" algn="ctr">
            <a:solidFill>
              <a:schemeClr val="accent3"/>
            </a:solidFill>
            <a:prstDash val="solid"/>
            <a:round/>
            <a:headEnd type="none" w="med" len="med"/>
            <a:tailEnd type="none" w="med" len="med"/>
          </a:ln>
          <a:effectLst/>
        </p:spPr>
      </p:cxnSp>
      <p:cxnSp>
        <p:nvCxnSpPr>
          <p:cNvPr id="28" name="Straight Connector 27"/>
          <p:cNvCxnSpPr/>
          <p:nvPr/>
        </p:nvCxnSpPr>
        <p:spPr bwMode="auto">
          <a:xfrm rot="16200000" flipH="1">
            <a:off x="4914900" y="4152900"/>
            <a:ext cx="609600" cy="76200"/>
          </a:xfrm>
          <a:prstGeom prst="line">
            <a:avLst/>
          </a:prstGeom>
          <a:solidFill>
            <a:schemeClr val="accent1"/>
          </a:solidFill>
          <a:ln w="9525" cap="flat" cmpd="sng" algn="ctr">
            <a:solidFill>
              <a:schemeClr val="accent3"/>
            </a:solidFill>
            <a:prstDash val="solid"/>
            <a:round/>
            <a:headEnd type="none" w="med" len="med"/>
            <a:tailEnd type="none" w="med" len="med"/>
          </a:ln>
          <a:effectLst/>
        </p:spPr>
      </p:cxnSp>
      <p:sp>
        <p:nvSpPr>
          <p:cNvPr id="4" name="Rectangle 3">
            <a:extLst>
              <a:ext uri="{FF2B5EF4-FFF2-40B4-BE49-F238E27FC236}">
                <a16:creationId xmlns:a16="http://schemas.microsoft.com/office/drawing/2014/main" id="{2401CDF2-614E-DA43-BE75-B3CBFFBA2233}"/>
              </a:ext>
            </a:extLst>
          </p:cNvPr>
          <p:cNvSpPr/>
          <p:nvPr/>
        </p:nvSpPr>
        <p:spPr>
          <a:xfrm>
            <a:off x="2772782" y="6430670"/>
            <a:ext cx="1354858" cy="400110"/>
          </a:xfrm>
          <a:prstGeom prst="rect">
            <a:avLst/>
          </a:prstGeom>
        </p:spPr>
        <p:txBody>
          <a:bodyPr wrap="none">
            <a:spAutoFit/>
          </a:bodyPr>
          <a:lstStyle/>
          <a:p>
            <a:r>
              <a:rPr lang="en-US" sz="2000" b="1" dirty="0">
                <a:solidFill>
                  <a:srgbClr val="0000FF"/>
                </a:solidFill>
                <a:effectLst>
                  <a:outerShdw blurRad="38100" dist="38100" dir="2700000" algn="tl">
                    <a:srgbClr val="000000"/>
                  </a:outerShdw>
                </a:effectLst>
                <a:latin typeface="Arial" charset="0"/>
              </a:rPr>
              <a:t>Sunspots</a:t>
            </a:r>
            <a:endParaRPr lang="en-US" sz="2000" dirty="0"/>
          </a:p>
        </p:txBody>
      </p:sp>
    </p:spTree>
    <p:extLst>
      <p:ext uri="{BB962C8B-B14F-4D97-AF65-F5344CB8AC3E}">
        <p14:creationId xmlns:p14="http://schemas.microsoft.com/office/powerpoint/2010/main" val="2876209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2063751" y="188913"/>
            <a:ext cx="9018777" cy="1143000"/>
          </a:xfrm>
        </p:spPr>
        <p:txBody>
          <a:bodyPr/>
          <a:lstStyle/>
          <a:p>
            <a:pPr algn="ctr" eaLnBrk="1" hangingPunct="1"/>
            <a:r>
              <a:rPr lang="it-IT" dirty="0">
                <a:solidFill>
                  <a:srgbClr val="FF0000"/>
                </a:solidFill>
                <a:latin typeface="Arial Black" charset="0"/>
                <a:ea typeface="ＭＳ Ｐゴシック" charset="0"/>
                <a:cs typeface="ＭＳ Ｐゴシック" charset="0"/>
              </a:rPr>
              <a:t>Current solar activity  index of 11 </a:t>
            </a:r>
            <a:r>
              <a:rPr lang="it-IT" dirty="0" err="1">
                <a:solidFill>
                  <a:srgbClr val="FF0000"/>
                </a:solidFill>
                <a:latin typeface="Arial Black" charset="0"/>
                <a:ea typeface="ＭＳ Ｐゴシック" charset="0"/>
                <a:cs typeface="ＭＳ Ｐゴシック" charset="0"/>
              </a:rPr>
              <a:t>years</a:t>
            </a:r>
            <a:endParaRPr lang="it-IT" sz="3600" i="1" dirty="0">
              <a:solidFill>
                <a:srgbClr val="00CC00"/>
              </a:solidFill>
              <a:latin typeface="Franklin Gothic Medium" charset="0"/>
              <a:ea typeface="ＭＳ Ｐゴシック" charset="0"/>
              <a:cs typeface="ＭＳ Ｐゴシック" charset="0"/>
            </a:endParaRPr>
          </a:p>
        </p:txBody>
      </p:sp>
      <p:pic>
        <p:nvPicPr>
          <p:cNvPr id="26626" name="Picture 3" descr="sun_btrfly"/>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21792" y="1196974"/>
            <a:ext cx="11375136" cy="5240401"/>
          </a:xfrm>
        </p:spPr>
      </p:pic>
    </p:spTree>
    <p:extLst>
      <p:ext uri="{BB962C8B-B14F-4D97-AF65-F5344CB8AC3E}">
        <p14:creationId xmlns:p14="http://schemas.microsoft.com/office/powerpoint/2010/main" val="220388135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DA912-A038-1CC4-1F4C-998B41CA7636}"/>
              </a:ext>
            </a:extLst>
          </p:cNvPr>
          <p:cNvSpPr>
            <a:spLocks noGrp="1"/>
          </p:cNvSpPr>
          <p:nvPr>
            <p:ph type="title"/>
          </p:nvPr>
        </p:nvSpPr>
        <p:spPr>
          <a:xfrm>
            <a:off x="330713" y="0"/>
            <a:ext cx="11530576" cy="1239276"/>
          </a:xfrm>
        </p:spPr>
        <p:txBody>
          <a:bodyPr/>
          <a:lstStyle/>
          <a:p>
            <a:pPr algn="ctr"/>
            <a:r>
              <a:rPr lang="en-US" b="1" dirty="0">
                <a:solidFill>
                  <a:srgbClr val="C00000"/>
                </a:solidFill>
              </a:rPr>
              <a:t>However, there are larger periods of TSI in the Holocene: </a:t>
            </a:r>
            <a:br>
              <a:rPr lang="en-US" b="1" dirty="0">
                <a:solidFill>
                  <a:srgbClr val="C00000"/>
                </a:solidFill>
              </a:rPr>
            </a:br>
            <a:r>
              <a:rPr lang="en-US" b="1" dirty="0">
                <a:solidFill>
                  <a:srgbClr val="222EF4"/>
                </a:solidFill>
              </a:rPr>
              <a:t>Hallstatt's cycle: 2</a:t>
            </a:r>
            <a:r>
              <a:rPr lang="en-US" b="1" dirty="0">
                <a:solidFill>
                  <a:srgbClr val="C00000"/>
                </a:solidFill>
              </a:rPr>
              <a:t>200-2300y</a:t>
            </a:r>
            <a:r>
              <a:rPr lang="en-US" b="1" dirty="0">
                <a:solidFill>
                  <a:srgbClr val="222EF4"/>
                </a:solidFill>
              </a:rPr>
              <a:t>, GSC: </a:t>
            </a:r>
            <a:r>
              <a:rPr lang="en-US" b="1" dirty="0">
                <a:solidFill>
                  <a:srgbClr val="C00000"/>
                </a:solidFill>
              </a:rPr>
              <a:t>350-360y</a:t>
            </a:r>
          </a:p>
        </p:txBody>
      </p:sp>
      <p:pic>
        <p:nvPicPr>
          <p:cNvPr id="6" name="Content Placeholder 5">
            <a:extLst>
              <a:ext uri="{FF2B5EF4-FFF2-40B4-BE49-F238E27FC236}">
                <a16:creationId xmlns:a16="http://schemas.microsoft.com/office/drawing/2014/main" id="{BAC00315-21AB-DEE5-7FA6-0F0102BC44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239276"/>
            <a:ext cx="5765288" cy="4917403"/>
          </a:xfrm>
          <a:prstGeom prst="rect">
            <a:avLst/>
          </a:prstGeom>
        </p:spPr>
      </p:pic>
      <p:pic>
        <p:nvPicPr>
          <p:cNvPr id="8" name="Picture 7">
            <a:extLst>
              <a:ext uri="{FF2B5EF4-FFF2-40B4-BE49-F238E27FC236}">
                <a16:creationId xmlns:a16="http://schemas.microsoft.com/office/drawing/2014/main" id="{52B35AA7-13F4-2A6A-C35F-546C954361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239276"/>
            <a:ext cx="5765288" cy="4917403"/>
          </a:xfrm>
          <a:prstGeom prst="rect">
            <a:avLst/>
          </a:prstGeom>
        </p:spPr>
      </p:pic>
      <p:sp>
        <p:nvSpPr>
          <p:cNvPr id="9" name="TextBox 8">
            <a:extLst>
              <a:ext uri="{FF2B5EF4-FFF2-40B4-BE49-F238E27FC236}">
                <a16:creationId xmlns:a16="http://schemas.microsoft.com/office/drawing/2014/main" id="{A99B8C30-A0FC-96D1-804A-972E11F82429}"/>
              </a:ext>
            </a:extLst>
          </p:cNvPr>
          <p:cNvSpPr txBox="1"/>
          <p:nvPr/>
        </p:nvSpPr>
        <p:spPr>
          <a:xfrm>
            <a:off x="874626" y="6156679"/>
            <a:ext cx="4016036" cy="461665"/>
          </a:xfrm>
          <a:prstGeom prst="rect">
            <a:avLst/>
          </a:prstGeom>
          <a:noFill/>
        </p:spPr>
        <p:txBody>
          <a:bodyPr wrap="none" rtlCol="0">
            <a:spAutoFit/>
          </a:bodyPr>
          <a:lstStyle/>
          <a:p>
            <a:r>
              <a:rPr lang="en-GB" sz="2400" dirty="0"/>
              <a:t>Steinhilber, F., et al . (2012) </a:t>
            </a:r>
          </a:p>
        </p:txBody>
      </p:sp>
      <p:sp>
        <p:nvSpPr>
          <p:cNvPr id="10" name="TextBox 9">
            <a:extLst>
              <a:ext uri="{FF2B5EF4-FFF2-40B4-BE49-F238E27FC236}">
                <a16:creationId xmlns:a16="http://schemas.microsoft.com/office/drawing/2014/main" id="{0F966213-974F-255B-20D1-2FE7A888F023}"/>
              </a:ext>
            </a:extLst>
          </p:cNvPr>
          <p:cNvSpPr txBox="1"/>
          <p:nvPr/>
        </p:nvSpPr>
        <p:spPr>
          <a:xfrm>
            <a:off x="6970626" y="6156679"/>
            <a:ext cx="2865721" cy="461665"/>
          </a:xfrm>
          <a:prstGeom prst="rect">
            <a:avLst/>
          </a:prstGeom>
          <a:noFill/>
        </p:spPr>
        <p:txBody>
          <a:bodyPr wrap="none" rtlCol="0">
            <a:spAutoFit/>
          </a:bodyPr>
          <a:lstStyle/>
          <a:p>
            <a:r>
              <a:rPr lang="en-GB" sz="2400" dirty="0"/>
              <a:t>Vieira et al . (2011) </a:t>
            </a:r>
          </a:p>
        </p:txBody>
      </p:sp>
      <p:pic>
        <p:nvPicPr>
          <p:cNvPr id="12" name="Picture 11">
            <a:extLst>
              <a:ext uri="{FF2B5EF4-FFF2-40B4-BE49-F238E27FC236}">
                <a16:creationId xmlns:a16="http://schemas.microsoft.com/office/drawing/2014/main" id="{DA86FFFB-20BC-30C3-76E1-A6E90697BB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0539" y="239656"/>
            <a:ext cx="6301461" cy="6378688"/>
          </a:xfrm>
          <a:prstGeom prst="rect">
            <a:avLst/>
          </a:prstGeom>
        </p:spPr>
      </p:pic>
      <p:sp>
        <p:nvSpPr>
          <p:cNvPr id="14" name="TextBox 13">
            <a:extLst>
              <a:ext uri="{FF2B5EF4-FFF2-40B4-BE49-F238E27FC236}">
                <a16:creationId xmlns:a16="http://schemas.microsoft.com/office/drawing/2014/main" id="{6E693419-931F-1478-87A4-42198D2E19C0}"/>
              </a:ext>
            </a:extLst>
          </p:cNvPr>
          <p:cNvSpPr txBox="1"/>
          <p:nvPr/>
        </p:nvSpPr>
        <p:spPr>
          <a:xfrm>
            <a:off x="9436296" y="1871710"/>
            <a:ext cx="1281363" cy="584775"/>
          </a:xfrm>
          <a:prstGeom prst="rect">
            <a:avLst/>
          </a:prstGeom>
          <a:noFill/>
        </p:spPr>
        <p:txBody>
          <a:bodyPr wrap="square">
            <a:spAutoFit/>
          </a:bodyPr>
          <a:lstStyle/>
          <a:p>
            <a:r>
              <a:rPr lang="en-US" sz="3200" b="1" dirty="0">
                <a:solidFill>
                  <a:srgbClr val="C00000"/>
                </a:solidFill>
              </a:rPr>
              <a:t>350</a:t>
            </a:r>
            <a:endParaRPr lang="en-US" dirty="0"/>
          </a:p>
        </p:txBody>
      </p:sp>
      <p:sp>
        <p:nvSpPr>
          <p:cNvPr id="4" name="TextBox 3">
            <a:extLst>
              <a:ext uri="{FF2B5EF4-FFF2-40B4-BE49-F238E27FC236}">
                <a16:creationId xmlns:a16="http://schemas.microsoft.com/office/drawing/2014/main" id="{6A848FA7-B209-6B57-D6E5-6F7777D31185}"/>
              </a:ext>
            </a:extLst>
          </p:cNvPr>
          <p:cNvSpPr txBox="1"/>
          <p:nvPr/>
        </p:nvSpPr>
        <p:spPr>
          <a:xfrm rot="19782992">
            <a:off x="4803963" y="3167809"/>
            <a:ext cx="6196262" cy="1200329"/>
          </a:xfrm>
          <a:prstGeom prst="rect">
            <a:avLst/>
          </a:prstGeom>
          <a:noFill/>
        </p:spPr>
        <p:txBody>
          <a:bodyPr wrap="square">
            <a:spAutoFit/>
          </a:bodyPr>
          <a:lstStyle/>
          <a:p>
            <a:r>
              <a:rPr lang="en-US" sz="3600" b="1" dirty="0">
                <a:solidFill>
                  <a:srgbClr val="222EF4"/>
                </a:solidFill>
              </a:rPr>
              <a:t>What is causing all these oscillations?</a:t>
            </a:r>
            <a:endParaRPr lang="en-US" sz="3600" dirty="0">
              <a:solidFill>
                <a:srgbClr val="222EF4"/>
              </a:solidFill>
            </a:endParaRPr>
          </a:p>
        </p:txBody>
      </p:sp>
    </p:spTree>
    <p:extLst>
      <p:ext uri="{BB962C8B-B14F-4D97-AF65-F5344CB8AC3E}">
        <p14:creationId xmlns:p14="http://schemas.microsoft.com/office/powerpoint/2010/main" val="308934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linds(horizontal)">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2" descr="E:\Figures\Labeled\CH09\FG09_016.JPG">
            <a:extLst>
              <a:ext uri="{FF2B5EF4-FFF2-40B4-BE49-F238E27FC236}">
                <a16:creationId xmlns:a16="http://schemas.microsoft.com/office/drawing/2014/main" id="{4811A7DB-E9F7-B346-8913-F8221A797F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625" r="6667"/>
          <a:stretch>
            <a:fillRect/>
          </a:stretch>
        </p:blipFill>
        <p:spPr bwMode="auto">
          <a:xfrm>
            <a:off x="2801938" y="15875"/>
            <a:ext cx="7778750" cy="680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4" name="Text Box 3">
            <a:extLst>
              <a:ext uri="{FF2B5EF4-FFF2-40B4-BE49-F238E27FC236}">
                <a16:creationId xmlns:a16="http://schemas.microsoft.com/office/drawing/2014/main" id="{50FC137E-4281-EF4A-82B3-FED177CDB96B}"/>
              </a:ext>
            </a:extLst>
          </p:cNvPr>
          <p:cNvSpPr txBox="1">
            <a:spLocks noChangeArrowheads="1"/>
          </p:cNvSpPr>
          <p:nvPr/>
        </p:nvSpPr>
        <p:spPr bwMode="auto">
          <a:xfrm>
            <a:off x="2138364" y="203201"/>
            <a:ext cx="2871787" cy="955675"/>
          </a:xfrm>
          <a:prstGeom prst="rect">
            <a:avLst/>
          </a:prstGeom>
          <a:solidFill>
            <a:srgbClr val="FFFFFF"/>
          </a:solidFill>
          <a:ln w="9525">
            <a:solidFill>
              <a:schemeClr val="tx1"/>
            </a:solidFill>
            <a:miter lim="800000"/>
            <a:headEnd/>
            <a:tailEnd/>
          </a:ln>
        </p:spPr>
        <p:txBody>
          <a:bodyPr anchor="ctr" anchorCtr="1">
            <a:spAutoFit/>
          </a:bodyPr>
          <a:lstStyle>
            <a:lvl1pPr>
              <a:spcBef>
                <a:spcPct val="20000"/>
              </a:spcBef>
              <a:buClr>
                <a:schemeClr val="bg2"/>
              </a:buClr>
              <a:buSzPct val="70000"/>
              <a:buFont typeface="Wingdings" pitchFamily="2" charset="2"/>
              <a:buChar char="l"/>
              <a:defRPr sz="31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15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1"/>
              </a:buClr>
              <a:buSzPct val="150000"/>
              <a:buChar char="•"/>
              <a:defRPr sz="2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2"/>
              </a:buClr>
              <a:buSzPct val="15000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50000"/>
              </a:spcBef>
              <a:buClrTx/>
              <a:buSzTx/>
              <a:buFontTx/>
              <a:buNone/>
            </a:pPr>
            <a:r>
              <a:rPr lang="en-US" altLang="en-US" sz="2800"/>
              <a:t>Sunspots &amp; Magnetic Fields</a:t>
            </a:r>
          </a:p>
        </p:txBody>
      </p:sp>
      <p:sp>
        <p:nvSpPr>
          <p:cNvPr id="26628" name="Text Box 4">
            <a:extLst>
              <a:ext uri="{FF2B5EF4-FFF2-40B4-BE49-F238E27FC236}">
                <a16:creationId xmlns:a16="http://schemas.microsoft.com/office/drawing/2014/main" id="{C5889D2C-71B0-644C-A807-B727E49C35AB}"/>
              </a:ext>
            </a:extLst>
          </p:cNvPr>
          <p:cNvSpPr txBox="1">
            <a:spLocks noChangeArrowheads="1"/>
          </p:cNvSpPr>
          <p:nvPr/>
        </p:nvSpPr>
        <p:spPr bwMode="auto">
          <a:xfrm>
            <a:off x="7451726" y="3352800"/>
            <a:ext cx="32162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itchFamily="2" charset="2"/>
              <a:buChar char="l"/>
              <a:defRPr sz="31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15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1"/>
              </a:buClr>
              <a:buSzPct val="150000"/>
              <a:buChar char="•"/>
              <a:defRPr sz="2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2"/>
              </a:buClr>
              <a:buSzPct val="15000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40000"/>
              </a:spcBef>
              <a:buClrTx/>
              <a:buSzTx/>
              <a:buFontTx/>
              <a:buChar char="•"/>
            </a:pPr>
            <a:r>
              <a:rPr lang="en-US" altLang="en-US" sz="2000">
                <a:latin typeface="Arial Narrow" panose="020B0604020202020204" pitchFamily="34" charset="0"/>
              </a:rPr>
              <a:t>The magnetic field in a sunspot is 1000x greater than the surrounding area</a:t>
            </a:r>
          </a:p>
          <a:p>
            <a:pPr algn="ctr" eaLnBrk="1" hangingPunct="1">
              <a:spcBef>
                <a:spcPct val="40000"/>
              </a:spcBef>
              <a:buClrTx/>
              <a:buSzTx/>
              <a:buFontTx/>
              <a:buChar char="•"/>
            </a:pPr>
            <a:r>
              <a:rPr lang="en-US" altLang="en-US" sz="2000">
                <a:latin typeface="Arial Narrow" panose="020B0604020202020204" pitchFamily="34" charset="0"/>
              </a:rPr>
              <a:t>Sunspots are almost always in pairs at the same latitude with each member having opposite polarity</a:t>
            </a:r>
          </a:p>
          <a:p>
            <a:pPr algn="ctr" eaLnBrk="1" hangingPunct="1">
              <a:spcBef>
                <a:spcPct val="40000"/>
              </a:spcBef>
              <a:buClrTx/>
              <a:buSzTx/>
              <a:buFontTx/>
              <a:buChar char="•"/>
            </a:pPr>
            <a:r>
              <a:rPr lang="en-US" altLang="en-US" sz="2000">
                <a:latin typeface="Arial Narrow" panose="020B0604020202020204" pitchFamily="34" charset="0"/>
              </a:rPr>
              <a:t>All sunspots in the same hemisphere have the same magnetic configuration</a:t>
            </a:r>
          </a:p>
        </p:txBody>
      </p:sp>
    </p:spTree>
    <p:extLst>
      <p:ext uri="{BB962C8B-B14F-4D97-AF65-F5344CB8AC3E}">
        <p14:creationId xmlns:p14="http://schemas.microsoft.com/office/powerpoint/2010/main" val="27432371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 calcmode="lin" valueType="num">
                                      <p:cBhvr additive="base">
                                        <p:cTn id="7" dur="500" fill="hold"/>
                                        <p:tgtEl>
                                          <p:spTgt spid="2662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6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6628">
                                            <p:txEl>
                                              <p:pRg st="1" end="1"/>
                                            </p:txEl>
                                          </p:spTgt>
                                        </p:tgtEl>
                                        <p:attrNameLst>
                                          <p:attrName>style.visibility</p:attrName>
                                        </p:attrNameLst>
                                      </p:cBhvr>
                                      <p:to>
                                        <p:strVal val="visible"/>
                                      </p:to>
                                    </p:set>
                                    <p:anim calcmode="lin" valueType="num">
                                      <p:cBhvr additive="base">
                                        <p:cTn id="13" dur="500" fill="hold"/>
                                        <p:tgtEl>
                                          <p:spTgt spid="26628">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662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6628">
                                            <p:txEl>
                                              <p:pRg st="2" end="2"/>
                                            </p:txEl>
                                          </p:spTgt>
                                        </p:tgtEl>
                                        <p:attrNameLst>
                                          <p:attrName>style.visibility</p:attrName>
                                        </p:attrNameLst>
                                      </p:cBhvr>
                                      <p:to>
                                        <p:strVal val="visible"/>
                                      </p:to>
                                    </p:set>
                                    <p:anim calcmode="lin" valueType="num">
                                      <p:cBhvr additive="base">
                                        <p:cTn id="19" dur="500" fill="hold"/>
                                        <p:tgtEl>
                                          <p:spTgt spid="26628">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662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2209800" y="0"/>
            <a:ext cx="7696200" cy="1646238"/>
          </a:xfrm>
        </p:spPr>
        <p:txBody>
          <a:bodyPr/>
          <a:lstStyle/>
          <a:p>
            <a:pPr eaLnBrk="1" hangingPunct="1"/>
            <a:r>
              <a:rPr lang="en-GB" sz="4000" dirty="0">
                <a:latin typeface="Arial Black" charset="0"/>
                <a:ea typeface="ＭＳ Ｐゴシック" charset="0"/>
                <a:cs typeface="ＭＳ Ｐゴシック" charset="0"/>
              </a:rPr>
              <a:t> </a:t>
            </a:r>
            <a:br>
              <a:rPr lang="en-GB" sz="4000" dirty="0">
                <a:latin typeface="Arial Black" charset="0"/>
                <a:ea typeface="ＭＳ Ｐゴシック" charset="0"/>
                <a:cs typeface="ＭＳ Ｐゴシック" charset="0"/>
              </a:rPr>
            </a:br>
            <a:r>
              <a:rPr lang="en-GB" sz="4000" dirty="0">
                <a:latin typeface="Arial Black" charset="0"/>
                <a:ea typeface="ＭＳ Ｐゴシック" charset="0"/>
                <a:cs typeface="ＭＳ Ｐゴシック" charset="0"/>
              </a:rPr>
              <a:t> </a:t>
            </a:r>
            <a:r>
              <a:rPr lang="it-IT" i="1" dirty="0" err="1">
                <a:solidFill>
                  <a:srgbClr val="00CC00"/>
                </a:solidFill>
                <a:latin typeface="Franklin Gothic Medium" charset="0"/>
                <a:ea typeface="ＭＳ Ｐゴシック" charset="0"/>
                <a:cs typeface="ＭＳ Ｐゴシック" charset="0"/>
              </a:rPr>
              <a:t>Magnetic</a:t>
            </a:r>
            <a:r>
              <a:rPr lang="it-IT" i="1" dirty="0">
                <a:solidFill>
                  <a:srgbClr val="00CC00"/>
                </a:solidFill>
                <a:latin typeface="Franklin Gothic Medium" charset="0"/>
                <a:ea typeface="ＭＳ Ｐゴシック" charset="0"/>
                <a:cs typeface="ＭＳ Ｐゴシック" charset="0"/>
              </a:rPr>
              <a:t> field </a:t>
            </a:r>
            <a:r>
              <a:rPr lang="it-IT" i="1" dirty="0" err="1">
                <a:solidFill>
                  <a:srgbClr val="00CC00"/>
                </a:solidFill>
                <a:latin typeface="Franklin Gothic Medium" charset="0"/>
                <a:ea typeface="ＭＳ Ｐゴシック" charset="0"/>
                <a:cs typeface="ＭＳ Ｐゴシック" charset="0"/>
              </a:rPr>
              <a:t>variations</a:t>
            </a:r>
            <a:r>
              <a:rPr lang="it-IT" i="1" dirty="0">
                <a:solidFill>
                  <a:srgbClr val="00CC00"/>
                </a:solidFill>
                <a:latin typeface="Franklin Gothic Medium" charset="0"/>
                <a:ea typeface="ＭＳ Ｐゴシック" charset="0"/>
                <a:cs typeface="ＭＳ Ｐゴシック" charset="0"/>
              </a:rPr>
              <a:t> in </a:t>
            </a:r>
            <a:r>
              <a:rPr lang="it-IT" i="1" dirty="0" err="1">
                <a:solidFill>
                  <a:srgbClr val="00CC00"/>
                </a:solidFill>
                <a:latin typeface="Franklin Gothic Medium" charset="0"/>
                <a:ea typeface="ＭＳ Ｐゴシック" charset="0"/>
                <a:cs typeface="ＭＳ Ｐゴシック" charset="0"/>
              </a:rPr>
              <a:t>cycles</a:t>
            </a:r>
            <a:r>
              <a:rPr lang="it-IT" i="1" dirty="0">
                <a:solidFill>
                  <a:srgbClr val="00CC00"/>
                </a:solidFill>
                <a:latin typeface="Franklin Gothic Medium" charset="0"/>
                <a:ea typeface="ＭＳ Ｐゴシック" charset="0"/>
                <a:cs typeface="ＭＳ Ｐゴシック" charset="0"/>
              </a:rPr>
              <a:t> 21-23 	(</a:t>
            </a:r>
            <a:r>
              <a:rPr lang="it-IT" i="1" dirty="0" err="1">
                <a:solidFill>
                  <a:srgbClr val="00CC00"/>
                </a:solidFill>
                <a:latin typeface="Franklin Gothic Medium" charset="0"/>
                <a:ea typeface="ＭＳ Ｐゴシック" charset="0"/>
                <a:cs typeface="ＭＳ Ｐゴシック" charset="0"/>
              </a:rPr>
              <a:t>Hale’s</a:t>
            </a:r>
            <a:r>
              <a:rPr lang="it-IT" i="1" dirty="0">
                <a:solidFill>
                  <a:srgbClr val="00CC00"/>
                </a:solidFill>
                <a:latin typeface="Franklin Gothic Medium" charset="0"/>
                <a:ea typeface="ＭＳ Ｐゴシック" charset="0"/>
                <a:cs typeface="ＭＳ Ｐゴシック" charset="0"/>
              </a:rPr>
              <a:t> law)</a:t>
            </a:r>
            <a:endParaRPr lang="en-GB" i="1" dirty="0">
              <a:solidFill>
                <a:srgbClr val="00CC00"/>
              </a:solidFill>
              <a:latin typeface="Franklin Gothic Medium" charset="0"/>
              <a:ea typeface="ＭＳ Ｐゴシック" charset="0"/>
              <a:cs typeface="ＭＳ Ｐゴシック" charset="0"/>
            </a:endParaRPr>
          </a:p>
        </p:txBody>
      </p:sp>
      <p:pic>
        <p:nvPicPr>
          <p:cNvPr id="29698" name="Picture 3" descr="global_magn_field_hathway"/>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2286000" y="1828800"/>
            <a:ext cx="7920038" cy="5029200"/>
          </a:xfrm>
          <a:noFill/>
        </p:spPr>
      </p:pic>
      <p:pic>
        <p:nvPicPr>
          <p:cNvPr id="2" name="Picture 1" descr="A picture containing text, sign&#10;&#10;Description automatically generated">
            <a:extLst>
              <a:ext uri="{FF2B5EF4-FFF2-40B4-BE49-F238E27FC236}">
                <a16:creationId xmlns:a16="http://schemas.microsoft.com/office/drawing/2014/main" id="{F034AB9E-3639-6517-FBFC-4DBDD6649A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3700" y="-10113"/>
            <a:ext cx="1604879" cy="1263986"/>
          </a:xfrm>
          <a:prstGeom prst="rect">
            <a:avLst/>
          </a:prstGeom>
        </p:spPr>
      </p:pic>
      <p:pic>
        <p:nvPicPr>
          <p:cNvPr id="4" name="Picture 3" descr="A close up of the moon&#10;&#10;Description automatically generated with medium confidence">
            <a:extLst>
              <a:ext uri="{FF2B5EF4-FFF2-40B4-BE49-F238E27FC236}">
                <a16:creationId xmlns:a16="http://schemas.microsoft.com/office/drawing/2014/main" id="{FC7B053C-51B4-7AC6-B9AA-8CABB20F4E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0555" y="-10113"/>
            <a:ext cx="6858000" cy="6651938"/>
          </a:xfrm>
          <a:prstGeom prst="rect">
            <a:avLst/>
          </a:prstGeom>
        </p:spPr>
      </p:pic>
      <p:sp>
        <p:nvSpPr>
          <p:cNvPr id="6" name="TextBox 5">
            <a:extLst>
              <a:ext uri="{FF2B5EF4-FFF2-40B4-BE49-F238E27FC236}">
                <a16:creationId xmlns:a16="http://schemas.microsoft.com/office/drawing/2014/main" id="{6AA1D608-28F1-523B-934F-9EC0BDD4819A}"/>
              </a:ext>
            </a:extLst>
          </p:cNvPr>
          <p:cNvSpPr txBox="1"/>
          <p:nvPr/>
        </p:nvSpPr>
        <p:spPr>
          <a:xfrm>
            <a:off x="8668555" y="1414354"/>
            <a:ext cx="3490023" cy="369332"/>
          </a:xfrm>
          <a:prstGeom prst="rect">
            <a:avLst/>
          </a:prstGeom>
          <a:noFill/>
        </p:spPr>
        <p:txBody>
          <a:bodyPr wrap="square">
            <a:spAutoFit/>
          </a:bodyPr>
          <a:lstStyle/>
          <a:p>
            <a:r>
              <a:rPr lang="en-GB" altLang="en-US" sz="1800" dirty="0"/>
              <a:t>HMI Magnetogram 29 Nov 2020</a:t>
            </a:r>
            <a:endParaRPr lang="en-US" dirty="0"/>
          </a:p>
        </p:txBody>
      </p:sp>
    </p:spTree>
    <p:extLst>
      <p:ext uri="{BB962C8B-B14F-4D97-AF65-F5344CB8AC3E}">
        <p14:creationId xmlns:p14="http://schemas.microsoft.com/office/powerpoint/2010/main" val="25820082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482600" y="142811"/>
            <a:ext cx="10972800" cy="387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lnSpc>
                <a:spcPct val="80000"/>
              </a:lnSpc>
              <a:spcBef>
                <a:spcPct val="10000"/>
              </a:spcBef>
              <a:spcAft>
                <a:spcPct val="5000"/>
              </a:spcAft>
            </a:pPr>
            <a:r>
              <a:rPr lang="en-US" b="1" dirty="0">
                <a:solidFill>
                  <a:srgbClr val="0000FF"/>
                </a:solidFill>
              </a:rPr>
              <a:t> White light </a:t>
            </a:r>
            <a:r>
              <a:rPr lang="en-US" dirty="0">
                <a:solidFill>
                  <a:srgbClr val="0000FF"/>
                </a:solidFill>
              </a:rPr>
              <a:t>re</a:t>
            </a:r>
            <a:r>
              <a:rPr lang="en-US" b="1" dirty="0">
                <a:solidFill>
                  <a:srgbClr val="0000FF"/>
                </a:solidFill>
              </a:rPr>
              <a:t>fraction into waves of </a:t>
            </a:r>
            <a:r>
              <a:rPr lang="en-US" dirty="0">
                <a:solidFill>
                  <a:srgbClr val="0000FF"/>
                </a:solidFill>
              </a:rPr>
              <a:t>different </a:t>
            </a:r>
            <a:r>
              <a:rPr lang="en-US" b="1" dirty="0">
                <a:solidFill>
                  <a:srgbClr val="0000FF"/>
                </a:solidFill>
              </a:rPr>
              <a:t>colors, or wavelengths  </a:t>
            </a:r>
            <a:endParaRPr lang="en-US" dirty="0"/>
          </a:p>
        </p:txBody>
      </p:sp>
      <p:pic>
        <p:nvPicPr>
          <p:cNvPr id="29700" name="Picture 4" descr="280px-Dispersive_Prism_Illustration_by_Spigg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0712" y="928962"/>
            <a:ext cx="7657736" cy="5743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1" name="Text Box 5"/>
          <p:cNvSpPr txBox="1">
            <a:spLocks noChangeArrowheads="1"/>
          </p:cNvSpPr>
          <p:nvPr/>
        </p:nvSpPr>
        <p:spPr bwMode="auto">
          <a:xfrm>
            <a:off x="6816725" y="2060575"/>
            <a:ext cx="34559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s-ES" sz="1800" dirty="0">
                <a:hlinkClick r:id="rId3" tooltip="Enlarge"/>
              </a:rPr>
              <a:t> </a:t>
            </a:r>
            <a:endParaRPr lang="es-ES" sz="1800" dirty="0"/>
          </a:p>
        </p:txBody>
      </p:sp>
      <p:pic>
        <p:nvPicPr>
          <p:cNvPr id="29702" name="Picture 6" descr="magnify-clip">
            <a:hlinkClick r:id="rId3" tooltip="Enlarg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1" y="3017839"/>
            <a:ext cx="142875" cy="10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3" name="Picture 7" descr="270px-Light_dispersion_conceptual"/>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991544" y="692696"/>
            <a:ext cx="4049969" cy="2520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descr="fig1b.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7688" y="5030951"/>
            <a:ext cx="6121400" cy="1803400"/>
          </a:xfrm>
          <a:prstGeom prst="rect">
            <a:avLst/>
          </a:prstGeom>
        </p:spPr>
      </p:pic>
    </p:spTree>
    <p:extLst>
      <p:ext uri="{BB962C8B-B14F-4D97-AF65-F5344CB8AC3E}">
        <p14:creationId xmlns:p14="http://schemas.microsoft.com/office/powerpoint/2010/main" val="72269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1378" name="Title 1"/>
          <p:cNvSpPr>
            <a:spLocks noGrp="1"/>
          </p:cNvSpPr>
          <p:nvPr>
            <p:ph type="title"/>
          </p:nvPr>
        </p:nvSpPr>
        <p:spPr>
          <a:xfrm>
            <a:off x="310896" y="152400"/>
            <a:ext cx="11503152" cy="3492624"/>
          </a:xfrm>
        </p:spPr>
        <p:txBody>
          <a:bodyPr>
            <a:normAutofit fontScale="90000"/>
          </a:bodyPr>
          <a:lstStyle/>
          <a:p>
            <a:pPr algn="ctr"/>
            <a:r>
              <a:rPr lang="en-US" dirty="0">
                <a:latin typeface="Arial Black" charset="0"/>
                <a:ea typeface="ＭＳ Ｐゴシック" charset="0"/>
                <a:cs typeface="ＭＳ Ｐゴシック" charset="0"/>
              </a:rPr>
              <a:t>     	SBMF results: </a:t>
            </a:r>
            <a:r>
              <a:rPr lang="en-US" dirty="0">
                <a:solidFill>
                  <a:srgbClr val="FF0000"/>
                </a:solidFill>
                <a:latin typeface="Arial Black" charset="0"/>
                <a:ea typeface="ＭＳ Ｐゴシック" charset="0"/>
                <a:cs typeface="ＭＳ Ｐゴシック" charset="0"/>
              </a:rPr>
              <a:t>Scree plot </a:t>
            </a:r>
            <a:r>
              <a:rPr lang="en-US" dirty="0">
                <a:solidFill>
                  <a:srgbClr val="C00000"/>
                </a:solidFill>
                <a:latin typeface="Arial Black" charset="0"/>
                <a:ea typeface="ＭＳ Ｐゴシック" charset="0"/>
                <a:cs typeface="ＭＳ Ｐゴシック" charset="0"/>
              </a:rPr>
              <a:t>(-&gt;</a:t>
            </a:r>
            <a:r>
              <a:rPr lang="en-US" dirty="0" err="1">
                <a:solidFill>
                  <a:srgbClr val="C00000"/>
                </a:solidFill>
                <a:latin typeface="Arial Black" charset="0"/>
                <a:ea typeface="ＭＳ Ｐゴシック" charset="0"/>
                <a:cs typeface="ＭＳ Ｐゴシック" charset="0"/>
              </a:rPr>
              <a:t>prizm</a:t>
            </a:r>
            <a:r>
              <a:rPr lang="en-US" dirty="0">
                <a:solidFill>
                  <a:srgbClr val="FF0000"/>
                </a:solidFill>
                <a:latin typeface="Arial Black" charset="0"/>
                <a:ea typeface="ＭＳ Ｐゴシック" charset="0"/>
                <a:cs typeface="ＭＳ Ｐゴシック" charset="0"/>
              </a:rPr>
              <a:t>)</a:t>
            </a:r>
            <a:br>
              <a:rPr lang="en-US" dirty="0">
                <a:solidFill>
                  <a:srgbClr val="FF0000"/>
                </a:solidFill>
                <a:latin typeface="Arial Black" charset="0"/>
                <a:ea typeface="ＭＳ Ｐゴシック" charset="0"/>
                <a:cs typeface="ＭＳ Ｐゴシック" charset="0"/>
              </a:rPr>
            </a:br>
            <a:r>
              <a:rPr lang="en-US" dirty="0">
                <a:solidFill>
                  <a:srgbClr val="C00000"/>
                </a:solidFill>
                <a:latin typeface="Arial Black" charset="0"/>
                <a:ea typeface="ＭＳ Ｐゴシック" charset="0"/>
                <a:cs typeface="ＭＳ Ｐゴシック" charset="0"/>
              </a:rPr>
              <a:t>Eigenvalues</a:t>
            </a:r>
            <a:r>
              <a:rPr lang="en-US" dirty="0">
                <a:solidFill>
                  <a:srgbClr val="0000FF"/>
                </a:solidFill>
                <a:latin typeface="Arial Black" charset="0"/>
                <a:ea typeface="ＭＳ Ｐゴシック" charset="0"/>
                <a:cs typeface="ＭＳ Ｐゴシック" charset="0"/>
              </a:rPr>
              <a:t> (natural frequencies) </a:t>
            </a:r>
            <a:r>
              <a:rPr lang="en-US" dirty="0">
                <a:solidFill>
                  <a:srgbClr val="C00000"/>
                </a:solidFill>
                <a:latin typeface="Arial Black" charset="0"/>
                <a:ea typeface="ＭＳ Ｐゴシック" charset="0"/>
                <a:cs typeface="ＭＳ Ｐゴシック" charset="0"/>
              </a:rPr>
              <a:t>vs variances</a:t>
            </a:r>
            <a:r>
              <a:rPr lang="en-US" dirty="0">
                <a:solidFill>
                  <a:srgbClr val="0000FF"/>
                </a:solidFill>
                <a:latin typeface="Arial Black" charset="0"/>
                <a:ea typeface="ＭＳ Ｐゴシック" charset="0"/>
                <a:cs typeface="ＭＳ Ｐゴシック" charset="0"/>
              </a:rPr>
              <a:t> (</a:t>
            </a:r>
            <a:r>
              <a:rPr lang="en-US" sz="3600" dirty="0">
                <a:solidFill>
                  <a:srgbClr val="0000FF"/>
                </a:solidFill>
                <a:latin typeface="Arial Black" charset="0"/>
                <a:ea typeface="ＭＳ Ｐゴシック" charset="0"/>
                <a:cs typeface="ＭＳ Ｐゴシック" charset="0"/>
              </a:rPr>
              <a:t>Zharkova et al, 2012)</a:t>
            </a:r>
            <a:br>
              <a:rPr lang="en-US" sz="3600" dirty="0">
                <a:solidFill>
                  <a:srgbClr val="0000FF"/>
                </a:solidFill>
                <a:latin typeface="Arial Black" charset="0"/>
                <a:ea typeface="ＭＳ Ｐゴシック" charset="0"/>
                <a:cs typeface="ＭＳ Ｐゴシック" charset="0"/>
              </a:rPr>
            </a:br>
            <a:r>
              <a:rPr lang="en-US" dirty="0">
                <a:latin typeface="Arial Black" charset="0"/>
                <a:ea typeface="ＭＳ Ｐゴシック" charset="0"/>
                <a:cs typeface="ＭＳ Ｐゴシック" charset="0"/>
              </a:rPr>
              <a:t>- </a:t>
            </a:r>
            <a:r>
              <a:rPr lang="en-US" sz="2400" dirty="0">
                <a:latin typeface="Arial Black" charset="0"/>
                <a:ea typeface="ＭＳ Ｐゴシック" charset="0"/>
                <a:cs typeface="ＭＳ Ｐゴシック" charset="0"/>
              </a:rPr>
              <a:t>2 main eigenvalues covering 40% of variance –</a:t>
            </a:r>
            <a:br>
              <a:rPr lang="en-US" sz="2400" dirty="0">
                <a:latin typeface="Arial Black" charset="0"/>
                <a:ea typeface="ＭＳ Ｐゴシック" charset="0"/>
                <a:cs typeface="ＭＳ Ｐゴシック" charset="0"/>
              </a:rPr>
            </a:br>
            <a:r>
              <a:rPr lang="en-US" sz="2400" dirty="0">
                <a:latin typeface="Arial Black" charset="0"/>
                <a:ea typeface="ＭＳ Ｐゴシック" charset="0"/>
                <a:cs typeface="ＭＳ Ｐゴシック" charset="0"/>
              </a:rPr>
              <a:t>        (67% of SDV) - </a:t>
            </a:r>
            <a:br>
              <a:rPr lang="en-US" sz="2400" dirty="0">
                <a:solidFill>
                  <a:srgbClr val="FF0000"/>
                </a:solidFill>
                <a:latin typeface="Arial Black" charset="0"/>
                <a:ea typeface="ＭＳ Ｐゴシック" charset="0"/>
                <a:cs typeface="ＭＳ Ｐゴシック" charset="0"/>
              </a:rPr>
            </a:br>
            <a:r>
              <a:rPr lang="en-US" sz="2400" dirty="0">
                <a:latin typeface="Arial Black" charset="0"/>
                <a:ea typeface="ＭＳ Ｐゴシック" charset="0"/>
                <a:cs typeface="ＭＳ Ｐゴシック" charset="0"/>
              </a:rPr>
              <a:t>-  3 pairs (6 eigenvalues) to cover </a:t>
            </a:r>
          </a:p>
        </p:txBody>
      </p:sp>
      <p:pic>
        <p:nvPicPr>
          <p:cNvPr id="101379" name="Picture 8" descr="Fig4_col.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0926" y="3252184"/>
            <a:ext cx="5999557" cy="3898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Donut 9"/>
          <p:cNvSpPr/>
          <p:nvPr/>
        </p:nvSpPr>
        <p:spPr bwMode="auto">
          <a:xfrm>
            <a:off x="3810000" y="1981201"/>
            <a:ext cx="533400" cy="519351"/>
          </a:xfrm>
          <a:prstGeom prst="donut">
            <a:avLst/>
          </a:prstGeom>
          <a:noFill/>
          <a:ln w="9525" cap="flat" cmpd="sng" algn="ctr">
            <a:noFill/>
            <a:prstDash val="solid"/>
            <a:round/>
            <a:headEnd type="none" w="med" len="med"/>
            <a:tailEnd type="none" w="med" len="med"/>
          </a:ln>
          <a:effectLst/>
        </p:spPr>
        <p:txBody>
          <a:bodyPr>
            <a:spAutoFit/>
          </a:bodyPr>
          <a:lstStyle/>
          <a:p>
            <a:pPr>
              <a:defRPr/>
            </a:pPr>
            <a:endParaRPr lang="en-US"/>
          </a:p>
        </p:txBody>
      </p:sp>
      <p:sp>
        <p:nvSpPr>
          <p:cNvPr id="101381" name="Footer Placeholder 10"/>
          <p:cNvSpPr>
            <a:spLocks noGrp="1"/>
          </p:cNvSpPr>
          <p:nvPr>
            <p:ph type="ftr"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b="1">
                <a:solidFill>
                  <a:srgbClr val="CC0000"/>
                </a:solidFill>
                <a:latin typeface="Arial" charset="0"/>
                <a:ea typeface="ＭＳ Ｐゴシック" charset="0"/>
                <a:cs typeface="ＭＳ Ｐゴシック" charset="0"/>
              </a:defRPr>
            </a:lvl1pPr>
            <a:lvl2pPr marL="37931725" indent="-37474525" eaLnBrk="0" hangingPunct="0">
              <a:defRPr sz="2400" b="1">
                <a:solidFill>
                  <a:srgbClr val="CC0000"/>
                </a:solidFill>
                <a:latin typeface="Arial" charset="0"/>
                <a:ea typeface="ＭＳ Ｐゴシック" charset="0"/>
              </a:defRPr>
            </a:lvl2pPr>
            <a:lvl3pPr eaLnBrk="0" hangingPunct="0">
              <a:defRPr sz="2400" b="1">
                <a:solidFill>
                  <a:srgbClr val="CC0000"/>
                </a:solidFill>
                <a:latin typeface="Arial" charset="0"/>
                <a:ea typeface="ＭＳ Ｐゴシック" charset="0"/>
              </a:defRPr>
            </a:lvl3pPr>
            <a:lvl4pPr eaLnBrk="0" hangingPunct="0">
              <a:defRPr sz="2400" b="1">
                <a:solidFill>
                  <a:srgbClr val="CC0000"/>
                </a:solidFill>
                <a:latin typeface="Arial" charset="0"/>
                <a:ea typeface="ＭＳ Ｐゴシック" charset="0"/>
              </a:defRPr>
            </a:lvl4pPr>
            <a:lvl5pPr eaLnBrk="0" hangingPunct="0">
              <a:defRPr sz="2400" b="1">
                <a:solidFill>
                  <a:srgbClr val="CC0000"/>
                </a:solidFill>
                <a:latin typeface="Arial" charset="0"/>
                <a:ea typeface="ＭＳ Ｐゴシック" charset="0"/>
              </a:defRPr>
            </a:lvl5pPr>
            <a:lvl6pPr marL="457200" eaLnBrk="0" fontAlgn="base" hangingPunct="0">
              <a:spcBef>
                <a:spcPct val="50000"/>
              </a:spcBef>
              <a:spcAft>
                <a:spcPct val="0"/>
              </a:spcAft>
              <a:defRPr sz="2400" b="1">
                <a:solidFill>
                  <a:srgbClr val="CC0000"/>
                </a:solidFill>
                <a:latin typeface="Arial" charset="0"/>
                <a:ea typeface="ＭＳ Ｐゴシック" charset="0"/>
              </a:defRPr>
            </a:lvl6pPr>
            <a:lvl7pPr marL="914400" eaLnBrk="0" fontAlgn="base" hangingPunct="0">
              <a:spcBef>
                <a:spcPct val="50000"/>
              </a:spcBef>
              <a:spcAft>
                <a:spcPct val="0"/>
              </a:spcAft>
              <a:defRPr sz="2400" b="1">
                <a:solidFill>
                  <a:srgbClr val="CC0000"/>
                </a:solidFill>
                <a:latin typeface="Arial" charset="0"/>
                <a:ea typeface="ＭＳ Ｐゴシック" charset="0"/>
              </a:defRPr>
            </a:lvl7pPr>
            <a:lvl8pPr marL="1371600" eaLnBrk="0" fontAlgn="base" hangingPunct="0">
              <a:spcBef>
                <a:spcPct val="50000"/>
              </a:spcBef>
              <a:spcAft>
                <a:spcPct val="0"/>
              </a:spcAft>
              <a:defRPr sz="2400" b="1">
                <a:solidFill>
                  <a:srgbClr val="CC0000"/>
                </a:solidFill>
                <a:latin typeface="Arial" charset="0"/>
                <a:ea typeface="ＭＳ Ｐゴシック" charset="0"/>
              </a:defRPr>
            </a:lvl8pPr>
            <a:lvl9pPr marL="1828800" eaLnBrk="0" fontAlgn="base" hangingPunct="0">
              <a:spcBef>
                <a:spcPct val="50000"/>
              </a:spcBef>
              <a:spcAft>
                <a:spcPct val="0"/>
              </a:spcAft>
              <a:defRPr sz="2400" b="1">
                <a:solidFill>
                  <a:srgbClr val="CC0000"/>
                </a:solidFill>
                <a:latin typeface="Arial" charset="0"/>
                <a:ea typeface="ＭＳ Ｐゴシック" charset="0"/>
              </a:defRPr>
            </a:lvl9pPr>
          </a:lstStyle>
          <a:p>
            <a:pPr eaLnBrk="1" hangingPunct="1"/>
            <a:r>
              <a:rPr lang="en-US" sz="1400" b="0">
                <a:solidFill>
                  <a:schemeClr val="tx1"/>
                </a:solidFill>
              </a:rPr>
              <a:t> </a:t>
            </a:r>
            <a:endParaRPr lang="en-GB" sz="1400" b="0">
              <a:solidFill>
                <a:schemeClr val="tx1"/>
              </a:solidFill>
            </a:endParaRPr>
          </a:p>
        </p:txBody>
      </p:sp>
      <p:cxnSp>
        <p:nvCxnSpPr>
          <p:cNvPr id="101382" name="Straight Arrow Connector 12"/>
          <p:cNvCxnSpPr>
            <a:cxnSpLocks noChangeShapeType="1"/>
          </p:cNvCxnSpPr>
          <p:nvPr/>
        </p:nvCxnSpPr>
        <p:spPr bwMode="auto">
          <a:xfrm flipH="1" flipV="1">
            <a:off x="1540042" y="3645024"/>
            <a:ext cx="1484085" cy="283130"/>
          </a:xfrm>
          <a:prstGeom prst="straightConnector1">
            <a:avLst/>
          </a:prstGeom>
          <a:noFill/>
          <a:ln w="28575">
            <a:solidFill>
              <a:srgbClr val="00FF00"/>
            </a:solidFill>
            <a:round/>
            <a:headEnd/>
            <a:tailEnd type="arrow" w="med" len="med"/>
          </a:ln>
          <a:extLst>
            <a:ext uri="{909E8E84-426E-40dd-AFC4-6F175D3DCCD1}">
              <a14:hiddenFill xmlns="" xmlns:a14="http://schemas.microsoft.com/office/drawing/2010/main">
                <a:noFill/>
              </a14:hiddenFill>
            </a:ext>
          </a:extLst>
        </p:spPr>
      </p:cxnSp>
      <p:sp>
        <p:nvSpPr>
          <p:cNvPr id="101383" name="Freeform 13"/>
          <p:cNvSpPr>
            <a:spLocks noChangeArrowheads="1"/>
          </p:cNvSpPr>
          <p:nvPr/>
        </p:nvSpPr>
        <p:spPr bwMode="auto">
          <a:xfrm>
            <a:off x="4348163" y="4376738"/>
            <a:ext cx="1262062" cy="369332"/>
          </a:xfrm>
          <a:custGeom>
            <a:avLst/>
            <a:gdLst>
              <a:gd name="T0" fmla="*/ 1107066 w 1262399"/>
              <a:gd name="T1" fmla="*/ 677491 h 975354"/>
              <a:gd name="T2" fmla="*/ 1080066 w 1262399"/>
              <a:gd name="T3" fmla="*/ 718141 h 975354"/>
              <a:gd name="T4" fmla="*/ 999060 w 1262399"/>
              <a:gd name="T5" fmla="*/ 799440 h 975354"/>
              <a:gd name="T6" fmla="*/ 931556 w 1262399"/>
              <a:gd name="T7" fmla="*/ 880738 h 975354"/>
              <a:gd name="T8" fmla="*/ 810050 w 1262399"/>
              <a:gd name="T9" fmla="*/ 975586 h 975354"/>
              <a:gd name="T10" fmla="*/ 621037 w 1262399"/>
              <a:gd name="T11" fmla="*/ 962037 h 975354"/>
              <a:gd name="T12" fmla="*/ 513031 w 1262399"/>
              <a:gd name="T13" fmla="*/ 934938 h 975354"/>
              <a:gd name="T14" fmla="*/ 459027 w 1262399"/>
              <a:gd name="T15" fmla="*/ 921387 h 975354"/>
              <a:gd name="T16" fmla="*/ 162011 w 1262399"/>
              <a:gd name="T17" fmla="*/ 894289 h 975354"/>
              <a:gd name="T18" fmla="*/ 81004 w 1262399"/>
              <a:gd name="T19" fmla="*/ 840090 h 975354"/>
              <a:gd name="T20" fmla="*/ 54005 w 1262399"/>
              <a:gd name="T21" fmla="*/ 799440 h 975354"/>
              <a:gd name="T22" fmla="*/ 27002 w 1262399"/>
              <a:gd name="T23" fmla="*/ 691041 h 975354"/>
              <a:gd name="T24" fmla="*/ 13500 w 1262399"/>
              <a:gd name="T25" fmla="*/ 650392 h 975354"/>
              <a:gd name="T26" fmla="*/ 0 w 1262399"/>
              <a:gd name="T27" fmla="*/ 596192 h 975354"/>
              <a:gd name="T28" fmla="*/ 13500 w 1262399"/>
              <a:gd name="T29" fmla="*/ 311647 h 975354"/>
              <a:gd name="T30" fmla="*/ 27002 w 1262399"/>
              <a:gd name="T31" fmla="*/ 270997 h 975354"/>
              <a:gd name="T32" fmla="*/ 54005 w 1262399"/>
              <a:gd name="T33" fmla="*/ 176149 h 975354"/>
              <a:gd name="T34" fmla="*/ 81004 w 1262399"/>
              <a:gd name="T35" fmla="*/ 135499 h 975354"/>
              <a:gd name="T36" fmla="*/ 175510 w 1262399"/>
              <a:gd name="T37" fmla="*/ 81300 h 975354"/>
              <a:gd name="T38" fmla="*/ 310519 w 1262399"/>
              <a:gd name="T39" fmla="*/ 40650 h 975354"/>
              <a:gd name="T40" fmla="*/ 391522 w 1262399"/>
              <a:gd name="T41" fmla="*/ 0 h 975354"/>
              <a:gd name="T42" fmla="*/ 675042 w 1262399"/>
              <a:gd name="T43" fmla="*/ 13549 h 975354"/>
              <a:gd name="T44" fmla="*/ 715544 w 1262399"/>
              <a:gd name="T45" fmla="*/ 27101 h 975354"/>
              <a:gd name="T46" fmla="*/ 783048 w 1262399"/>
              <a:gd name="T47" fmla="*/ 67748 h 975354"/>
              <a:gd name="T48" fmla="*/ 864052 w 1262399"/>
              <a:gd name="T49" fmla="*/ 121949 h 975354"/>
              <a:gd name="T50" fmla="*/ 972058 w 1262399"/>
              <a:gd name="T51" fmla="*/ 189698 h 975354"/>
              <a:gd name="T52" fmla="*/ 1026062 w 1262399"/>
              <a:gd name="T53" fmla="*/ 216798 h 975354"/>
              <a:gd name="T54" fmla="*/ 1066564 w 1262399"/>
              <a:gd name="T55" fmla="*/ 243897 h 975354"/>
              <a:gd name="T56" fmla="*/ 1147569 w 1262399"/>
              <a:gd name="T57" fmla="*/ 284547 h 975354"/>
              <a:gd name="T58" fmla="*/ 1215073 w 1262399"/>
              <a:gd name="T59" fmla="*/ 365845 h 975354"/>
              <a:gd name="T60" fmla="*/ 1242075 w 1262399"/>
              <a:gd name="T61" fmla="*/ 392945 h 975354"/>
              <a:gd name="T62" fmla="*/ 1242075 w 1262399"/>
              <a:gd name="T63" fmla="*/ 501343 h 975354"/>
              <a:gd name="T64" fmla="*/ 1228575 w 1262399"/>
              <a:gd name="T65" fmla="*/ 541993 h 975354"/>
              <a:gd name="T66" fmla="*/ 1188073 w 1262399"/>
              <a:gd name="T67" fmla="*/ 582643 h 975354"/>
              <a:gd name="T68" fmla="*/ 1120569 w 1262399"/>
              <a:gd name="T69" fmla="*/ 636842 h 975354"/>
              <a:gd name="T70" fmla="*/ 1093567 w 1262399"/>
              <a:gd name="T71" fmla="*/ 691041 h 975354"/>
              <a:gd name="T72" fmla="*/ 1066564 w 1262399"/>
              <a:gd name="T73" fmla="*/ 718141 h 975354"/>
              <a:gd name="T74" fmla="*/ 1107066 w 1262399"/>
              <a:gd name="T75" fmla="*/ 677491 h 9753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62399"/>
              <a:gd name="T115" fmla="*/ 0 h 975354"/>
              <a:gd name="T116" fmla="*/ 1262399 w 1262399"/>
              <a:gd name="T117" fmla="*/ 975354 h 9753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62399" h="975354">
                <a:moveTo>
                  <a:pt x="1107954" y="675499"/>
                </a:moveTo>
                <a:cubicBezTo>
                  <a:pt x="1098946" y="689009"/>
                  <a:pt x="1091719" y="703894"/>
                  <a:pt x="1080931" y="716029"/>
                </a:cubicBezTo>
                <a:cubicBezTo>
                  <a:pt x="1055541" y="744589"/>
                  <a:pt x="999861" y="797089"/>
                  <a:pt x="999861" y="797089"/>
                </a:cubicBezTo>
                <a:cubicBezTo>
                  <a:pt x="951363" y="894075"/>
                  <a:pt x="1001055" y="817043"/>
                  <a:pt x="932303" y="878148"/>
                </a:cubicBezTo>
                <a:cubicBezTo>
                  <a:pt x="822932" y="975354"/>
                  <a:pt x="894281" y="944860"/>
                  <a:pt x="810698" y="972718"/>
                </a:cubicBezTo>
                <a:cubicBezTo>
                  <a:pt x="747644" y="968215"/>
                  <a:pt x="684170" y="967748"/>
                  <a:pt x="621535" y="959208"/>
                </a:cubicBezTo>
                <a:cubicBezTo>
                  <a:pt x="584736" y="954191"/>
                  <a:pt x="549473" y="941195"/>
                  <a:pt x="513442" y="932188"/>
                </a:cubicBezTo>
                <a:cubicBezTo>
                  <a:pt x="495427" y="927685"/>
                  <a:pt x="477889" y="920359"/>
                  <a:pt x="459396" y="918678"/>
                </a:cubicBezTo>
                <a:lnTo>
                  <a:pt x="162140" y="891658"/>
                </a:lnTo>
                <a:cubicBezTo>
                  <a:pt x="135117" y="873645"/>
                  <a:pt x="99086" y="864640"/>
                  <a:pt x="81070" y="837619"/>
                </a:cubicBezTo>
                <a:cubicBezTo>
                  <a:pt x="72062" y="824109"/>
                  <a:pt x="61309" y="811612"/>
                  <a:pt x="54047" y="797089"/>
                </a:cubicBezTo>
                <a:cubicBezTo>
                  <a:pt x="38604" y="766206"/>
                  <a:pt x="34732" y="719843"/>
                  <a:pt x="27023" y="689009"/>
                </a:cubicBezTo>
                <a:cubicBezTo>
                  <a:pt x="23569" y="675193"/>
                  <a:pt x="17425" y="662172"/>
                  <a:pt x="13512" y="648479"/>
                </a:cubicBezTo>
                <a:cubicBezTo>
                  <a:pt x="8410" y="630626"/>
                  <a:pt x="4504" y="612452"/>
                  <a:pt x="0" y="594439"/>
                </a:cubicBezTo>
                <a:cubicBezTo>
                  <a:pt x="4504" y="499869"/>
                  <a:pt x="5649" y="405080"/>
                  <a:pt x="13512" y="310730"/>
                </a:cubicBezTo>
                <a:cubicBezTo>
                  <a:pt x="14695" y="296538"/>
                  <a:pt x="23110" y="283893"/>
                  <a:pt x="27023" y="270200"/>
                </a:cubicBezTo>
                <a:cubicBezTo>
                  <a:pt x="32795" y="249999"/>
                  <a:pt x="43248" y="197225"/>
                  <a:pt x="54047" y="175630"/>
                </a:cubicBezTo>
                <a:cubicBezTo>
                  <a:pt x="61309" y="161107"/>
                  <a:pt x="69588" y="146581"/>
                  <a:pt x="81070" y="135100"/>
                </a:cubicBezTo>
                <a:cubicBezTo>
                  <a:pt x="96750" y="119422"/>
                  <a:pt x="158697" y="87417"/>
                  <a:pt x="175651" y="81060"/>
                </a:cubicBezTo>
                <a:cubicBezTo>
                  <a:pt x="218812" y="64877"/>
                  <a:pt x="271169" y="66926"/>
                  <a:pt x="310768" y="40530"/>
                </a:cubicBezTo>
                <a:cubicBezTo>
                  <a:pt x="363154" y="5611"/>
                  <a:pt x="335898" y="18645"/>
                  <a:pt x="391837" y="0"/>
                </a:cubicBezTo>
                <a:cubicBezTo>
                  <a:pt x="486419" y="4503"/>
                  <a:pt x="581220" y="5647"/>
                  <a:pt x="675582" y="13510"/>
                </a:cubicBezTo>
                <a:cubicBezTo>
                  <a:pt x="689775" y="14693"/>
                  <a:pt x="703378" y="20651"/>
                  <a:pt x="716117" y="27020"/>
                </a:cubicBezTo>
                <a:cubicBezTo>
                  <a:pt x="739606" y="38763"/>
                  <a:pt x="761519" y="53452"/>
                  <a:pt x="783675" y="67550"/>
                </a:cubicBezTo>
                <a:cubicBezTo>
                  <a:pt x="811075" y="84984"/>
                  <a:pt x="835696" y="107067"/>
                  <a:pt x="864745" y="121590"/>
                </a:cubicBezTo>
                <a:cubicBezTo>
                  <a:pt x="1001686" y="190053"/>
                  <a:pt x="832518" y="101450"/>
                  <a:pt x="972838" y="189140"/>
                </a:cubicBezTo>
                <a:cubicBezTo>
                  <a:pt x="989918" y="199814"/>
                  <a:pt x="1009396" y="206168"/>
                  <a:pt x="1026884" y="216160"/>
                </a:cubicBezTo>
                <a:cubicBezTo>
                  <a:pt x="1040983" y="224216"/>
                  <a:pt x="1052895" y="235919"/>
                  <a:pt x="1067419" y="243180"/>
                </a:cubicBezTo>
                <a:cubicBezTo>
                  <a:pt x="1128356" y="273645"/>
                  <a:pt x="1090406" y="235314"/>
                  <a:pt x="1148489" y="283710"/>
                </a:cubicBezTo>
                <a:cubicBezTo>
                  <a:pt x="1206264" y="331850"/>
                  <a:pt x="1173531" y="311632"/>
                  <a:pt x="1216047" y="364769"/>
                </a:cubicBezTo>
                <a:cubicBezTo>
                  <a:pt x="1224005" y="374715"/>
                  <a:pt x="1234063" y="382782"/>
                  <a:pt x="1243071" y="391789"/>
                </a:cubicBezTo>
                <a:cubicBezTo>
                  <a:pt x="1262399" y="449769"/>
                  <a:pt x="1261705" y="425343"/>
                  <a:pt x="1243071" y="499869"/>
                </a:cubicBezTo>
                <a:cubicBezTo>
                  <a:pt x="1239617" y="513685"/>
                  <a:pt x="1237459" y="528550"/>
                  <a:pt x="1229559" y="540399"/>
                </a:cubicBezTo>
                <a:cubicBezTo>
                  <a:pt x="1218959" y="556297"/>
                  <a:pt x="1201257" y="566251"/>
                  <a:pt x="1189024" y="580929"/>
                </a:cubicBezTo>
                <a:cubicBezTo>
                  <a:pt x="1142011" y="637338"/>
                  <a:pt x="1188009" y="612791"/>
                  <a:pt x="1121466" y="634969"/>
                </a:cubicBezTo>
                <a:cubicBezTo>
                  <a:pt x="1112458" y="652982"/>
                  <a:pt x="1105616" y="672252"/>
                  <a:pt x="1094443" y="689009"/>
                </a:cubicBezTo>
                <a:cubicBezTo>
                  <a:pt x="1087376" y="699607"/>
                  <a:pt x="1067419" y="716029"/>
                  <a:pt x="1067419" y="716029"/>
                </a:cubicBezTo>
                <a:lnTo>
                  <a:pt x="1107954" y="675499"/>
                </a:lnTo>
                <a:close/>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spAutoFit/>
          </a:bodyPr>
          <a:lstStyle/>
          <a:p>
            <a:endParaRPr lang="en-US"/>
          </a:p>
        </p:txBody>
      </p:sp>
      <p:cxnSp>
        <p:nvCxnSpPr>
          <p:cNvPr id="101384" name="Straight Arrow Connector 15"/>
          <p:cNvCxnSpPr>
            <a:cxnSpLocks noChangeShapeType="1"/>
          </p:cNvCxnSpPr>
          <p:nvPr/>
        </p:nvCxnSpPr>
        <p:spPr bwMode="auto">
          <a:xfrm flipH="1">
            <a:off x="1716935" y="4844534"/>
            <a:ext cx="809697" cy="258030"/>
          </a:xfrm>
          <a:prstGeom prst="straightConnector1">
            <a:avLst/>
          </a:prstGeom>
          <a:noFill/>
          <a:ln w="28575">
            <a:solidFill>
              <a:srgbClr val="222EF4"/>
            </a:solidFill>
            <a:round/>
            <a:headEnd/>
            <a:tailEnd type="arrow" w="med" len="med"/>
          </a:ln>
          <a:extLst>
            <a:ext uri="{909E8E84-426E-40dd-AFC4-6F175D3DCCD1}">
              <a14:hiddenFill xmlns="" xmlns:a14="http://schemas.microsoft.com/office/drawing/2010/main">
                <a:noFill/>
              </a14:hiddenFill>
            </a:ext>
          </a:extLst>
        </p:spPr>
      </p:cxnSp>
      <p:sp>
        <p:nvSpPr>
          <p:cNvPr id="3" name="Rectangle 2">
            <a:extLst>
              <a:ext uri="{FF2B5EF4-FFF2-40B4-BE49-F238E27FC236}">
                <a16:creationId xmlns:a16="http://schemas.microsoft.com/office/drawing/2014/main" id="{D5FC7884-A63C-6E45-AB6E-051E64996B90}"/>
              </a:ext>
            </a:extLst>
          </p:cNvPr>
          <p:cNvSpPr/>
          <p:nvPr/>
        </p:nvSpPr>
        <p:spPr>
          <a:xfrm>
            <a:off x="2316692" y="4561404"/>
            <a:ext cx="4390043" cy="369332"/>
          </a:xfrm>
          <a:prstGeom prst="rect">
            <a:avLst/>
          </a:prstGeom>
        </p:spPr>
        <p:txBody>
          <a:bodyPr wrap="square">
            <a:spAutoFit/>
          </a:bodyPr>
          <a:lstStyle/>
          <a:p>
            <a:r>
              <a:rPr lang="en-US" dirty="0">
                <a:solidFill>
                  <a:srgbClr val="222EF4"/>
                </a:solidFill>
                <a:latin typeface="Arial Black" charset="0"/>
                <a:ea typeface="ＭＳ Ｐゴシック" charset="0"/>
                <a:cs typeface="ＭＳ Ｐゴシック" charset="0"/>
              </a:rPr>
              <a:t>Quadruple magnetic sources</a:t>
            </a:r>
            <a:endParaRPr lang="en-US" dirty="0">
              <a:solidFill>
                <a:srgbClr val="222EF4"/>
              </a:solidFill>
            </a:endParaRPr>
          </a:p>
        </p:txBody>
      </p:sp>
      <p:sp>
        <p:nvSpPr>
          <p:cNvPr id="6" name="Rectangle 5">
            <a:extLst>
              <a:ext uri="{FF2B5EF4-FFF2-40B4-BE49-F238E27FC236}">
                <a16:creationId xmlns:a16="http://schemas.microsoft.com/office/drawing/2014/main" id="{F60AEF87-2A0D-064A-82FA-9773D3426614}"/>
              </a:ext>
            </a:extLst>
          </p:cNvPr>
          <p:cNvSpPr/>
          <p:nvPr/>
        </p:nvSpPr>
        <p:spPr>
          <a:xfrm>
            <a:off x="3054096" y="3498557"/>
            <a:ext cx="1457618" cy="923330"/>
          </a:xfrm>
          <a:prstGeom prst="rect">
            <a:avLst/>
          </a:prstGeom>
        </p:spPr>
        <p:txBody>
          <a:bodyPr wrap="square">
            <a:spAutoFit/>
          </a:bodyPr>
          <a:lstStyle/>
          <a:p>
            <a:r>
              <a:rPr lang="en-US" dirty="0">
                <a:solidFill>
                  <a:srgbClr val="FF0000"/>
                </a:solidFill>
                <a:latin typeface="Arial Black" charset="0"/>
                <a:ea typeface="ＭＳ Ｐゴシック" charset="0"/>
                <a:cs typeface="ＭＳ Ｐゴシック" charset="0"/>
              </a:rPr>
              <a:t>Dipole  magnetic sources</a:t>
            </a:r>
            <a:endParaRPr lang="en-US" dirty="0"/>
          </a:p>
        </p:txBody>
      </p:sp>
      <p:pic>
        <p:nvPicPr>
          <p:cNvPr id="2" name="Content Placeholder 4" descr="A group of cars driving on a snowy road&#10;&#10;Description automatically generated">
            <a:extLst>
              <a:ext uri="{FF2B5EF4-FFF2-40B4-BE49-F238E27FC236}">
                <a16:creationId xmlns:a16="http://schemas.microsoft.com/office/drawing/2014/main" id="{27D1ED71-4C05-ADF6-47C7-BAC9255D3B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4457" y="4024951"/>
            <a:ext cx="5036532" cy="2833049"/>
          </a:xfrm>
          <a:prstGeom prst="rect">
            <a:avLst/>
          </a:prstGeom>
        </p:spPr>
      </p:pic>
      <p:sp>
        <p:nvSpPr>
          <p:cNvPr id="4" name="Rectangle 3">
            <a:extLst>
              <a:ext uri="{FF2B5EF4-FFF2-40B4-BE49-F238E27FC236}">
                <a16:creationId xmlns:a16="http://schemas.microsoft.com/office/drawing/2014/main" id="{625DA3B2-C366-CF01-60E9-18996B0E91A1}"/>
              </a:ext>
            </a:extLst>
          </p:cNvPr>
          <p:cNvSpPr/>
          <p:nvPr/>
        </p:nvSpPr>
        <p:spPr>
          <a:xfrm>
            <a:off x="6310452" y="3342912"/>
            <a:ext cx="5881548" cy="646331"/>
          </a:xfrm>
          <a:prstGeom prst="rect">
            <a:avLst/>
          </a:prstGeom>
        </p:spPr>
        <p:txBody>
          <a:bodyPr wrap="square">
            <a:spAutoFit/>
          </a:bodyPr>
          <a:lstStyle/>
          <a:p>
            <a:r>
              <a:rPr lang="en-US" dirty="0">
                <a:solidFill>
                  <a:srgbClr val="222EF4"/>
                </a:solidFill>
                <a:latin typeface="Arial Black" charset="0"/>
                <a:ea typeface="ＭＳ Ｐゴシック" charset="0"/>
                <a:cs typeface="ＭＳ Ｐゴシック" charset="0"/>
              </a:rPr>
              <a:t>Forced oscillations of light poles on natural frequency induced by gale in Jan 2018</a:t>
            </a:r>
            <a:endParaRPr lang="en-US" dirty="0">
              <a:solidFill>
                <a:srgbClr val="222EF4"/>
              </a:solidFill>
            </a:endParaRPr>
          </a:p>
        </p:txBody>
      </p:sp>
    </p:spTree>
    <p:extLst>
      <p:ext uri="{BB962C8B-B14F-4D97-AF65-F5344CB8AC3E}">
        <p14:creationId xmlns:p14="http://schemas.microsoft.com/office/powerpoint/2010/main" val="2366809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Fitting the PCs to measured in cycle 24 and prediction to 25-26</a:t>
            </a:r>
          </a:p>
        </p:txBody>
      </p:sp>
      <p:sp>
        <p:nvSpPr>
          <p:cNvPr id="4" name="Footer Placeholder 3"/>
          <p:cNvSpPr>
            <a:spLocks noGrp="1"/>
          </p:cNvSpPr>
          <p:nvPr>
            <p:ph type="ftr" sz="quarter" idx="11"/>
          </p:nvPr>
        </p:nvSpPr>
        <p:spPr/>
        <p:txBody>
          <a:bodyPr/>
          <a:lstStyle/>
          <a:p>
            <a:r>
              <a:rPr lang="en-US" dirty="0"/>
              <a:t> </a:t>
            </a:r>
            <a:endParaRPr lang="en-GB" dirty="0"/>
          </a:p>
        </p:txBody>
      </p:sp>
      <p:pic>
        <p:nvPicPr>
          <p:cNvPr id="5" name="Content Placeholder 4" descr="Fig1.eps"/>
          <p:cNvPicPr>
            <a:picLocks noGrp="1" noChangeAspect="1"/>
          </p:cNvPicPr>
          <p:nvPr>
            <p:ph idx="1"/>
          </p:nvPr>
        </p:nvPicPr>
        <p:blipFill>
          <a:blip r:embed="rId2">
            <a:extLst>
              <a:ext uri="{28A0092B-C50C-407E-A947-70E740481C1C}">
                <a14:useLocalDpi xmlns:a14="http://schemas.microsoft.com/office/drawing/2010/main" val="0"/>
              </a:ext>
            </a:extLst>
          </a:blip>
          <a:srcRect l="3185" r="3185"/>
          <a:stretch>
            <a:fillRect/>
          </a:stretch>
        </p:blipFill>
        <p:spPr>
          <a:xfrm>
            <a:off x="237744" y="803186"/>
            <a:ext cx="11411711" cy="5248622"/>
          </a:xfrm>
          <a:prstGeom prst="rect">
            <a:avLst/>
          </a:prstGeom>
        </p:spPr>
      </p:pic>
      <p:sp>
        <p:nvSpPr>
          <p:cNvPr id="3" name="Rectangle 2"/>
          <p:cNvSpPr/>
          <p:nvPr/>
        </p:nvSpPr>
        <p:spPr>
          <a:xfrm>
            <a:off x="2055167" y="5990252"/>
            <a:ext cx="7776864" cy="646331"/>
          </a:xfrm>
          <a:prstGeom prst="rect">
            <a:avLst/>
          </a:prstGeom>
        </p:spPr>
        <p:txBody>
          <a:bodyPr wrap="square">
            <a:spAutoFit/>
          </a:bodyPr>
          <a:lstStyle/>
          <a:p>
            <a:r>
              <a:rPr lang="en-US" dirty="0"/>
              <a:t>(Shepherd et al, 2014, Zharkova et al, 2015)</a:t>
            </a:r>
            <a:br>
              <a:rPr lang="en-US" dirty="0"/>
            </a:br>
            <a:endParaRPr lang="en-US" dirty="0"/>
          </a:p>
        </p:txBody>
      </p:sp>
      <p:sp>
        <p:nvSpPr>
          <p:cNvPr id="7" name="Rectangle 6">
            <a:extLst>
              <a:ext uri="{FF2B5EF4-FFF2-40B4-BE49-F238E27FC236}">
                <a16:creationId xmlns:a16="http://schemas.microsoft.com/office/drawing/2014/main" id="{D24752CE-9B10-A649-AE85-1D4B46197981}"/>
              </a:ext>
            </a:extLst>
          </p:cNvPr>
          <p:cNvSpPr/>
          <p:nvPr/>
        </p:nvSpPr>
        <p:spPr>
          <a:xfrm>
            <a:off x="2753462" y="218411"/>
            <a:ext cx="7859844" cy="584775"/>
          </a:xfrm>
          <a:prstGeom prst="rect">
            <a:avLst/>
          </a:prstGeom>
        </p:spPr>
        <p:txBody>
          <a:bodyPr wrap="none">
            <a:spAutoFit/>
          </a:bodyPr>
          <a:lstStyle/>
          <a:p>
            <a:r>
              <a:rPr lang="en-US" sz="3200" dirty="0">
                <a:solidFill>
                  <a:srgbClr val="C00000"/>
                </a:solidFill>
              </a:rPr>
              <a:t>Eigen vectors come in pairs, here are PCs</a:t>
            </a:r>
          </a:p>
        </p:txBody>
      </p:sp>
    </p:spTree>
    <p:extLst>
      <p:ext uri="{BB962C8B-B14F-4D97-AF65-F5344CB8AC3E}">
        <p14:creationId xmlns:p14="http://schemas.microsoft.com/office/powerpoint/2010/main" val="360686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3160" y="496888"/>
            <a:ext cx="8640960" cy="1143000"/>
          </a:xfrm>
        </p:spPr>
        <p:txBody>
          <a:bodyPr/>
          <a:lstStyle/>
          <a:p>
            <a:pPr algn="ctr"/>
            <a:r>
              <a:rPr lang="en-US" dirty="0"/>
              <a:t>S       </a:t>
            </a:r>
            <a:r>
              <a:rPr lang="en-US" dirty="0">
                <a:solidFill>
                  <a:srgbClr val="FF0000"/>
                </a:solidFill>
              </a:rPr>
              <a:t>Summary curve of 2 PCs</a:t>
            </a:r>
            <a:r>
              <a:rPr lang="en-US" dirty="0"/>
              <a:t> v</a:t>
            </a:r>
            <a:br>
              <a:rPr lang="en-US" dirty="0"/>
            </a:br>
            <a:r>
              <a:rPr lang="en-US" sz="2400" dirty="0"/>
              <a:t>(Zharkova et al, 2015)</a:t>
            </a:r>
          </a:p>
        </p:txBody>
      </p:sp>
      <p:pic>
        <p:nvPicPr>
          <p:cNvPr id="5" name="Picture 4" descr="Fig2.eps"/>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17600" y="1772816"/>
            <a:ext cx="9550400" cy="4492680"/>
          </a:xfrm>
          <a:prstGeom prst="rect">
            <a:avLst/>
          </a:prstGeom>
        </p:spPr>
      </p:pic>
      <p:sp>
        <p:nvSpPr>
          <p:cNvPr id="7" name="Footer Placeholder 3"/>
          <p:cNvSpPr txBox="1">
            <a:spLocks/>
          </p:cNvSpPr>
          <p:nvPr/>
        </p:nvSpPr>
        <p:spPr bwMode="auto">
          <a:xfrm>
            <a:off x="4655840" y="6381328"/>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ctr" rtl="0" fontAlgn="base">
              <a:spcBef>
                <a:spcPct val="0"/>
              </a:spcBef>
              <a:spcAft>
                <a:spcPct val="0"/>
              </a:spcAft>
              <a:defRPr sz="1400" b="0" kern="1200">
                <a:solidFill>
                  <a:schemeClr val="tx1"/>
                </a:solidFill>
                <a:latin typeface="Arial" charset="0"/>
                <a:ea typeface="ＭＳ Ｐゴシック" charset="0"/>
                <a:cs typeface="ＭＳ Ｐゴシック" charset="0"/>
              </a:defRPr>
            </a:lvl1pPr>
            <a:lvl2pPr marL="457200" algn="ctr" rtl="0" fontAlgn="base">
              <a:spcBef>
                <a:spcPct val="50000"/>
              </a:spcBef>
              <a:spcAft>
                <a:spcPct val="0"/>
              </a:spcAft>
              <a:defRPr sz="2400" b="1" kern="1200">
                <a:solidFill>
                  <a:srgbClr val="CC0000"/>
                </a:solidFill>
                <a:latin typeface="Arial" charset="0"/>
                <a:ea typeface="ＭＳ Ｐゴシック" charset="0"/>
                <a:cs typeface="ＭＳ Ｐゴシック" charset="0"/>
              </a:defRPr>
            </a:lvl2pPr>
            <a:lvl3pPr marL="914400" algn="ctr" rtl="0" fontAlgn="base">
              <a:spcBef>
                <a:spcPct val="50000"/>
              </a:spcBef>
              <a:spcAft>
                <a:spcPct val="0"/>
              </a:spcAft>
              <a:defRPr sz="2400" b="1" kern="1200">
                <a:solidFill>
                  <a:srgbClr val="CC0000"/>
                </a:solidFill>
                <a:latin typeface="Arial" charset="0"/>
                <a:ea typeface="ＭＳ Ｐゴシック" charset="0"/>
                <a:cs typeface="ＭＳ Ｐゴシック" charset="0"/>
              </a:defRPr>
            </a:lvl3pPr>
            <a:lvl4pPr marL="1371600" algn="ctr" rtl="0" fontAlgn="base">
              <a:spcBef>
                <a:spcPct val="50000"/>
              </a:spcBef>
              <a:spcAft>
                <a:spcPct val="0"/>
              </a:spcAft>
              <a:defRPr sz="2400" b="1" kern="1200">
                <a:solidFill>
                  <a:srgbClr val="CC0000"/>
                </a:solidFill>
                <a:latin typeface="Arial" charset="0"/>
                <a:ea typeface="ＭＳ Ｐゴシック" charset="0"/>
                <a:cs typeface="ＭＳ Ｐゴシック" charset="0"/>
              </a:defRPr>
            </a:lvl4pPr>
            <a:lvl5pPr marL="1828800" algn="ctr" rtl="0" fontAlgn="base">
              <a:spcBef>
                <a:spcPct val="50000"/>
              </a:spcBef>
              <a:spcAft>
                <a:spcPct val="0"/>
              </a:spcAft>
              <a:defRPr sz="2400" b="1" kern="1200">
                <a:solidFill>
                  <a:srgbClr val="CC0000"/>
                </a:solidFill>
                <a:latin typeface="Arial" charset="0"/>
                <a:ea typeface="ＭＳ Ｐゴシック" charset="0"/>
                <a:cs typeface="ＭＳ Ｐゴシック" charset="0"/>
              </a:defRPr>
            </a:lvl5pPr>
            <a:lvl6pPr marL="2286000" algn="l" defTabSz="457200" rtl="0" eaLnBrk="1" latinLnBrk="0" hangingPunct="1">
              <a:defRPr sz="2400" b="1" kern="1200">
                <a:solidFill>
                  <a:srgbClr val="CC0000"/>
                </a:solidFill>
                <a:latin typeface="Arial" charset="0"/>
                <a:ea typeface="ＭＳ Ｐゴシック" charset="0"/>
                <a:cs typeface="ＭＳ Ｐゴシック" charset="0"/>
              </a:defRPr>
            </a:lvl6pPr>
            <a:lvl7pPr marL="2743200" algn="l" defTabSz="457200" rtl="0" eaLnBrk="1" latinLnBrk="0" hangingPunct="1">
              <a:defRPr sz="2400" b="1" kern="1200">
                <a:solidFill>
                  <a:srgbClr val="CC0000"/>
                </a:solidFill>
                <a:latin typeface="Arial" charset="0"/>
                <a:ea typeface="ＭＳ Ｐゴシック" charset="0"/>
                <a:cs typeface="ＭＳ Ｐゴシック" charset="0"/>
              </a:defRPr>
            </a:lvl7pPr>
            <a:lvl8pPr marL="3200400" algn="l" defTabSz="457200" rtl="0" eaLnBrk="1" latinLnBrk="0" hangingPunct="1">
              <a:defRPr sz="2400" b="1" kern="1200">
                <a:solidFill>
                  <a:srgbClr val="CC0000"/>
                </a:solidFill>
                <a:latin typeface="Arial" charset="0"/>
                <a:ea typeface="ＭＳ Ｐゴシック" charset="0"/>
                <a:cs typeface="ＭＳ Ｐゴシック" charset="0"/>
              </a:defRPr>
            </a:lvl8pPr>
            <a:lvl9pPr marL="3657600" algn="l" defTabSz="457200" rtl="0" eaLnBrk="1" latinLnBrk="0" hangingPunct="1">
              <a:defRPr sz="2400" b="1" kern="1200">
                <a:solidFill>
                  <a:srgbClr val="CC0000"/>
                </a:solidFill>
                <a:latin typeface="Arial" charset="0"/>
                <a:ea typeface="ＭＳ Ｐゴシック" charset="0"/>
                <a:cs typeface="ＭＳ Ｐゴシック" charset="0"/>
              </a:defRPr>
            </a:lvl9pPr>
          </a:lstStyle>
          <a:p>
            <a:r>
              <a:rPr lang="en-US" dirty="0"/>
              <a:t> </a:t>
            </a:r>
            <a:endParaRPr lang="en-GB" dirty="0"/>
          </a:p>
        </p:txBody>
      </p:sp>
    </p:spTree>
    <p:extLst>
      <p:ext uri="{BB962C8B-B14F-4D97-AF65-F5344CB8AC3E}">
        <p14:creationId xmlns:p14="http://schemas.microsoft.com/office/powerpoint/2010/main" val="1138664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749300"/>
            <a:ext cx="10532364" cy="798488"/>
          </a:xfrm>
        </p:spPr>
        <p:txBody>
          <a:bodyPr>
            <a:normAutofit fontScale="90000"/>
          </a:bodyPr>
          <a:lstStyle/>
          <a:p>
            <a:pPr algn="ctr"/>
            <a:r>
              <a:rPr lang="en-US" dirty="0">
                <a:solidFill>
                  <a:srgbClr val="C00000"/>
                </a:solidFill>
              </a:rPr>
              <a:t>Modulus summary curve</a:t>
            </a:r>
            <a:r>
              <a:rPr lang="en-US" dirty="0">
                <a:solidFill>
                  <a:srgbClr val="FF0000"/>
                </a:solidFill>
              </a:rPr>
              <a:t> </a:t>
            </a:r>
            <a:br>
              <a:rPr lang="en-US" dirty="0">
                <a:solidFill>
                  <a:srgbClr val="FF0000"/>
                </a:solidFill>
              </a:rPr>
            </a:br>
            <a:r>
              <a:rPr lang="en-US" sz="2700" dirty="0">
                <a:solidFill>
                  <a:srgbClr val="FF0000"/>
                </a:solidFill>
              </a:rPr>
              <a:t>  </a:t>
            </a:r>
            <a:r>
              <a:rPr lang="en-US" sz="2700" dirty="0">
                <a:solidFill>
                  <a:srgbClr val="222EF4"/>
                </a:solidFill>
              </a:rPr>
              <a:t>Zharkova et al, 2015, </a:t>
            </a:r>
            <a:r>
              <a:rPr lang="en-US" sz="2700" dirty="0" err="1">
                <a:solidFill>
                  <a:srgbClr val="222EF4"/>
                </a:solidFill>
              </a:rPr>
              <a:t>SciRep</a:t>
            </a:r>
            <a:r>
              <a:rPr lang="en-US" sz="2700" dirty="0">
                <a:solidFill>
                  <a:srgbClr val="222EF4"/>
                </a:solidFill>
              </a:rPr>
              <a:t>; 2020, Temp., </a:t>
            </a:r>
            <a:r>
              <a:rPr lang="en-US" sz="2700" dirty="0">
                <a:solidFill>
                  <a:srgbClr val="C00000"/>
                </a:solidFill>
              </a:rPr>
              <a:t>Zharkova et al, 2022</a:t>
            </a:r>
            <a:r>
              <a:rPr lang="en-US" sz="3100" dirty="0">
                <a:solidFill>
                  <a:srgbClr val="C00000"/>
                </a:solidFill>
              </a:rPr>
              <a:t>, </a:t>
            </a:r>
            <a:r>
              <a:rPr lang="en-US" sz="2700" dirty="0">
                <a:solidFill>
                  <a:srgbClr val="C00000"/>
                </a:solidFill>
              </a:rPr>
              <a:t>MNRAS </a:t>
            </a:r>
            <a:r>
              <a:rPr lang="en-US" dirty="0"/>
              <a:t>s </a:t>
            </a:r>
            <a:r>
              <a:rPr lang="en-US" dirty="0" err="1"/>
              <a:t>sunsdata</a:t>
            </a:r>
            <a:br>
              <a:rPr lang="en-US" dirty="0"/>
            </a:br>
            <a:r>
              <a:rPr lang="en-US" sz="2400" dirty="0"/>
              <a:t>(Shepherd et al, 2014 ; Zharkova et al, 2015)</a:t>
            </a:r>
          </a:p>
        </p:txBody>
      </p:sp>
      <p:sp>
        <p:nvSpPr>
          <p:cNvPr id="7" name="Footer Placeholder 3"/>
          <p:cNvSpPr txBox="1">
            <a:spLocks/>
          </p:cNvSpPr>
          <p:nvPr/>
        </p:nvSpPr>
        <p:spPr bwMode="auto">
          <a:xfrm>
            <a:off x="4655840" y="6381328"/>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ctr" rtl="0" fontAlgn="base">
              <a:spcBef>
                <a:spcPct val="0"/>
              </a:spcBef>
              <a:spcAft>
                <a:spcPct val="0"/>
              </a:spcAft>
              <a:defRPr sz="1400" b="0" kern="1200">
                <a:solidFill>
                  <a:schemeClr val="tx1"/>
                </a:solidFill>
                <a:latin typeface="Arial" charset="0"/>
                <a:ea typeface="ＭＳ Ｐゴシック" charset="0"/>
                <a:cs typeface="ＭＳ Ｐゴシック" charset="0"/>
              </a:defRPr>
            </a:lvl1pPr>
            <a:lvl2pPr marL="457200" algn="ctr" rtl="0" fontAlgn="base">
              <a:spcBef>
                <a:spcPct val="50000"/>
              </a:spcBef>
              <a:spcAft>
                <a:spcPct val="0"/>
              </a:spcAft>
              <a:defRPr sz="2400" b="1" kern="1200">
                <a:solidFill>
                  <a:srgbClr val="CC0000"/>
                </a:solidFill>
                <a:latin typeface="Arial" charset="0"/>
                <a:ea typeface="ＭＳ Ｐゴシック" charset="0"/>
                <a:cs typeface="ＭＳ Ｐゴシック" charset="0"/>
              </a:defRPr>
            </a:lvl2pPr>
            <a:lvl3pPr marL="914400" algn="ctr" rtl="0" fontAlgn="base">
              <a:spcBef>
                <a:spcPct val="50000"/>
              </a:spcBef>
              <a:spcAft>
                <a:spcPct val="0"/>
              </a:spcAft>
              <a:defRPr sz="2400" b="1" kern="1200">
                <a:solidFill>
                  <a:srgbClr val="CC0000"/>
                </a:solidFill>
                <a:latin typeface="Arial" charset="0"/>
                <a:ea typeface="ＭＳ Ｐゴシック" charset="0"/>
                <a:cs typeface="ＭＳ Ｐゴシック" charset="0"/>
              </a:defRPr>
            </a:lvl3pPr>
            <a:lvl4pPr marL="1371600" algn="ctr" rtl="0" fontAlgn="base">
              <a:spcBef>
                <a:spcPct val="50000"/>
              </a:spcBef>
              <a:spcAft>
                <a:spcPct val="0"/>
              </a:spcAft>
              <a:defRPr sz="2400" b="1" kern="1200">
                <a:solidFill>
                  <a:srgbClr val="CC0000"/>
                </a:solidFill>
                <a:latin typeface="Arial" charset="0"/>
                <a:ea typeface="ＭＳ Ｐゴシック" charset="0"/>
                <a:cs typeface="ＭＳ Ｐゴシック" charset="0"/>
              </a:defRPr>
            </a:lvl4pPr>
            <a:lvl5pPr marL="1828800" algn="ctr" rtl="0" fontAlgn="base">
              <a:spcBef>
                <a:spcPct val="50000"/>
              </a:spcBef>
              <a:spcAft>
                <a:spcPct val="0"/>
              </a:spcAft>
              <a:defRPr sz="2400" b="1" kern="1200">
                <a:solidFill>
                  <a:srgbClr val="CC0000"/>
                </a:solidFill>
                <a:latin typeface="Arial" charset="0"/>
                <a:ea typeface="ＭＳ Ｐゴシック" charset="0"/>
                <a:cs typeface="ＭＳ Ｐゴシック" charset="0"/>
              </a:defRPr>
            </a:lvl5pPr>
            <a:lvl6pPr marL="2286000" algn="l" defTabSz="457200" rtl="0" eaLnBrk="1" latinLnBrk="0" hangingPunct="1">
              <a:defRPr sz="2400" b="1" kern="1200">
                <a:solidFill>
                  <a:srgbClr val="CC0000"/>
                </a:solidFill>
                <a:latin typeface="Arial" charset="0"/>
                <a:ea typeface="ＭＳ Ｐゴシック" charset="0"/>
                <a:cs typeface="ＭＳ Ｐゴシック" charset="0"/>
              </a:defRPr>
            </a:lvl6pPr>
            <a:lvl7pPr marL="2743200" algn="l" defTabSz="457200" rtl="0" eaLnBrk="1" latinLnBrk="0" hangingPunct="1">
              <a:defRPr sz="2400" b="1" kern="1200">
                <a:solidFill>
                  <a:srgbClr val="CC0000"/>
                </a:solidFill>
                <a:latin typeface="Arial" charset="0"/>
                <a:ea typeface="ＭＳ Ｐゴシック" charset="0"/>
                <a:cs typeface="ＭＳ Ｐゴシック" charset="0"/>
              </a:defRPr>
            </a:lvl7pPr>
            <a:lvl8pPr marL="3200400" algn="l" defTabSz="457200" rtl="0" eaLnBrk="1" latinLnBrk="0" hangingPunct="1">
              <a:defRPr sz="2400" b="1" kern="1200">
                <a:solidFill>
                  <a:srgbClr val="CC0000"/>
                </a:solidFill>
                <a:latin typeface="Arial" charset="0"/>
                <a:ea typeface="ＭＳ Ｐゴシック" charset="0"/>
                <a:cs typeface="ＭＳ Ｐゴシック" charset="0"/>
              </a:defRPr>
            </a:lvl8pPr>
            <a:lvl9pPr marL="3657600" algn="l" defTabSz="457200" rtl="0" eaLnBrk="1" latinLnBrk="0" hangingPunct="1">
              <a:defRPr sz="2400" b="1" kern="1200">
                <a:solidFill>
                  <a:srgbClr val="CC0000"/>
                </a:solidFill>
                <a:latin typeface="Arial" charset="0"/>
                <a:ea typeface="ＭＳ Ｐゴシック" charset="0"/>
                <a:cs typeface="ＭＳ Ｐゴシック" charset="0"/>
              </a:defRPr>
            </a:lvl9pPr>
          </a:lstStyle>
          <a:p>
            <a:r>
              <a:rPr lang="en-US" dirty="0"/>
              <a:t> </a:t>
            </a:r>
            <a:endParaRPr lang="en-GB" dirty="0"/>
          </a:p>
        </p:txBody>
      </p:sp>
      <p:pic>
        <p:nvPicPr>
          <p:cNvPr id="10" name="Picture 9" descr="ssn_pc_flux.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326" y="1547788"/>
            <a:ext cx="5035624" cy="2432304"/>
          </a:xfrm>
          <a:prstGeom prst="rect">
            <a:avLst/>
          </a:prstGeom>
        </p:spPr>
      </p:pic>
      <p:pic>
        <p:nvPicPr>
          <p:cNvPr id="6" name="Picture 5">
            <a:extLst>
              <a:ext uri="{FF2B5EF4-FFF2-40B4-BE49-F238E27FC236}">
                <a16:creationId xmlns:a16="http://schemas.microsoft.com/office/drawing/2014/main" id="{6DF0D0AF-CABA-C24A-AFED-C70CA8D430B5}"/>
              </a:ext>
            </a:extLst>
          </p:cNvPr>
          <p:cNvPicPr/>
          <p:nvPr/>
        </p:nvPicPr>
        <p:blipFill>
          <a:blip r:embed="rId3">
            <a:extLst>
              <a:ext uri="{28A0092B-C50C-407E-A947-70E740481C1C}">
                <a14:useLocalDpi xmlns:a14="http://schemas.microsoft.com/office/drawing/2010/main" val="0"/>
              </a:ext>
            </a:extLst>
          </a:blip>
          <a:stretch>
            <a:fillRect/>
          </a:stretch>
        </p:blipFill>
        <p:spPr>
          <a:xfrm>
            <a:off x="952500" y="3748448"/>
            <a:ext cx="9232900" cy="2893652"/>
          </a:xfrm>
          <a:prstGeom prst="rect">
            <a:avLst/>
          </a:prstGeom>
        </p:spPr>
      </p:pic>
      <p:sp>
        <p:nvSpPr>
          <p:cNvPr id="3" name="TextBox 2">
            <a:extLst>
              <a:ext uri="{FF2B5EF4-FFF2-40B4-BE49-F238E27FC236}">
                <a16:creationId xmlns:a16="http://schemas.microsoft.com/office/drawing/2014/main" id="{64CBF757-72D8-9440-AFF2-F9C868459A10}"/>
              </a:ext>
            </a:extLst>
          </p:cNvPr>
          <p:cNvSpPr txBox="1"/>
          <p:nvPr/>
        </p:nvSpPr>
        <p:spPr>
          <a:xfrm>
            <a:off x="1536700" y="6034791"/>
            <a:ext cx="1219200" cy="338554"/>
          </a:xfrm>
          <a:prstGeom prst="rect">
            <a:avLst/>
          </a:prstGeom>
          <a:noFill/>
        </p:spPr>
        <p:txBody>
          <a:bodyPr wrap="square" rtlCol="0">
            <a:spAutoFit/>
          </a:bodyPr>
          <a:lstStyle/>
          <a:p>
            <a:r>
              <a:rPr lang="en-US" sz="1600" dirty="0">
                <a:solidFill>
                  <a:srgbClr val="222EF4"/>
                </a:solidFill>
              </a:rPr>
              <a:t>Cycle 21</a:t>
            </a:r>
          </a:p>
        </p:txBody>
      </p:sp>
      <p:sp>
        <p:nvSpPr>
          <p:cNvPr id="9" name="TextBox 8">
            <a:extLst>
              <a:ext uri="{FF2B5EF4-FFF2-40B4-BE49-F238E27FC236}">
                <a16:creationId xmlns:a16="http://schemas.microsoft.com/office/drawing/2014/main" id="{996406D4-97D5-2046-82DD-D8E158313BE4}"/>
              </a:ext>
            </a:extLst>
          </p:cNvPr>
          <p:cNvSpPr txBox="1"/>
          <p:nvPr/>
        </p:nvSpPr>
        <p:spPr>
          <a:xfrm>
            <a:off x="1244600" y="3409894"/>
            <a:ext cx="1219200" cy="338554"/>
          </a:xfrm>
          <a:prstGeom prst="rect">
            <a:avLst/>
          </a:prstGeom>
          <a:noFill/>
        </p:spPr>
        <p:txBody>
          <a:bodyPr wrap="square" rtlCol="0">
            <a:spAutoFit/>
          </a:bodyPr>
          <a:lstStyle/>
          <a:p>
            <a:r>
              <a:rPr lang="en-US" sz="1600" dirty="0">
                <a:solidFill>
                  <a:srgbClr val="222EF4"/>
                </a:solidFill>
              </a:rPr>
              <a:t>Cycle 21</a:t>
            </a:r>
          </a:p>
        </p:txBody>
      </p:sp>
      <p:sp>
        <p:nvSpPr>
          <p:cNvPr id="11" name="TextBox 10">
            <a:extLst>
              <a:ext uri="{FF2B5EF4-FFF2-40B4-BE49-F238E27FC236}">
                <a16:creationId xmlns:a16="http://schemas.microsoft.com/office/drawing/2014/main" id="{8DB3BF58-DBAF-5942-AB55-4DF07CBA8A12}"/>
              </a:ext>
            </a:extLst>
          </p:cNvPr>
          <p:cNvSpPr txBox="1"/>
          <p:nvPr/>
        </p:nvSpPr>
        <p:spPr>
          <a:xfrm>
            <a:off x="2755900" y="6042774"/>
            <a:ext cx="1219200" cy="338554"/>
          </a:xfrm>
          <a:prstGeom prst="rect">
            <a:avLst/>
          </a:prstGeom>
          <a:noFill/>
        </p:spPr>
        <p:txBody>
          <a:bodyPr wrap="square" rtlCol="0">
            <a:spAutoFit/>
          </a:bodyPr>
          <a:lstStyle/>
          <a:p>
            <a:r>
              <a:rPr lang="en-US" sz="1600" dirty="0">
                <a:solidFill>
                  <a:srgbClr val="222EF4"/>
                </a:solidFill>
              </a:rPr>
              <a:t>Cycle 22</a:t>
            </a:r>
          </a:p>
        </p:txBody>
      </p:sp>
      <p:sp>
        <p:nvSpPr>
          <p:cNvPr id="12" name="TextBox 11">
            <a:extLst>
              <a:ext uri="{FF2B5EF4-FFF2-40B4-BE49-F238E27FC236}">
                <a16:creationId xmlns:a16="http://schemas.microsoft.com/office/drawing/2014/main" id="{E7BFD419-5394-A947-B503-2FA63A36FB17}"/>
              </a:ext>
            </a:extLst>
          </p:cNvPr>
          <p:cNvSpPr txBox="1"/>
          <p:nvPr/>
        </p:nvSpPr>
        <p:spPr>
          <a:xfrm>
            <a:off x="2797175" y="3382743"/>
            <a:ext cx="1219200" cy="338554"/>
          </a:xfrm>
          <a:prstGeom prst="rect">
            <a:avLst/>
          </a:prstGeom>
          <a:noFill/>
        </p:spPr>
        <p:txBody>
          <a:bodyPr wrap="square" rtlCol="0">
            <a:spAutoFit/>
          </a:bodyPr>
          <a:lstStyle/>
          <a:p>
            <a:r>
              <a:rPr lang="en-US" sz="1600" dirty="0">
                <a:solidFill>
                  <a:srgbClr val="222EF4"/>
                </a:solidFill>
              </a:rPr>
              <a:t>Cycle 22</a:t>
            </a:r>
          </a:p>
        </p:txBody>
      </p:sp>
      <p:sp>
        <p:nvSpPr>
          <p:cNvPr id="13" name="TextBox 12">
            <a:extLst>
              <a:ext uri="{FF2B5EF4-FFF2-40B4-BE49-F238E27FC236}">
                <a16:creationId xmlns:a16="http://schemas.microsoft.com/office/drawing/2014/main" id="{30B5CFC6-34A3-D048-B7F8-C9B9EFCA6650}"/>
              </a:ext>
            </a:extLst>
          </p:cNvPr>
          <p:cNvSpPr txBox="1"/>
          <p:nvPr/>
        </p:nvSpPr>
        <p:spPr>
          <a:xfrm>
            <a:off x="4091248" y="6011475"/>
            <a:ext cx="1219200" cy="338554"/>
          </a:xfrm>
          <a:prstGeom prst="rect">
            <a:avLst/>
          </a:prstGeom>
          <a:noFill/>
        </p:spPr>
        <p:txBody>
          <a:bodyPr wrap="square" rtlCol="0">
            <a:spAutoFit/>
          </a:bodyPr>
          <a:lstStyle/>
          <a:p>
            <a:r>
              <a:rPr lang="en-US" sz="1600" dirty="0">
                <a:solidFill>
                  <a:srgbClr val="222EF4"/>
                </a:solidFill>
              </a:rPr>
              <a:t>Cycle 23</a:t>
            </a:r>
          </a:p>
        </p:txBody>
      </p:sp>
      <p:sp>
        <p:nvSpPr>
          <p:cNvPr id="14" name="TextBox 13">
            <a:extLst>
              <a:ext uri="{FF2B5EF4-FFF2-40B4-BE49-F238E27FC236}">
                <a16:creationId xmlns:a16="http://schemas.microsoft.com/office/drawing/2014/main" id="{05B2193F-0904-3046-9FF2-3FAD3FA4EE11}"/>
              </a:ext>
            </a:extLst>
          </p:cNvPr>
          <p:cNvSpPr txBox="1"/>
          <p:nvPr/>
        </p:nvSpPr>
        <p:spPr>
          <a:xfrm>
            <a:off x="4349750" y="3370564"/>
            <a:ext cx="1219200" cy="338554"/>
          </a:xfrm>
          <a:prstGeom prst="rect">
            <a:avLst/>
          </a:prstGeom>
          <a:noFill/>
        </p:spPr>
        <p:txBody>
          <a:bodyPr wrap="square" rtlCol="0">
            <a:spAutoFit/>
          </a:bodyPr>
          <a:lstStyle/>
          <a:p>
            <a:r>
              <a:rPr lang="en-US" sz="1600" dirty="0">
                <a:solidFill>
                  <a:srgbClr val="222EF4"/>
                </a:solidFill>
              </a:rPr>
              <a:t>Cycle 23</a:t>
            </a:r>
          </a:p>
        </p:txBody>
      </p:sp>
      <p:sp>
        <p:nvSpPr>
          <p:cNvPr id="15" name="TextBox 14">
            <a:extLst>
              <a:ext uri="{FF2B5EF4-FFF2-40B4-BE49-F238E27FC236}">
                <a16:creationId xmlns:a16="http://schemas.microsoft.com/office/drawing/2014/main" id="{FB915838-4CE0-9741-8E10-42B36EB97453}"/>
              </a:ext>
            </a:extLst>
          </p:cNvPr>
          <p:cNvSpPr txBox="1"/>
          <p:nvPr/>
        </p:nvSpPr>
        <p:spPr>
          <a:xfrm>
            <a:off x="5494040" y="6020051"/>
            <a:ext cx="1219200" cy="338554"/>
          </a:xfrm>
          <a:prstGeom prst="rect">
            <a:avLst/>
          </a:prstGeom>
          <a:noFill/>
        </p:spPr>
        <p:txBody>
          <a:bodyPr wrap="square" rtlCol="0">
            <a:spAutoFit/>
          </a:bodyPr>
          <a:lstStyle/>
          <a:p>
            <a:r>
              <a:rPr lang="en-US" sz="1600" dirty="0">
                <a:solidFill>
                  <a:srgbClr val="222EF4"/>
                </a:solidFill>
              </a:rPr>
              <a:t>Cycle 24</a:t>
            </a:r>
          </a:p>
        </p:txBody>
      </p:sp>
      <p:sp>
        <p:nvSpPr>
          <p:cNvPr id="16" name="TextBox 15">
            <a:extLst>
              <a:ext uri="{FF2B5EF4-FFF2-40B4-BE49-F238E27FC236}">
                <a16:creationId xmlns:a16="http://schemas.microsoft.com/office/drawing/2014/main" id="{AF58C8B8-E7F8-7044-9B44-77D43CE7A2B8}"/>
              </a:ext>
            </a:extLst>
          </p:cNvPr>
          <p:cNvSpPr txBox="1"/>
          <p:nvPr/>
        </p:nvSpPr>
        <p:spPr>
          <a:xfrm>
            <a:off x="6569894" y="6034791"/>
            <a:ext cx="1033164" cy="338554"/>
          </a:xfrm>
          <a:prstGeom prst="rect">
            <a:avLst/>
          </a:prstGeom>
          <a:noFill/>
        </p:spPr>
        <p:txBody>
          <a:bodyPr wrap="square" rtlCol="0">
            <a:spAutoFit/>
          </a:bodyPr>
          <a:lstStyle/>
          <a:p>
            <a:r>
              <a:rPr lang="en-US" sz="1600" dirty="0">
                <a:solidFill>
                  <a:srgbClr val="222EF4"/>
                </a:solidFill>
              </a:rPr>
              <a:t>Cycle 25</a:t>
            </a:r>
          </a:p>
        </p:txBody>
      </p:sp>
      <p:sp>
        <p:nvSpPr>
          <p:cNvPr id="17" name="TextBox 16">
            <a:extLst>
              <a:ext uri="{FF2B5EF4-FFF2-40B4-BE49-F238E27FC236}">
                <a16:creationId xmlns:a16="http://schemas.microsoft.com/office/drawing/2014/main" id="{ED882742-A7FD-2146-99BB-DFC598F38B63}"/>
              </a:ext>
            </a:extLst>
          </p:cNvPr>
          <p:cNvSpPr txBox="1"/>
          <p:nvPr/>
        </p:nvSpPr>
        <p:spPr>
          <a:xfrm>
            <a:off x="7905242" y="6054003"/>
            <a:ext cx="1219200" cy="338554"/>
          </a:xfrm>
          <a:prstGeom prst="rect">
            <a:avLst/>
          </a:prstGeom>
          <a:noFill/>
        </p:spPr>
        <p:txBody>
          <a:bodyPr wrap="square" rtlCol="0">
            <a:spAutoFit/>
          </a:bodyPr>
          <a:lstStyle/>
          <a:p>
            <a:r>
              <a:rPr lang="en-US" sz="1600" dirty="0">
                <a:solidFill>
                  <a:srgbClr val="222EF4"/>
                </a:solidFill>
              </a:rPr>
              <a:t>Cycle 26</a:t>
            </a:r>
          </a:p>
        </p:txBody>
      </p:sp>
      <p:pic>
        <p:nvPicPr>
          <p:cNvPr id="5" name="Picture 4">
            <a:extLst>
              <a:ext uri="{FF2B5EF4-FFF2-40B4-BE49-F238E27FC236}">
                <a16:creationId xmlns:a16="http://schemas.microsoft.com/office/drawing/2014/main" id="{624BF871-E050-924C-AB91-3FF17B59AA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8084" y="1148544"/>
            <a:ext cx="6183210" cy="4024800"/>
          </a:xfrm>
          <a:prstGeom prst="rect">
            <a:avLst/>
          </a:prstGeom>
        </p:spPr>
      </p:pic>
      <p:sp>
        <p:nvSpPr>
          <p:cNvPr id="4" name="Rectangle 3">
            <a:extLst>
              <a:ext uri="{FF2B5EF4-FFF2-40B4-BE49-F238E27FC236}">
                <a16:creationId xmlns:a16="http://schemas.microsoft.com/office/drawing/2014/main" id="{001AAAD7-E607-2845-801C-9209F5FFA417}"/>
              </a:ext>
            </a:extLst>
          </p:cNvPr>
          <p:cNvSpPr/>
          <p:nvPr/>
        </p:nvSpPr>
        <p:spPr>
          <a:xfrm>
            <a:off x="8775046" y="4657246"/>
            <a:ext cx="3495382" cy="1200329"/>
          </a:xfrm>
          <a:prstGeom prst="rect">
            <a:avLst/>
          </a:prstGeom>
        </p:spPr>
        <p:txBody>
          <a:bodyPr wrap="square">
            <a:spAutoFit/>
          </a:bodyPr>
          <a:lstStyle/>
          <a:p>
            <a:r>
              <a:rPr lang="en-US" dirty="0">
                <a:solidFill>
                  <a:srgbClr val="222EF4"/>
                </a:solidFill>
              </a:rPr>
              <a:t> </a:t>
            </a:r>
            <a:r>
              <a:rPr lang="en-US" dirty="0">
                <a:solidFill>
                  <a:srgbClr val="FF0000"/>
                </a:solidFill>
              </a:rPr>
              <a:t>Confirmed by</a:t>
            </a:r>
          </a:p>
          <a:p>
            <a:r>
              <a:rPr lang="en-US" dirty="0" err="1">
                <a:solidFill>
                  <a:srgbClr val="222EF4"/>
                </a:solidFill>
              </a:rPr>
              <a:t>Katiashvili</a:t>
            </a:r>
            <a:r>
              <a:rPr lang="en-US" dirty="0">
                <a:solidFill>
                  <a:srgbClr val="222EF4"/>
                </a:solidFill>
              </a:rPr>
              <a:t>, 2020, </a:t>
            </a:r>
            <a:r>
              <a:rPr lang="en-US" dirty="0" err="1">
                <a:solidFill>
                  <a:srgbClr val="222EF4"/>
                </a:solidFill>
              </a:rPr>
              <a:t>ApJ</a:t>
            </a:r>
            <a:r>
              <a:rPr lang="en-US" dirty="0">
                <a:solidFill>
                  <a:srgbClr val="222EF4"/>
                </a:solidFill>
              </a:rPr>
              <a:t>;</a:t>
            </a:r>
            <a:br>
              <a:rPr lang="en-US" dirty="0">
                <a:solidFill>
                  <a:srgbClr val="222EF4"/>
                </a:solidFill>
              </a:rPr>
            </a:br>
            <a:r>
              <a:rPr lang="en-US" dirty="0" err="1">
                <a:solidFill>
                  <a:srgbClr val="222EF4"/>
                </a:solidFill>
              </a:rPr>
              <a:t>Obridko</a:t>
            </a:r>
            <a:r>
              <a:rPr lang="en-US" dirty="0">
                <a:solidFill>
                  <a:srgbClr val="222EF4"/>
                </a:solidFill>
              </a:rPr>
              <a:t> et al, 2021, MNRAS</a:t>
            </a:r>
          </a:p>
          <a:p>
            <a:r>
              <a:rPr lang="en-US" dirty="0">
                <a:solidFill>
                  <a:srgbClr val="222EF4"/>
                </a:solidFill>
              </a:rPr>
              <a:t>Velasco-Herrera et al, 2021</a:t>
            </a:r>
            <a:endParaRPr lang="en-US" dirty="0"/>
          </a:p>
        </p:txBody>
      </p:sp>
    </p:spTree>
    <p:extLst>
      <p:ext uri="{BB962C8B-B14F-4D97-AF65-F5344CB8AC3E}">
        <p14:creationId xmlns:p14="http://schemas.microsoft.com/office/powerpoint/2010/main" val="387093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p:bldP spid="12" grpId="0"/>
      <p:bldP spid="13"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336" y="260648"/>
            <a:ext cx="11356848" cy="1431032"/>
          </a:xfrm>
        </p:spPr>
        <p:txBody>
          <a:bodyPr/>
          <a:lstStyle/>
          <a:p>
            <a:pPr algn="ctr"/>
            <a:r>
              <a:rPr lang="en-US" dirty="0">
                <a:solidFill>
                  <a:srgbClr val="660066"/>
                </a:solidFill>
              </a:rPr>
              <a:t>Predicted solar activity </a:t>
            </a:r>
            <a:r>
              <a:rPr lang="en-US" sz="3200" dirty="0">
                <a:solidFill>
                  <a:srgbClr val="660066"/>
                </a:solidFill>
              </a:rPr>
              <a:t>(Zharkova et al, 2015, SR </a:t>
            </a:r>
            <a:r>
              <a:rPr lang="en-GB" sz="3200" dirty="0">
                <a:hlinkClick r:id="rId2"/>
              </a:rPr>
              <a:t>https://www.nature.com/articles/srep15689</a:t>
            </a:r>
            <a:r>
              <a:rPr lang="en-US" sz="3200" dirty="0">
                <a:solidFill>
                  <a:srgbClr val="660066"/>
                </a:solidFill>
              </a:rPr>
              <a:t>)</a:t>
            </a:r>
            <a:br>
              <a:rPr lang="en-US" dirty="0"/>
            </a:br>
            <a:r>
              <a:rPr lang="en-US" sz="2400" dirty="0"/>
              <a:t>Zharkova et al, 2015, Nature SR</a:t>
            </a:r>
          </a:p>
        </p:txBody>
      </p:sp>
      <p:pic>
        <p:nvPicPr>
          <p:cNvPr id="5" name="Picture 4" descr="Fig3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384" y="1854200"/>
            <a:ext cx="11017224" cy="3879056"/>
          </a:xfrm>
          <a:prstGeom prst="rect">
            <a:avLst/>
          </a:prstGeom>
        </p:spPr>
      </p:pic>
      <p:sp>
        <p:nvSpPr>
          <p:cNvPr id="6" name="TextBox 5"/>
          <p:cNvSpPr txBox="1"/>
          <p:nvPr/>
        </p:nvSpPr>
        <p:spPr>
          <a:xfrm>
            <a:off x="3198912" y="5572610"/>
            <a:ext cx="5184576" cy="646331"/>
          </a:xfrm>
          <a:prstGeom prst="rect">
            <a:avLst/>
          </a:prstGeom>
          <a:noFill/>
        </p:spPr>
        <p:txBody>
          <a:bodyPr wrap="square" rtlCol="0">
            <a:spAutoFit/>
          </a:bodyPr>
          <a:lstStyle/>
          <a:p>
            <a:r>
              <a:rPr lang="en-US" dirty="0">
                <a:solidFill>
                  <a:srgbClr val="3366FF"/>
                </a:solidFill>
              </a:rPr>
              <a:t>Discovery of </a:t>
            </a:r>
            <a:r>
              <a:rPr lang="en-US" dirty="0"/>
              <a:t>grand solar cycles :</a:t>
            </a:r>
            <a:r>
              <a:rPr lang="en-US" dirty="0">
                <a:solidFill>
                  <a:srgbClr val="C00000"/>
                </a:solidFill>
              </a:rPr>
              <a:t>350-400 years </a:t>
            </a:r>
          </a:p>
          <a:p>
            <a:r>
              <a:rPr lang="en-US" dirty="0">
                <a:solidFill>
                  <a:srgbClr val="0000FF"/>
                </a:solidFill>
              </a:rPr>
              <a:t>In addition to 11 year cycles </a:t>
            </a:r>
          </a:p>
        </p:txBody>
      </p:sp>
      <p:sp>
        <p:nvSpPr>
          <p:cNvPr id="3" name="Rectangle 2"/>
          <p:cNvSpPr/>
          <p:nvPr/>
        </p:nvSpPr>
        <p:spPr>
          <a:xfrm>
            <a:off x="2423592" y="1772816"/>
            <a:ext cx="7704856" cy="369332"/>
          </a:xfrm>
          <a:prstGeom prst="rect">
            <a:avLst/>
          </a:prstGeom>
        </p:spPr>
        <p:txBody>
          <a:bodyPr wrap="square">
            <a:spAutoFit/>
          </a:bodyPr>
          <a:lstStyle/>
          <a:p>
            <a:r>
              <a:rPr lang="en-US" dirty="0"/>
              <a:t>Observational result, dynamo model was not yet considered</a:t>
            </a:r>
          </a:p>
        </p:txBody>
      </p:sp>
      <p:sp>
        <p:nvSpPr>
          <p:cNvPr id="7" name="Rectangle 6">
            <a:extLst>
              <a:ext uri="{FF2B5EF4-FFF2-40B4-BE49-F238E27FC236}">
                <a16:creationId xmlns:a16="http://schemas.microsoft.com/office/drawing/2014/main" id="{8FAA8619-22DE-7F45-A522-929576125D6B}"/>
              </a:ext>
            </a:extLst>
          </p:cNvPr>
          <p:cNvSpPr/>
          <p:nvPr/>
        </p:nvSpPr>
        <p:spPr>
          <a:xfrm>
            <a:off x="3046191" y="6232771"/>
            <a:ext cx="7241085" cy="523220"/>
          </a:xfrm>
          <a:prstGeom prst="rect">
            <a:avLst/>
          </a:prstGeom>
        </p:spPr>
        <p:txBody>
          <a:bodyPr wrap="none">
            <a:spAutoFit/>
          </a:bodyPr>
          <a:lstStyle/>
          <a:p>
            <a:r>
              <a:rPr lang="en-US" sz="2800" dirty="0">
                <a:solidFill>
                  <a:srgbClr val="0000FF"/>
                </a:solidFill>
                <a:hlinkClick r:id="rId4">
                  <a:extLst>
                    <a:ext uri="{A12FA001-AC4F-418D-AE19-62706E023703}">
                      <ahyp:hlinkClr xmlns:ahyp="http://schemas.microsoft.com/office/drawing/2018/hyperlinkcolor" val="tx"/>
                    </a:ext>
                  </a:extLst>
                </a:hlinkClick>
              </a:rPr>
              <a:t>https://solargsm.com/solar-activity</a:t>
            </a:r>
            <a:r>
              <a:rPr lang="en-US" dirty="0">
                <a:solidFill>
                  <a:schemeClr val="accent1"/>
                </a:solidFill>
                <a:hlinkClick r:id="rId4">
                  <a:extLst>
                    <a:ext uri="{A12FA001-AC4F-418D-AE19-62706E023703}">
                      <ahyp:hlinkClr xmlns:ahyp="http://schemas.microsoft.com/office/drawing/2018/hyperlinkcolor" val="tx"/>
                    </a:ext>
                  </a:extLst>
                </a:hlinkClick>
              </a:rPr>
              <a:t>/</a:t>
            </a:r>
            <a:r>
              <a:rPr lang="en-US" dirty="0">
                <a:solidFill>
                  <a:schemeClr val="accent1"/>
                </a:solidFill>
              </a:rPr>
              <a:t> - my webpage</a:t>
            </a:r>
            <a:r>
              <a:rPr lang="en-US" dirty="0">
                <a:solidFill>
                  <a:srgbClr val="0000FF"/>
                </a:solidFill>
              </a:rPr>
              <a:t> </a:t>
            </a:r>
            <a:endParaRPr lang="en-US" dirty="0"/>
          </a:p>
        </p:txBody>
      </p:sp>
    </p:spTree>
    <p:extLst>
      <p:ext uri="{BB962C8B-B14F-4D97-AF65-F5344CB8AC3E}">
        <p14:creationId xmlns:p14="http://schemas.microsoft.com/office/powerpoint/2010/main" val="913800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501" y="0"/>
            <a:ext cx="9959026" cy="1224136"/>
          </a:xfrm>
        </p:spPr>
        <p:txBody>
          <a:bodyPr>
            <a:noAutofit/>
          </a:bodyPr>
          <a:lstStyle/>
          <a:p>
            <a:r>
              <a:rPr lang="en-US" sz="3200" dirty="0">
                <a:solidFill>
                  <a:srgbClr val="C00000"/>
                </a:solidFill>
              </a:rPr>
              <a:t>Double dynamo summary curve for 3000 years (</a:t>
            </a:r>
            <a:r>
              <a:rPr lang="en-US" sz="3200" dirty="0">
                <a:solidFill>
                  <a:srgbClr val="222EF4"/>
                </a:solidFill>
              </a:rPr>
              <a:t>blue</a:t>
            </a:r>
            <a:r>
              <a:rPr lang="en-US" sz="3200" dirty="0">
                <a:solidFill>
                  <a:srgbClr val="C00000"/>
                </a:solidFill>
              </a:rPr>
              <a:t>) versus the s/s curve by Solanki et al. 2004 (</a:t>
            </a:r>
            <a:r>
              <a:rPr lang="en-US" sz="3200" dirty="0">
                <a:solidFill>
                  <a:srgbClr val="FF0000"/>
                </a:solidFill>
              </a:rPr>
              <a:t>red</a:t>
            </a:r>
            <a:r>
              <a:rPr lang="en-US" sz="3200" dirty="0">
                <a:solidFill>
                  <a:srgbClr val="C00000"/>
                </a:solidFill>
              </a:rPr>
              <a:t>)</a:t>
            </a:r>
          </a:p>
        </p:txBody>
      </p:sp>
      <p:sp>
        <p:nvSpPr>
          <p:cNvPr id="4" name="Footer Placeholder 3"/>
          <p:cNvSpPr>
            <a:spLocks noGrp="1"/>
          </p:cNvSpPr>
          <p:nvPr>
            <p:ph type="ftr" sz="quarter" idx="11"/>
          </p:nvPr>
        </p:nvSpPr>
        <p:spPr/>
        <p:txBody>
          <a:bodyPr/>
          <a:lstStyle/>
          <a:p>
            <a:r>
              <a:rPr lang="en-US" dirty="0"/>
              <a:t> </a:t>
            </a:r>
            <a:endParaRPr lang="en-GB" dirty="0"/>
          </a:p>
        </p:txBody>
      </p:sp>
      <p:pic>
        <p:nvPicPr>
          <p:cNvPr id="5" name="Picture 4" descr="vz_3000_years_vs_us1.pdf"/>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93652" y="1964834"/>
            <a:ext cx="8964488" cy="4018002"/>
          </a:xfrm>
          <a:prstGeom prst="rect">
            <a:avLst/>
          </a:prstGeom>
          <a:solidFill>
            <a:srgbClr val="CCFFCC"/>
          </a:solidFill>
          <a:ln>
            <a:solidFill>
              <a:schemeClr val="tx2"/>
            </a:solidFill>
          </a:ln>
        </p:spPr>
      </p:pic>
      <p:sp>
        <p:nvSpPr>
          <p:cNvPr id="7" name="Isosceles Triangle 6"/>
          <p:cNvSpPr/>
          <p:nvPr/>
        </p:nvSpPr>
        <p:spPr bwMode="auto">
          <a:xfrm>
            <a:off x="9336360" y="1628800"/>
            <a:ext cx="1060704" cy="914400"/>
          </a:xfrm>
          <a:prstGeom prst="triangl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endParaRPr lang="en-US" sz="2400" b="1">
              <a:solidFill>
                <a:srgbClr val="CC0000"/>
              </a:solidFill>
              <a:latin typeface="Arial" charset="0"/>
            </a:endParaRPr>
          </a:p>
        </p:txBody>
      </p:sp>
      <p:sp>
        <p:nvSpPr>
          <p:cNvPr id="3" name="TextBox 2"/>
          <p:cNvSpPr txBox="1"/>
          <p:nvPr/>
        </p:nvSpPr>
        <p:spPr>
          <a:xfrm>
            <a:off x="3287688" y="6058162"/>
            <a:ext cx="5184576" cy="646331"/>
          </a:xfrm>
          <a:prstGeom prst="rect">
            <a:avLst/>
          </a:prstGeom>
          <a:noFill/>
        </p:spPr>
        <p:txBody>
          <a:bodyPr wrap="square" rtlCol="0">
            <a:spAutoFit/>
          </a:bodyPr>
          <a:lstStyle/>
          <a:p>
            <a:r>
              <a:rPr lang="en-US" dirty="0">
                <a:solidFill>
                  <a:srgbClr val="3366FF"/>
                </a:solidFill>
              </a:rPr>
              <a:t>Periods</a:t>
            </a:r>
            <a:r>
              <a:rPr lang="en-US" dirty="0"/>
              <a:t> – grand cycle: </a:t>
            </a:r>
            <a:r>
              <a:rPr lang="en-US" dirty="0">
                <a:solidFill>
                  <a:srgbClr val="0000FF"/>
                </a:solidFill>
              </a:rPr>
              <a:t>350-400 years and </a:t>
            </a:r>
            <a:r>
              <a:rPr lang="en-US" dirty="0"/>
              <a:t>super-grand cycle :</a:t>
            </a:r>
            <a:r>
              <a:rPr lang="en-US" dirty="0">
                <a:solidFill>
                  <a:srgbClr val="0000FF"/>
                </a:solidFill>
              </a:rPr>
              <a:t>2000-2100 years</a:t>
            </a:r>
          </a:p>
        </p:txBody>
      </p:sp>
      <p:sp>
        <p:nvSpPr>
          <p:cNvPr id="8" name="Donut 7"/>
          <p:cNvSpPr/>
          <p:nvPr/>
        </p:nvSpPr>
        <p:spPr bwMode="auto">
          <a:xfrm>
            <a:off x="7896200" y="4293096"/>
            <a:ext cx="914400" cy="649188"/>
          </a:xfrm>
          <a:prstGeom prst="donu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endParaRPr lang="en-US" sz="2400" b="1">
              <a:solidFill>
                <a:srgbClr val="CC0000"/>
              </a:solidFill>
              <a:latin typeface="Arial" charset="0"/>
            </a:endParaRPr>
          </a:p>
        </p:txBody>
      </p:sp>
      <p:sp>
        <p:nvSpPr>
          <p:cNvPr id="9" name="Frame 8"/>
          <p:cNvSpPr/>
          <p:nvPr/>
        </p:nvSpPr>
        <p:spPr bwMode="auto">
          <a:xfrm>
            <a:off x="8040216" y="4077072"/>
            <a:ext cx="1008112" cy="613470"/>
          </a:xfrm>
          <a:prstGeom prst="fram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endParaRPr lang="en-US" sz="2400" b="1">
              <a:solidFill>
                <a:srgbClr val="CC0000"/>
              </a:solidFill>
              <a:latin typeface="Arial" charset="0"/>
            </a:endParaRPr>
          </a:p>
        </p:txBody>
      </p:sp>
      <p:sp>
        <p:nvSpPr>
          <p:cNvPr id="10" name="Donut 9"/>
          <p:cNvSpPr/>
          <p:nvPr/>
        </p:nvSpPr>
        <p:spPr bwMode="auto">
          <a:xfrm>
            <a:off x="8184232" y="3861048"/>
            <a:ext cx="648072" cy="649188"/>
          </a:xfrm>
          <a:prstGeom prst="donu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endParaRPr lang="en-US" sz="2400" b="1">
              <a:solidFill>
                <a:srgbClr val="CC0000"/>
              </a:solidFill>
              <a:latin typeface="Arial" charset="0"/>
            </a:endParaRPr>
          </a:p>
        </p:txBody>
      </p:sp>
      <p:sp>
        <p:nvSpPr>
          <p:cNvPr id="11" name="Block Arc 10"/>
          <p:cNvSpPr/>
          <p:nvPr/>
        </p:nvSpPr>
        <p:spPr bwMode="auto">
          <a:xfrm>
            <a:off x="8112224" y="4221089"/>
            <a:ext cx="720080" cy="917079"/>
          </a:xfrm>
          <a:prstGeom prst="blockArc">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endParaRPr lang="en-US" sz="2400" b="1">
              <a:solidFill>
                <a:srgbClr val="CC0000"/>
              </a:solidFill>
              <a:latin typeface="Arial" charset="0"/>
            </a:endParaRPr>
          </a:p>
        </p:txBody>
      </p:sp>
      <p:sp>
        <p:nvSpPr>
          <p:cNvPr id="12" name="TextBox 11"/>
          <p:cNvSpPr txBox="1"/>
          <p:nvPr/>
        </p:nvSpPr>
        <p:spPr>
          <a:xfrm>
            <a:off x="5231904" y="1994356"/>
            <a:ext cx="4032448" cy="646331"/>
          </a:xfrm>
          <a:prstGeom prst="rect">
            <a:avLst/>
          </a:prstGeom>
          <a:noFill/>
        </p:spPr>
        <p:txBody>
          <a:bodyPr wrap="square" rtlCol="0">
            <a:spAutoFit/>
          </a:bodyPr>
          <a:lstStyle/>
          <a:p>
            <a:r>
              <a:rPr lang="en-US" dirty="0"/>
              <a:t>Sporer minimum in 1400-1600 in C</a:t>
            </a:r>
            <a:r>
              <a:rPr lang="en-US" baseline="30000" dirty="0"/>
              <a:t>14</a:t>
            </a:r>
            <a:r>
              <a:rPr lang="en-US" dirty="0"/>
              <a:t> is caused by s/n Vela Junior</a:t>
            </a:r>
          </a:p>
        </p:txBody>
      </p:sp>
      <p:sp>
        <p:nvSpPr>
          <p:cNvPr id="13" name="Down Arrow 12"/>
          <p:cNvSpPr/>
          <p:nvPr/>
        </p:nvSpPr>
        <p:spPr bwMode="auto">
          <a:xfrm>
            <a:off x="8400256" y="4293096"/>
            <a:ext cx="504056" cy="586680"/>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endParaRPr lang="en-US" sz="2400" b="1">
              <a:solidFill>
                <a:srgbClr val="CC0000"/>
              </a:solidFill>
              <a:latin typeface="Arial" charset="0"/>
            </a:endParaRPr>
          </a:p>
        </p:txBody>
      </p:sp>
      <p:sp>
        <p:nvSpPr>
          <p:cNvPr id="14" name="Down Arrow 13"/>
          <p:cNvSpPr/>
          <p:nvPr/>
        </p:nvSpPr>
        <p:spPr bwMode="auto">
          <a:xfrm>
            <a:off x="8112224" y="6381328"/>
            <a:ext cx="916680" cy="613470"/>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endParaRPr lang="en-US" sz="2400" b="1">
              <a:solidFill>
                <a:srgbClr val="CC0000"/>
              </a:solidFill>
              <a:latin typeface="Arial" charset="0"/>
            </a:endParaRPr>
          </a:p>
        </p:txBody>
      </p:sp>
      <p:sp>
        <p:nvSpPr>
          <p:cNvPr id="15" name="Down Arrow 14"/>
          <p:cNvSpPr/>
          <p:nvPr/>
        </p:nvSpPr>
        <p:spPr bwMode="auto">
          <a:xfrm>
            <a:off x="8616280" y="620688"/>
            <a:ext cx="864096" cy="613470"/>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50000"/>
              </a:spcBef>
              <a:spcAft>
                <a:spcPct val="0"/>
              </a:spcAft>
            </a:pPr>
            <a:endParaRPr lang="en-US" sz="2400" b="1">
              <a:solidFill>
                <a:srgbClr val="CC0000"/>
              </a:solidFill>
              <a:latin typeface="Arial" charset="0"/>
            </a:endParaRPr>
          </a:p>
        </p:txBody>
      </p:sp>
      <p:sp>
        <p:nvSpPr>
          <p:cNvPr id="28" name="Rectangle 27">
            <a:extLst>
              <a:ext uri="{FF2B5EF4-FFF2-40B4-BE49-F238E27FC236}">
                <a16:creationId xmlns:a16="http://schemas.microsoft.com/office/drawing/2014/main" id="{B7DF6293-9C8B-AF44-A729-1C8FBD75F12B}"/>
              </a:ext>
            </a:extLst>
          </p:cNvPr>
          <p:cNvSpPr/>
          <p:nvPr/>
        </p:nvSpPr>
        <p:spPr>
          <a:xfrm>
            <a:off x="7536160" y="1067252"/>
            <a:ext cx="3121367" cy="369332"/>
          </a:xfrm>
          <a:prstGeom prst="rect">
            <a:avLst/>
          </a:prstGeom>
        </p:spPr>
        <p:txBody>
          <a:bodyPr wrap="none">
            <a:spAutoFit/>
          </a:bodyPr>
          <a:lstStyle/>
          <a:p>
            <a:r>
              <a:rPr lang="en-US" dirty="0"/>
              <a:t>Zharkova et al, 2015, 2018 </a:t>
            </a:r>
          </a:p>
        </p:txBody>
      </p:sp>
      <p:graphicFrame>
        <p:nvGraphicFramePr>
          <p:cNvPr id="6" name="Table 5">
            <a:extLst>
              <a:ext uri="{FF2B5EF4-FFF2-40B4-BE49-F238E27FC236}">
                <a16:creationId xmlns:a16="http://schemas.microsoft.com/office/drawing/2014/main" id="{8BD2C431-AE4A-7C47-824B-232603B2BE71}"/>
              </a:ext>
            </a:extLst>
          </p:cNvPr>
          <p:cNvGraphicFramePr>
            <a:graphicFrameLocks noGrp="1"/>
          </p:cNvGraphicFramePr>
          <p:nvPr/>
        </p:nvGraphicFramePr>
        <p:xfrm>
          <a:off x="1257672" y="-73715"/>
          <a:ext cx="10972800" cy="2834640"/>
        </p:xfrm>
        <a:graphic>
          <a:graphicData uri="http://schemas.openxmlformats.org/drawingml/2006/table">
            <a:tbl>
              <a:tblPr/>
              <a:tblGrid>
                <a:gridCol w="3657600">
                  <a:extLst>
                    <a:ext uri="{9D8B030D-6E8A-4147-A177-3AD203B41FA5}">
                      <a16:colId xmlns:a16="http://schemas.microsoft.com/office/drawing/2014/main" val="1978078930"/>
                    </a:ext>
                  </a:extLst>
                </a:gridCol>
                <a:gridCol w="3657600">
                  <a:extLst>
                    <a:ext uri="{9D8B030D-6E8A-4147-A177-3AD203B41FA5}">
                      <a16:colId xmlns:a16="http://schemas.microsoft.com/office/drawing/2014/main" val="2219241354"/>
                    </a:ext>
                  </a:extLst>
                </a:gridCol>
                <a:gridCol w="3657600">
                  <a:extLst>
                    <a:ext uri="{9D8B030D-6E8A-4147-A177-3AD203B41FA5}">
                      <a16:colId xmlns:a16="http://schemas.microsoft.com/office/drawing/2014/main" val="884277094"/>
                    </a:ext>
                  </a:extLst>
                </a:gridCol>
              </a:tblGrid>
              <a:tr h="0">
                <a:tc>
                  <a:txBody>
                    <a:bodyPr/>
                    <a:lstStyle/>
                    <a:p>
                      <a:br>
                        <a:rPr lang="en-GB" u="none" strike="noStrike" dirty="0">
                          <a:solidFill>
                            <a:srgbClr val="0B0080"/>
                          </a:solidFill>
                          <a:effectLst/>
                          <a:hlinkClick r:id="rId3" tooltip="Homeric Minimum"/>
                        </a:rPr>
                      </a:br>
                      <a:r>
                        <a:rPr lang="en-GB" u="none" strike="noStrike" dirty="0">
                          <a:solidFill>
                            <a:srgbClr val="0B0080"/>
                          </a:solidFill>
                          <a:effectLst/>
                          <a:hlinkClick r:id="rId3" tooltip="Homeric Minimum"/>
                        </a:rPr>
                        <a:t>Homeric minimum</a:t>
                      </a:r>
                      <a:r>
                        <a:rPr lang="en-GB" b="0" i="0" u="none" strike="noStrike" baseline="30000" dirty="0">
                          <a:solidFill>
                            <a:srgbClr val="0B0080"/>
                          </a:solidFill>
                          <a:effectLst/>
                          <a:hlinkClick r:id="rId4"/>
                        </a:rPr>
                        <a:t>[13]</a:t>
                      </a:r>
                      <a:endParaRPr lang="en-GB" dirty="0">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750 BCE</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550 BCE</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605760180"/>
                  </a:ext>
                </a:extLst>
              </a:tr>
              <a:tr h="0">
                <a:tc>
                  <a:txBody>
                    <a:bodyPr/>
                    <a:lstStyle/>
                    <a:p>
                      <a:r>
                        <a:rPr lang="en-GB">
                          <a:effectLst/>
                        </a:rPr>
                        <a:t>Oort minimum</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dirty="0">
                          <a:effectLst/>
                        </a:rPr>
                        <a:t>1040 CE</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1080 CE</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4271628563"/>
                  </a:ext>
                </a:extLst>
              </a:tr>
              <a:tr h="0">
                <a:tc>
                  <a:txBody>
                    <a:bodyPr/>
                    <a:lstStyle/>
                    <a:p>
                      <a:r>
                        <a:rPr lang="en-GB">
                          <a:effectLst/>
                        </a:rPr>
                        <a:t>Medieval maximum</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1100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1250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06455000"/>
                  </a:ext>
                </a:extLst>
              </a:tr>
              <a:tr h="0">
                <a:tc>
                  <a:txBody>
                    <a:bodyPr/>
                    <a:lstStyle/>
                    <a:p>
                      <a:r>
                        <a:rPr lang="en-GB">
                          <a:effectLst/>
                        </a:rPr>
                        <a:t>Wolf minimum</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1280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1350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068898089"/>
                  </a:ext>
                </a:extLst>
              </a:tr>
              <a:tr h="0">
                <a:tc>
                  <a:txBody>
                    <a:bodyPr/>
                    <a:lstStyle/>
                    <a:p>
                      <a:r>
                        <a:rPr lang="en-GB" u="none" strike="noStrike">
                          <a:solidFill>
                            <a:srgbClr val="0B0080"/>
                          </a:solidFill>
                          <a:effectLst/>
                          <a:hlinkClick r:id="rId5" tooltip="Spörer Minimum"/>
                        </a:rPr>
                        <a:t>Spörer Minimum</a:t>
                      </a:r>
                      <a:endParaRPr lang="en-GB">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1450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1550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412180538"/>
                  </a:ext>
                </a:extLst>
              </a:tr>
              <a:tr h="0">
                <a:tc>
                  <a:txBody>
                    <a:bodyPr/>
                    <a:lstStyle/>
                    <a:p>
                      <a:r>
                        <a:rPr lang="en-GB" u="none" strike="noStrike">
                          <a:solidFill>
                            <a:srgbClr val="0B0080"/>
                          </a:solidFill>
                          <a:effectLst/>
                          <a:hlinkClick r:id="rId6" tooltip="Maunder Minimum"/>
                        </a:rPr>
                        <a:t>Maunder Minimum</a:t>
                      </a:r>
                      <a:endParaRPr lang="en-GB">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dirty="0">
                          <a:effectLst/>
                        </a:rPr>
                        <a:t>1645</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1715</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253176946"/>
                  </a:ext>
                </a:extLst>
              </a:tr>
              <a:tr h="0">
                <a:tc>
                  <a:txBody>
                    <a:bodyPr/>
                    <a:lstStyle/>
                    <a:p>
                      <a:r>
                        <a:rPr lang="en-GB" u="none" strike="noStrike">
                          <a:solidFill>
                            <a:srgbClr val="0B0080"/>
                          </a:solidFill>
                          <a:effectLst/>
                          <a:hlinkClick r:id="rId7" tooltip="Dalton Minimum"/>
                        </a:rPr>
                        <a:t>Dalton Minimum</a:t>
                      </a:r>
                      <a:endParaRPr lang="en-GB">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a:effectLst/>
                        </a:rPr>
                        <a:t>1790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r>
                        <a:rPr lang="en-GB" dirty="0">
                          <a:effectLst/>
                        </a:rPr>
                        <a:t>1820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246725099"/>
                  </a:ext>
                </a:extLst>
              </a:tr>
            </a:tbl>
          </a:graphicData>
        </a:graphic>
      </p:graphicFrame>
      <p:sp>
        <p:nvSpPr>
          <p:cNvPr id="16" name="TextBox 15">
            <a:extLst>
              <a:ext uri="{FF2B5EF4-FFF2-40B4-BE49-F238E27FC236}">
                <a16:creationId xmlns:a16="http://schemas.microsoft.com/office/drawing/2014/main" id="{C08DF168-6AA4-364D-9482-C2EC4DB8BC35}"/>
              </a:ext>
            </a:extLst>
          </p:cNvPr>
          <p:cNvSpPr txBox="1"/>
          <p:nvPr/>
        </p:nvSpPr>
        <p:spPr>
          <a:xfrm rot="16200000">
            <a:off x="8087018" y="3075350"/>
            <a:ext cx="1296144" cy="369332"/>
          </a:xfrm>
          <a:prstGeom prst="rect">
            <a:avLst/>
          </a:prstGeom>
          <a:noFill/>
        </p:spPr>
        <p:txBody>
          <a:bodyPr wrap="square" rtlCol="0">
            <a:spAutoFit/>
          </a:bodyPr>
          <a:lstStyle/>
          <a:p>
            <a:r>
              <a:rPr lang="en-US" dirty="0"/>
              <a:t>Maunder </a:t>
            </a:r>
          </a:p>
        </p:txBody>
      </p:sp>
      <p:sp>
        <p:nvSpPr>
          <p:cNvPr id="29" name="TextBox 28">
            <a:extLst>
              <a:ext uri="{FF2B5EF4-FFF2-40B4-BE49-F238E27FC236}">
                <a16:creationId xmlns:a16="http://schemas.microsoft.com/office/drawing/2014/main" id="{449A7C98-D360-8241-A9BB-000B2F7467CB}"/>
              </a:ext>
            </a:extLst>
          </p:cNvPr>
          <p:cNvSpPr txBox="1"/>
          <p:nvPr/>
        </p:nvSpPr>
        <p:spPr>
          <a:xfrm rot="16200000">
            <a:off x="7363817" y="3149840"/>
            <a:ext cx="695434" cy="369332"/>
          </a:xfrm>
          <a:prstGeom prst="rect">
            <a:avLst/>
          </a:prstGeom>
          <a:noFill/>
        </p:spPr>
        <p:txBody>
          <a:bodyPr wrap="square" rtlCol="0">
            <a:spAutoFit/>
          </a:bodyPr>
          <a:lstStyle/>
          <a:p>
            <a:r>
              <a:rPr lang="en-US" dirty="0"/>
              <a:t>Wolf</a:t>
            </a:r>
          </a:p>
        </p:txBody>
      </p:sp>
      <p:sp>
        <p:nvSpPr>
          <p:cNvPr id="30" name="TextBox 29">
            <a:extLst>
              <a:ext uri="{FF2B5EF4-FFF2-40B4-BE49-F238E27FC236}">
                <a16:creationId xmlns:a16="http://schemas.microsoft.com/office/drawing/2014/main" id="{EEFE3BCF-8CEE-D44E-8208-50EF328DE34E}"/>
              </a:ext>
            </a:extLst>
          </p:cNvPr>
          <p:cNvSpPr txBox="1"/>
          <p:nvPr/>
        </p:nvSpPr>
        <p:spPr>
          <a:xfrm rot="16200000">
            <a:off x="6539803" y="3198653"/>
            <a:ext cx="695434" cy="369332"/>
          </a:xfrm>
          <a:prstGeom prst="rect">
            <a:avLst/>
          </a:prstGeom>
          <a:noFill/>
        </p:spPr>
        <p:txBody>
          <a:bodyPr wrap="square" rtlCol="0">
            <a:spAutoFit/>
          </a:bodyPr>
          <a:lstStyle/>
          <a:p>
            <a:r>
              <a:rPr lang="en-US" dirty="0"/>
              <a:t>Oort</a:t>
            </a:r>
          </a:p>
        </p:txBody>
      </p:sp>
      <p:sp>
        <p:nvSpPr>
          <p:cNvPr id="31" name="TextBox 30">
            <a:extLst>
              <a:ext uri="{FF2B5EF4-FFF2-40B4-BE49-F238E27FC236}">
                <a16:creationId xmlns:a16="http://schemas.microsoft.com/office/drawing/2014/main" id="{BB00F4BF-7CA4-6C42-9B70-8486A22B3DC0}"/>
              </a:ext>
            </a:extLst>
          </p:cNvPr>
          <p:cNvSpPr txBox="1"/>
          <p:nvPr/>
        </p:nvSpPr>
        <p:spPr>
          <a:xfrm rot="16200000">
            <a:off x="1526138" y="3234332"/>
            <a:ext cx="1184777" cy="369332"/>
          </a:xfrm>
          <a:prstGeom prst="rect">
            <a:avLst/>
          </a:prstGeom>
          <a:noFill/>
        </p:spPr>
        <p:txBody>
          <a:bodyPr wrap="square" rtlCol="0">
            <a:spAutoFit/>
          </a:bodyPr>
          <a:lstStyle/>
          <a:p>
            <a:r>
              <a:rPr lang="en-US" dirty="0"/>
              <a:t>Homeric</a:t>
            </a:r>
          </a:p>
        </p:txBody>
      </p:sp>
      <p:sp>
        <p:nvSpPr>
          <p:cNvPr id="17" name="TextBox 16">
            <a:extLst>
              <a:ext uri="{FF2B5EF4-FFF2-40B4-BE49-F238E27FC236}">
                <a16:creationId xmlns:a16="http://schemas.microsoft.com/office/drawing/2014/main" id="{9DC40EE8-FE6D-27EC-1F28-4833F20C3738}"/>
              </a:ext>
            </a:extLst>
          </p:cNvPr>
          <p:cNvSpPr txBox="1"/>
          <p:nvPr/>
        </p:nvSpPr>
        <p:spPr>
          <a:xfrm rot="16200000">
            <a:off x="5167354" y="3123230"/>
            <a:ext cx="1278051" cy="369332"/>
          </a:xfrm>
          <a:prstGeom prst="rect">
            <a:avLst/>
          </a:prstGeom>
          <a:noFill/>
        </p:spPr>
        <p:txBody>
          <a:bodyPr wrap="square" rtlCol="0">
            <a:spAutoFit/>
          </a:bodyPr>
          <a:lstStyle/>
          <a:p>
            <a:r>
              <a:rPr lang="en-US" dirty="0"/>
              <a:t>Byzantian</a:t>
            </a:r>
          </a:p>
        </p:txBody>
      </p:sp>
    </p:spTree>
    <p:extLst>
      <p:ext uri="{BB962C8B-B14F-4D97-AF65-F5344CB8AC3E}">
        <p14:creationId xmlns:p14="http://schemas.microsoft.com/office/powerpoint/2010/main" val="64520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96634-5799-0D02-8E58-14B68800B010}"/>
              </a:ext>
            </a:extLst>
          </p:cNvPr>
          <p:cNvSpPr>
            <a:spLocks noGrp="1"/>
          </p:cNvSpPr>
          <p:nvPr>
            <p:ph type="title"/>
          </p:nvPr>
        </p:nvSpPr>
        <p:spPr/>
        <p:txBody>
          <a:bodyPr/>
          <a:lstStyle/>
          <a:p>
            <a:endParaRPr lang="en-US" dirty="0"/>
          </a:p>
        </p:txBody>
      </p:sp>
      <p:pic>
        <p:nvPicPr>
          <p:cNvPr id="5" name="Content Placeholder 4" descr="Chart&#10;&#10;Description automatically generated">
            <a:extLst>
              <a:ext uri="{FF2B5EF4-FFF2-40B4-BE49-F238E27FC236}">
                <a16:creationId xmlns:a16="http://schemas.microsoft.com/office/drawing/2014/main" id="{1AE6305C-81BF-DAA5-FB69-264BBF394C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88339" y="1447301"/>
            <a:ext cx="6604508" cy="4822870"/>
          </a:xfrm>
        </p:spPr>
      </p:pic>
      <p:sp>
        <p:nvSpPr>
          <p:cNvPr id="9" name="TextBox 8">
            <a:extLst>
              <a:ext uri="{FF2B5EF4-FFF2-40B4-BE49-F238E27FC236}">
                <a16:creationId xmlns:a16="http://schemas.microsoft.com/office/drawing/2014/main" id="{2D1701B9-B7BF-798A-F5E3-C2C44EA107C9}"/>
              </a:ext>
            </a:extLst>
          </p:cNvPr>
          <p:cNvSpPr txBox="1"/>
          <p:nvPr/>
        </p:nvSpPr>
        <p:spPr>
          <a:xfrm>
            <a:off x="2189988" y="152257"/>
            <a:ext cx="6099048" cy="584775"/>
          </a:xfrm>
          <a:prstGeom prst="rect">
            <a:avLst/>
          </a:prstGeom>
          <a:noFill/>
        </p:spPr>
        <p:txBody>
          <a:bodyPr wrap="square">
            <a:spAutoFit/>
          </a:bodyPr>
          <a:lstStyle/>
          <a:p>
            <a:r>
              <a:rPr lang="en-GB" sz="3200" b="1" dirty="0">
                <a:solidFill>
                  <a:srgbClr val="C00000"/>
                </a:solidFill>
                <a:latin typeface="Arial" charset="0"/>
                <a:ea typeface="ＭＳ Ｐゴシック" charset="0"/>
                <a:cs typeface="ＭＳ Ｐゴシック" charset="0"/>
              </a:rPr>
              <a:t>Wavelet spectral analysis</a:t>
            </a:r>
          </a:p>
        </p:txBody>
      </p:sp>
      <p:sp>
        <p:nvSpPr>
          <p:cNvPr id="10" name="TextBox 9">
            <a:extLst>
              <a:ext uri="{FF2B5EF4-FFF2-40B4-BE49-F238E27FC236}">
                <a16:creationId xmlns:a16="http://schemas.microsoft.com/office/drawing/2014/main" id="{CB3E4B7B-2944-716D-0581-BA18DD1C0031}"/>
              </a:ext>
            </a:extLst>
          </p:cNvPr>
          <p:cNvSpPr txBox="1"/>
          <p:nvPr/>
        </p:nvSpPr>
        <p:spPr>
          <a:xfrm>
            <a:off x="252806" y="861334"/>
            <a:ext cx="11506378" cy="461665"/>
          </a:xfrm>
          <a:prstGeom prst="rect">
            <a:avLst/>
          </a:prstGeom>
          <a:noFill/>
        </p:spPr>
        <p:txBody>
          <a:bodyPr wrap="square">
            <a:spAutoFit/>
          </a:bodyPr>
          <a:lstStyle/>
          <a:p>
            <a:r>
              <a:rPr lang="en-GB" sz="2400" b="1" dirty="0">
                <a:solidFill>
                  <a:srgbClr val="0000FF"/>
                </a:solidFill>
                <a:latin typeface="Arial" charset="0"/>
                <a:ea typeface="ＭＳ Ｐゴシック" charset="0"/>
                <a:cs typeface="ＭＳ Ｐゴシック" charset="0"/>
              </a:rPr>
              <a:t>Averaged sunspot numbers                   Modulus summary curve of PCs Z15</a:t>
            </a:r>
          </a:p>
        </p:txBody>
      </p:sp>
      <p:pic>
        <p:nvPicPr>
          <p:cNvPr id="4" name="Picture 3" descr="A close-up of a graph&#10;&#10;Description automatically generated">
            <a:extLst>
              <a:ext uri="{FF2B5EF4-FFF2-40B4-BE49-F238E27FC236}">
                <a16:creationId xmlns:a16="http://schemas.microsoft.com/office/drawing/2014/main" id="{10E3A2A3-C4AD-FFFA-F32D-D4263FB8F8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76" y="1447301"/>
            <a:ext cx="5843194" cy="5097890"/>
          </a:xfrm>
          <a:prstGeom prst="rect">
            <a:avLst/>
          </a:prstGeom>
        </p:spPr>
      </p:pic>
    </p:spTree>
    <p:extLst>
      <p:ext uri="{BB962C8B-B14F-4D97-AF65-F5344CB8AC3E}">
        <p14:creationId xmlns:p14="http://schemas.microsoft.com/office/powerpoint/2010/main" val="833306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7776-4592-8857-5F88-E923414EFA7B}"/>
              </a:ext>
            </a:extLst>
          </p:cNvPr>
          <p:cNvSpPr>
            <a:spLocks noGrp="1"/>
          </p:cNvSpPr>
          <p:nvPr>
            <p:ph type="title"/>
          </p:nvPr>
        </p:nvSpPr>
        <p:spPr/>
        <p:txBody>
          <a:bodyPr/>
          <a:lstStyle/>
          <a:p>
            <a:endParaRPr lang="en-US"/>
          </a:p>
        </p:txBody>
      </p:sp>
      <p:pic>
        <p:nvPicPr>
          <p:cNvPr id="5" name="Content Placeholder 4" descr="Chart, line chart&#10;&#10;Description automatically generated">
            <a:extLst>
              <a:ext uri="{FF2B5EF4-FFF2-40B4-BE49-F238E27FC236}">
                <a16:creationId xmlns:a16="http://schemas.microsoft.com/office/drawing/2014/main" id="{E7DCBF64-15F4-50F6-6E39-B73D02B8B54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3599" y="412305"/>
            <a:ext cx="6163056" cy="5998273"/>
          </a:xfrm>
        </p:spPr>
      </p:pic>
      <p:pic>
        <p:nvPicPr>
          <p:cNvPr id="9" name="Picture 8" descr="Chart, scatter chart&#10;&#10;Description automatically generated">
            <a:extLst>
              <a:ext uri="{FF2B5EF4-FFF2-40B4-BE49-F238E27FC236}">
                <a16:creationId xmlns:a16="http://schemas.microsoft.com/office/drawing/2014/main" id="{839EED6B-2AAC-8666-B410-6394CBECDE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5568" y="4040924"/>
            <a:ext cx="5422900" cy="2456443"/>
          </a:xfrm>
          <a:prstGeom prst="rect">
            <a:avLst/>
          </a:prstGeom>
        </p:spPr>
      </p:pic>
      <p:pic>
        <p:nvPicPr>
          <p:cNvPr id="11" name="Picture 10" descr="Chart, scatter chart&#10;&#10;Description automatically generated">
            <a:extLst>
              <a:ext uri="{FF2B5EF4-FFF2-40B4-BE49-F238E27FC236}">
                <a16:creationId xmlns:a16="http://schemas.microsoft.com/office/drawing/2014/main" id="{2AC0EA3F-56C7-F993-8638-D6E4D81303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5568" y="51151"/>
            <a:ext cx="5422900" cy="2139423"/>
          </a:xfrm>
          <a:prstGeom prst="rect">
            <a:avLst/>
          </a:prstGeom>
        </p:spPr>
      </p:pic>
      <p:pic>
        <p:nvPicPr>
          <p:cNvPr id="13" name="Picture 12" descr="Chart, scatter chart&#10;&#10;Description automatically generated">
            <a:extLst>
              <a:ext uri="{FF2B5EF4-FFF2-40B4-BE49-F238E27FC236}">
                <a16:creationId xmlns:a16="http://schemas.microsoft.com/office/drawing/2014/main" id="{32A9A6AD-7930-9F46-BB51-7FD3535D33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6002" y="2120955"/>
            <a:ext cx="5296821" cy="2386394"/>
          </a:xfrm>
          <a:prstGeom prst="rect">
            <a:avLst/>
          </a:prstGeom>
        </p:spPr>
      </p:pic>
      <p:sp>
        <p:nvSpPr>
          <p:cNvPr id="15" name="TextBox 14">
            <a:extLst>
              <a:ext uri="{FF2B5EF4-FFF2-40B4-BE49-F238E27FC236}">
                <a16:creationId xmlns:a16="http://schemas.microsoft.com/office/drawing/2014/main" id="{F7014D92-9BF2-8FE2-2AD6-0C8DDA621D14}"/>
              </a:ext>
            </a:extLst>
          </p:cNvPr>
          <p:cNvSpPr txBox="1"/>
          <p:nvPr/>
        </p:nvSpPr>
        <p:spPr>
          <a:xfrm>
            <a:off x="82512" y="69414"/>
            <a:ext cx="6163056" cy="461665"/>
          </a:xfrm>
          <a:prstGeom prst="rect">
            <a:avLst/>
          </a:prstGeom>
          <a:noFill/>
        </p:spPr>
        <p:txBody>
          <a:bodyPr wrap="square">
            <a:spAutoFit/>
          </a:bodyPr>
          <a:lstStyle/>
          <a:p>
            <a:r>
              <a:rPr lang="en-GB" sz="2400" b="1" dirty="0">
                <a:solidFill>
                  <a:srgbClr val="222EF4"/>
                </a:solidFill>
                <a:latin typeface="Arial" charset="0"/>
                <a:ea typeface="ＭＳ Ｐゴシック" charset="0"/>
                <a:cs typeface="ＭＳ Ｐゴシック" charset="0"/>
              </a:rPr>
              <a:t>Correlation of </a:t>
            </a:r>
            <a:r>
              <a:rPr lang="en-GB" sz="2400" b="1" dirty="0">
                <a:solidFill>
                  <a:srgbClr val="C00000"/>
                </a:solidFill>
                <a:latin typeface="Arial" charset="0"/>
                <a:ea typeface="ＭＳ Ｐゴシック" charset="0"/>
                <a:cs typeface="ＭＳ Ｐゴシック" charset="0"/>
              </a:rPr>
              <a:t>SSN </a:t>
            </a:r>
            <a:r>
              <a:rPr lang="en-GB" sz="2400" b="1" dirty="0">
                <a:solidFill>
                  <a:srgbClr val="222EF4"/>
                </a:solidFill>
                <a:latin typeface="Arial" charset="0"/>
                <a:ea typeface="ＭＳ Ｐゴシック" charset="0"/>
                <a:cs typeface="ＭＳ Ｐゴシック" charset="0"/>
              </a:rPr>
              <a:t>with</a:t>
            </a:r>
            <a:r>
              <a:rPr lang="en-GB" sz="2400" b="1" dirty="0">
                <a:solidFill>
                  <a:srgbClr val="C00000"/>
                </a:solidFill>
                <a:latin typeface="Arial" charset="0"/>
                <a:ea typeface="ＭＳ Ｐゴシック" charset="0"/>
                <a:cs typeface="ＭＳ Ｐゴシック" charset="0"/>
              </a:rPr>
              <a:t> </a:t>
            </a:r>
            <a:r>
              <a:rPr lang="en-GB" sz="2400" b="1" dirty="0">
                <a:solidFill>
                  <a:srgbClr val="00B050"/>
                </a:solidFill>
                <a:latin typeface="Arial" charset="0"/>
                <a:ea typeface="ＭＳ Ｐゴシック" charset="0"/>
                <a:cs typeface="ＭＳ Ｐゴシック" charset="0"/>
              </a:rPr>
              <a:t>MSC</a:t>
            </a:r>
          </a:p>
        </p:txBody>
      </p:sp>
      <p:sp>
        <p:nvSpPr>
          <p:cNvPr id="17" name="TextBox 16">
            <a:extLst>
              <a:ext uri="{FF2B5EF4-FFF2-40B4-BE49-F238E27FC236}">
                <a16:creationId xmlns:a16="http://schemas.microsoft.com/office/drawing/2014/main" id="{AC3F7655-7C83-1720-7E1D-30FAB32956DF}"/>
              </a:ext>
            </a:extLst>
          </p:cNvPr>
          <p:cNvSpPr txBox="1"/>
          <p:nvPr/>
        </p:nvSpPr>
        <p:spPr>
          <a:xfrm>
            <a:off x="10629024" y="511898"/>
            <a:ext cx="889876" cy="369332"/>
          </a:xfrm>
          <a:prstGeom prst="rect">
            <a:avLst/>
          </a:prstGeom>
          <a:noFill/>
        </p:spPr>
        <p:txBody>
          <a:bodyPr wrap="square">
            <a:spAutoFit/>
          </a:bodyPr>
          <a:lstStyle/>
          <a:p>
            <a:r>
              <a:rPr lang="en-GB" sz="1800" b="1" dirty="0">
                <a:solidFill>
                  <a:srgbClr val="C00000"/>
                </a:solidFill>
                <a:latin typeface="Arial" charset="0"/>
                <a:ea typeface="ＭＳ Ｐゴシック" charset="0"/>
                <a:cs typeface="ＭＳ Ｐゴシック" charset="0"/>
              </a:rPr>
              <a:t>25%</a:t>
            </a:r>
            <a:endParaRPr lang="en-US" dirty="0"/>
          </a:p>
        </p:txBody>
      </p:sp>
      <p:sp>
        <p:nvSpPr>
          <p:cNvPr id="18" name="TextBox 17">
            <a:extLst>
              <a:ext uri="{FF2B5EF4-FFF2-40B4-BE49-F238E27FC236}">
                <a16:creationId xmlns:a16="http://schemas.microsoft.com/office/drawing/2014/main" id="{137F108F-91CB-36EF-D80D-A76F0AED1327}"/>
              </a:ext>
            </a:extLst>
          </p:cNvPr>
          <p:cNvSpPr txBox="1"/>
          <p:nvPr/>
        </p:nvSpPr>
        <p:spPr>
          <a:xfrm>
            <a:off x="10778592" y="2753136"/>
            <a:ext cx="889876" cy="369332"/>
          </a:xfrm>
          <a:prstGeom prst="rect">
            <a:avLst/>
          </a:prstGeom>
          <a:noFill/>
        </p:spPr>
        <p:txBody>
          <a:bodyPr wrap="square">
            <a:spAutoFit/>
          </a:bodyPr>
          <a:lstStyle/>
          <a:p>
            <a:r>
              <a:rPr lang="en-GB" sz="1800" b="1" dirty="0">
                <a:solidFill>
                  <a:srgbClr val="C00000"/>
                </a:solidFill>
                <a:latin typeface="Arial" charset="0"/>
                <a:ea typeface="ＭＳ Ｐゴシック" charset="0"/>
                <a:cs typeface="ＭＳ Ｐゴシック" charset="0"/>
              </a:rPr>
              <a:t>56%</a:t>
            </a:r>
            <a:endParaRPr lang="en-US" dirty="0"/>
          </a:p>
        </p:txBody>
      </p:sp>
      <p:sp>
        <p:nvSpPr>
          <p:cNvPr id="19" name="TextBox 18">
            <a:extLst>
              <a:ext uri="{FF2B5EF4-FFF2-40B4-BE49-F238E27FC236}">
                <a16:creationId xmlns:a16="http://schemas.microsoft.com/office/drawing/2014/main" id="{27BD1414-9D61-A527-84FE-30010D698B48}"/>
              </a:ext>
            </a:extLst>
          </p:cNvPr>
          <p:cNvSpPr txBox="1"/>
          <p:nvPr/>
        </p:nvSpPr>
        <p:spPr>
          <a:xfrm>
            <a:off x="10830916" y="4716614"/>
            <a:ext cx="889876" cy="369332"/>
          </a:xfrm>
          <a:prstGeom prst="rect">
            <a:avLst/>
          </a:prstGeom>
          <a:noFill/>
        </p:spPr>
        <p:txBody>
          <a:bodyPr wrap="square">
            <a:spAutoFit/>
          </a:bodyPr>
          <a:lstStyle/>
          <a:p>
            <a:r>
              <a:rPr lang="en-GB" sz="1800" b="1" dirty="0">
                <a:solidFill>
                  <a:srgbClr val="C00000"/>
                </a:solidFill>
                <a:latin typeface="Arial" charset="0"/>
                <a:ea typeface="ＭＳ Ｐゴシック" charset="0"/>
                <a:cs typeface="ＭＳ Ｐゴシック" charset="0"/>
              </a:rPr>
              <a:t>67%</a:t>
            </a:r>
            <a:endParaRPr lang="en-US" dirty="0"/>
          </a:p>
        </p:txBody>
      </p:sp>
      <p:sp>
        <p:nvSpPr>
          <p:cNvPr id="4" name="TextBox 3">
            <a:extLst>
              <a:ext uri="{FF2B5EF4-FFF2-40B4-BE49-F238E27FC236}">
                <a16:creationId xmlns:a16="http://schemas.microsoft.com/office/drawing/2014/main" id="{C9DBD216-5B9B-D228-FEA7-4690CD9CA2E0}"/>
              </a:ext>
            </a:extLst>
          </p:cNvPr>
          <p:cNvSpPr txBox="1"/>
          <p:nvPr/>
        </p:nvSpPr>
        <p:spPr>
          <a:xfrm>
            <a:off x="7475902" y="6437517"/>
            <a:ext cx="3799952" cy="369332"/>
          </a:xfrm>
          <a:prstGeom prst="rect">
            <a:avLst/>
          </a:prstGeom>
          <a:noFill/>
        </p:spPr>
        <p:txBody>
          <a:bodyPr wrap="square">
            <a:spAutoFit/>
          </a:bodyPr>
          <a:lstStyle/>
          <a:p>
            <a:r>
              <a:rPr lang="en-GB" sz="1800" b="1" dirty="0">
                <a:solidFill>
                  <a:srgbClr val="C00000"/>
                </a:solidFill>
                <a:latin typeface="Arial" charset="0"/>
                <a:ea typeface="ＭＳ Ｐゴシック" charset="0"/>
                <a:cs typeface="ＭＳ Ｐゴシック" charset="0"/>
              </a:rPr>
              <a:t>With IBM SPSS package </a:t>
            </a:r>
            <a:endParaRPr lang="en-US" dirty="0"/>
          </a:p>
        </p:txBody>
      </p:sp>
      <p:sp>
        <p:nvSpPr>
          <p:cNvPr id="7" name="TextBox 6">
            <a:extLst>
              <a:ext uri="{FF2B5EF4-FFF2-40B4-BE49-F238E27FC236}">
                <a16:creationId xmlns:a16="http://schemas.microsoft.com/office/drawing/2014/main" id="{06C4B1D1-0692-D673-9E0A-EE59BB5948C3}"/>
              </a:ext>
            </a:extLst>
          </p:cNvPr>
          <p:cNvSpPr txBox="1"/>
          <p:nvPr/>
        </p:nvSpPr>
        <p:spPr>
          <a:xfrm>
            <a:off x="45841" y="6226209"/>
            <a:ext cx="6130342" cy="646331"/>
          </a:xfrm>
          <a:prstGeom prst="rect">
            <a:avLst/>
          </a:prstGeom>
          <a:noFill/>
        </p:spPr>
        <p:txBody>
          <a:bodyPr wrap="square">
            <a:spAutoFit/>
          </a:bodyPr>
          <a:lstStyle/>
          <a:p>
            <a:r>
              <a:rPr lang="en-US" dirty="0"/>
              <a:t>https://</a:t>
            </a:r>
            <a:r>
              <a:rPr lang="en-US" dirty="0" err="1"/>
              <a:t>solargsm.com</a:t>
            </a:r>
            <a:r>
              <a:rPr lang="en-US" dirty="0"/>
              <a:t>/wp-content/uploads/2023/04/zharkova_etal_mnras2023.pdf</a:t>
            </a:r>
          </a:p>
        </p:txBody>
      </p:sp>
    </p:spTree>
    <p:extLst>
      <p:ext uri="{BB962C8B-B14F-4D97-AF65-F5344CB8AC3E}">
        <p14:creationId xmlns:p14="http://schemas.microsoft.com/office/powerpoint/2010/main" val="2369510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F6EA6-2E70-2D7B-2D0E-B155F6E74C38}"/>
              </a:ext>
            </a:extLst>
          </p:cNvPr>
          <p:cNvSpPr>
            <a:spLocks noGrp="1"/>
          </p:cNvSpPr>
          <p:nvPr>
            <p:ph type="title"/>
          </p:nvPr>
        </p:nvSpPr>
        <p:spPr/>
        <p:txBody>
          <a:bodyPr/>
          <a:lstStyle/>
          <a:p>
            <a:endParaRPr lang="en-US" dirty="0"/>
          </a:p>
        </p:txBody>
      </p:sp>
      <p:pic>
        <p:nvPicPr>
          <p:cNvPr id="5" name="Content Placeholder 4" descr="A picture containing text, antenna&#10;&#10;Description automatically generated">
            <a:extLst>
              <a:ext uri="{FF2B5EF4-FFF2-40B4-BE49-F238E27FC236}">
                <a16:creationId xmlns:a16="http://schemas.microsoft.com/office/drawing/2014/main" id="{6CF50F0B-0A55-66FA-6A1C-6E2B23FEC6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158" y="2349925"/>
            <a:ext cx="5970842" cy="3533477"/>
          </a:xfrm>
        </p:spPr>
      </p:pic>
      <p:pic>
        <p:nvPicPr>
          <p:cNvPr id="7" name="Picture 6" descr="A picture containing text, antenna&#10;&#10;Description automatically generated">
            <a:extLst>
              <a:ext uri="{FF2B5EF4-FFF2-40B4-BE49-F238E27FC236}">
                <a16:creationId xmlns:a16="http://schemas.microsoft.com/office/drawing/2014/main" id="{52B378C6-EA78-D319-1222-6606FEEE9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104" y="1794170"/>
            <a:ext cx="6281738" cy="4371975"/>
          </a:xfrm>
          <a:prstGeom prst="rect">
            <a:avLst/>
          </a:prstGeom>
        </p:spPr>
      </p:pic>
      <p:sp>
        <p:nvSpPr>
          <p:cNvPr id="8" name="TextBox 7">
            <a:extLst>
              <a:ext uri="{FF2B5EF4-FFF2-40B4-BE49-F238E27FC236}">
                <a16:creationId xmlns:a16="http://schemas.microsoft.com/office/drawing/2014/main" id="{DB8FEEEE-9D8A-60D9-10B7-CCCC25EEA875}"/>
              </a:ext>
            </a:extLst>
          </p:cNvPr>
          <p:cNvSpPr txBox="1"/>
          <p:nvPr/>
        </p:nvSpPr>
        <p:spPr>
          <a:xfrm>
            <a:off x="801434" y="424747"/>
            <a:ext cx="11265408" cy="584775"/>
          </a:xfrm>
          <a:prstGeom prst="rect">
            <a:avLst/>
          </a:prstGeom>
          <a:noFill/>
        </p:spPr>
        <p:txBody>
          <a:bodyPr wrap="square">
            <a:spAutoFit/>
          </a:bodyPr>
          <a:lstStyle/>
          <a:p>
            <a:r>
              <a:rPr lang="en-GB" sz="3200" b="1" dirty="0">
                <a:solidFill>
                  <a:srgbClr val="C00000"/>
                </a:solidFill>
                <a:latin typeface="Arial" charset="0"/>
                <a:ea typeface="ＭＳ Ｐゴシック" charset="0"/>
                <a:cs typeface="ＭＳ Ｐゴシック" charset="0"/>
              </a:rPr>
              <a:t>Poloidal </a:t>
            </a:r>
            <a:r>
              <a:rPr lang="en-GB" sz="3200" b="1" dirty="0">
                <a:solidFill>
                  <a:srgbClr val="222EF4"/>
                </a:solidFill>
                <a:latin typeface="Arial" charset="0"/>
                <a:ea typeface="ＭＳ Ｐゴシック" charset="0"/>
                <a:cs typeface="ＭＳ Ｐゴシック" charset="0"/>
              </a:rPr>
              <a:t>(left) </a:t>
            </a:r>
            <a:r>
              <a:rPr lang="en-GB" sz="3200" b="1" dirty="0">
                <a:solidFill>
                  <a:srgbClr val="C00000"/>
                </a:solidFill>
                <a:latin typeface="Arial" charset="0"/>
                <a:ea typeface="ＭＳ Ｐゴシック" charset="0"/>
                <a:cs typeface="ＭＳ Ｐゴシック" charset="0"/>
              </a:rPr>
              <a:t>versus toroidal </a:t>
            </a:r>
            <a:r>
              <a:rPr lang="en-GB" sz="3200" b="1" dirty="0">
                <a:solidFill>
                  <a:srgbClr val="222EF4"/>
                </a:solidFill>
                <a:latin typeface="Arial" charset="0"/>
                <a:ea typeface="ＭＳ Ｐゴシック" charset="0"/>
                <a:cs typeface="ＭＳ Ｐゴシック" charset="0"/>
              </a:rPr>
              <a:t>(right) </a:t>
            </a:r>
            <a:r>
              <a:rPr lang="en-GB" sz="3200" b="1" dirty="0">
                <a:solidFill>
                  <a:srgbClr val="C00000"/>
                </a:solidFill>
                <a:latin typeface="Arial" charset="0"/>
                <a:ea typeface="ＭＳ Ｐゴシック" charset="0"/>
                <a:cs typeface="ＭＳ Ｐゴシック" charset="0"/>
              </a:rPr>
              <a:t>magnetic fields</a:t>
            </a:r>
          </a:p>
        </p:txBody>
      </p:sp>
      <p:sp>
        <p:nvSpPr>
          <p:cNvPr id="4" name="TextBox 3">
            <a:extLst>
              <a:ext uri="{FF2B5EF4-FFF2-40B4-BE49-F238E27FC236}">
                <a16:creationId xmlns:a16="http://schemas.microsoft.com/office/drawing/2014/main" id="{4CF3FE8B-3AFD-DEBF-DC76-60A1CAC394F2}"/>
              </a:ext>
            </a:extLst>
          </p:cNvPr>
          <p:cNvSpPr txBox="1"/>
          <p:nvPr/>
        </p:nvSpPr>
        <p:spPr>
          <a:xfrm>
            <a:off x="408493" y="1171013"/>
            <a:ext cx="11783507" cy="461665"/>
          </a:xfrm>
          <a:prstGeom prst="rect">
            <a:avLst/>
          </a:prstGeom>
          <a:solidFill>
            <a:schemeClr val="accent1">
              <a:lumMod val="40000"/>
              <a:lumOff val="60000"/>
            </a:schemeClr>
          </a:solidFill>
        </p:spPr>
        <p:txBody>
          <a:bodyPr wrap="square">
            <a:spAutoFit/>
          </a:bodyPr>
          <a:lstStyle/>
          <a:p>
            <a:r>
              <a:rPr lang="en-US" sz="2400" dirty="0">
                <a:solidFill>
                  <a:srgbClr val="C00000"/>
                </a:solidFill>
              </a:rPr>
              <a:t>https://</a:t>
            </a:r>
            <a:r>
              <a:rPr lang="en-US" sz="2400" dirty="0" err="1">
                <a:solidFill>
                  <a:srgbClr val="C00000"/>
                </a:solidFill>
              </a:rPr>
              <a:t>solargsm.com</a:t>
            </a:r>
            <a:r>
              <a:rPr lang="en-US" sz="2400" dirty="0">
                <a:solidFill>
                  <a:srgbClr val="C00000"/>
                </a:solidFill>
              </a:rPr>
              <a:t>/wp-content/uploads/2023/04/zharkova_etal_mnras2023.pdf</a:t>
            </a:r>
          </a:p>
        </p:txBody>
      </p:sp>
    </p:spTree>
    <p:extLst>
      <p:ext uri="{BB962C8B-B14F-4D97-AF65-F5344CB8AC3E}">
        <p14:creationId xmlns:p14="http://schemas.microsoft.com/office/powerpoint/2010/main" val="3655844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C7FE4-A499-BD00-F390-94E0813C83A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4A107BE-8760-C3A6-1C6C-F87616CCF42D}"/>
              </a:ext>
            </a:extLst>
          </p:cNvPr>
          <p:cNvSpPr>
            <a:spLocks noGrp="1"/>
          </p:cNvSpPr>
          <p:nvPr>
            <p:ph idx="1"/>
          </p:nvPr>
        </p:nvSpPr>
        <p:spPr>
          <a:xfrm>
            <a:off x="7070725" y="332509"/>
            <a:ext cx="5121275" cy="6213764"/>
          </a:xfrm>
        </p:spPr>
        <p:txBody>
          <a:bodyPr/>
          <a:lstStyle/>
          <a:p>
            <a:r>
              <a:rPr lang="en-US" dirty="0">
                <a:solidFill>
                  <a:srgbClr val="222EF4"/>
                </a:solidFill>
              </a:rPr>
              <a:t>Solar dynamo produces magnetic loops (MLs) in the interior</a:t>
            </a:r>
          </a:p>
          <a:p>
            <a:r>
              <a:rPr lang="en-US" dirty="0"/>
              <a:t>MLs travel to the surface </a:t>
            </a:r>
          </a:p>
          <a:p>
            <a:r>
              <a:rPr lang="en-US" dirty="0">
                <a:solidFill>
                  <a:srgbClr val="C00000"/>
                </a:solidFill>
              </a:rPr>
              <a:t>Magnetic loops appear on photosphere as sunspots</a:t>
            </a:r>
          </a:p>
          <a:p>
            <a:r>
              <a:rPr lang="en-US" dirty="0">
                <a:solidFill>
                  <a:srgbClr val="222EF4"/>
                </a:solidFill>
              </a:rPr>
              <a:t>Chromosphere and corona </a:t>
            </a:r>
            <a:r>
              <a:rPr lang="en-US" dirty="0"/>
              <a:t>are formed by flaring processes in MLs</a:t>
            </a:r>
          </a:p>
          <a:p>
            <a:pPr lvl="1"/>
            <a:r>
              <a:rPr lang="en-US" dirty="0"/>
              <a:t>Large flares (10^29-10^33 erg)</a:t>
            </a:r>
          </a:p>
          <a:p>
            <a:pPr lvl="1"/>
            <a:r>
              <a:rPr lang="en-US" dirty="0"/>
              <a:t>Micro flares (10^25-10^28 erg)</a:t>
            </a:r>
          </a:p>
          <a:p>
            <a:pPr lvl="1"/>
            <a:r>
              <a:rPr lang="en-US" dirty="0"/>
              <a:t>Nanoflares(10^21-10^24 erg)</a:t>
            </a:r>
          </a:p>
          <a:p>
            <a:r>
              <a:rPr lang="en-US" dirty="0">
                <a:solidFill>
                  <a:srgbClr val="C00000"/>
                </a:solidFill>
              </a:rPr>
              <a:t>Coronal heating </a:t>
            </a:r>
            <a:r>
              <a:rPr lang="en-US" dirty="0"/>
              <a:t>is caused by nanoflares </a:t>
            </a:r>
            <a:r>
              <a:rPr lang="en-US" sz="2000" dirty="0"/>
              <a:t>Parker, 1988</a:t>
            </a:r>
          </a:p>
        </p:txBody>
      </p:sp>
      <p:pic>
        <p:nvPicPr>
          <p:cNvPr id="2050" name="Picture 2">
            <a:extLst>
              <a:ext uri="{FF2B5EF4-FFF2-40B4-BE49-F238E27FC236}">
                <a16:creationId xmlns:a16="http://schemas.microsoft.com/office/drawing/2014/main" id="{970E3FA1-6FEB-B04A-9509-73287AB0B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03"/>
            <a:ext cx="70707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165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9492E-E206-4642-0B94-F585AC745BB3}"/>
              </a:ext>
            </a:extLst>
          </p:cNvPr>
          <p:cNvSpPr>
            <a:spLocks noGrp="1"/>
          </p:cNvSpPr>
          <p:nvPr>
            <p:ph type="title"/>
          </p:nvPr>
        </p:nvSpPr>
        <p:spPr>
          <a:xfrm>
            <a:off x="207818" y="353291"/>
            <a:ext cx="5320146" cy="6130635"/>
          </a:xfrm>
        </p:spPr>
        <p:txBody>
          <a:bodyPr/>
          <a:lstStyle/>
          <a:p>
            <a:r>
              <a:rPr lang="en-US" dirty="0"/>
              <a:t> </a:t>
            </a:r>
            <a:r>
              <a:rPr lang="en-US" dirty="0">
                <a:solidFill>
                  <a:srgbClr val="C00000"/>
                </a:solidFill>
              </a:rPr>
              <a:t>Magnetic loops </a:t>
            </a:r>
            <a:r>
              <a:rPr lang="en-US" dirty="0"/>
              <a:t>– view from a side</a:t>
            </a:r>
            <a:br>
              <a:rPr lang="en-US" dirty="0"/>
            </a:br>
            <a:br>
              <a:rPr lang="en-US" dirty="0"/>
            </a:br>
            <a:r>
              <a:rPr lang="en-GB" sz="3200" dirty="0"/>
              <a:t>An international research team led by </a:t>
            </a:r>
            <a:r>
              <a:rPr lang="en-GB" sz="3200" dirty="0">
                <a:solidFill>
                  <a:srgbClr val="222EF4"/>
                </a:solidFill>
              </a:rPr>
              <a:t>Dr. Shin-</a:t>
            </a:r>
            <a:r>
              <a:rPr lang="en-GB" sz="3200" dirty="0" err="1">
                <a:solidFill>
                  <a:srgbClr val="222EF4"/>
                </a:solidFill>
              </a:rPr>
              <a:t>nosuke</a:t>
            </a:r>
            <a:r>
              <a:rPr lang="en-GB" sz="3200" dirty="0">
                <a:solidFill>
                  <a:srgbClr val="222EF4"/>
                </a:solidFill>
              </a:rPr>
              <a:t> Ishikawa, (ISAS/JAXA) </a:t>
            </a:r>
            <a:r>
              <a:rPr lang="en-GB" sz="3200" dirty="0"/>
              <a:t>succeeded in detecting the subtle </a:t>
            </a:r>
            <a:r>
              <a:rPr lang="en-GB" sz="3200" dirty="0">
                <a:solidFill>
                  <a:srgbClr val="222EF4"/>
                </a:solidFill>
              </a:rPr>
              <a:t>signs of nanoflares </a:t>
            </a:r>
            <a:r>
              <a:rPr lang="en-GB" sz="3200" dirty="0"/>
              <a:t>(tiny flares) (</a:t>
            </a:r>
            <a:r>
              <a:rPr lang="en-GB" sz="3200" dirty="0" err="1"/>
              <a:t>FOKSI+Hinode</a:t>
            </a:r>
            <a:r>
              <a:rPr lang="en-GB" sz="3200" dirty="0"/>
              <a:t>)</a:t>
            </a:r>
            <a:br>
              <a:rPr lang="en-GB" sz="3200" dirty="0"/>
            </a:br>
            <a:br>
              <a:rPr lang="en-GB" sz="3200" dirty="0"/>
            </a:br>
            <a:r>
              <a:rPr lang="en-GB" sz="2800" dirty="0"/>
              <a:t>Nature Astronomy, 9 October 2017</a:t>
            </a:r>
            <a:endParaRPr lang="en-US" sz="2800" dirty="0"/>
          </a:p>
        </p:txBody>
      </p:sp>
      <p:pic>
        <p:nvPicPr>
          <p:cNvPr id="3074" name="Picture 2">
            <a:extLst>
              <a:ext uri="{FF2B5EF4-FFF2-40B4-BE49-F238E27FC236}">
                <a16:creationId xmlns:a16="http://schemas.microsoft.com/office/drawing/2014/main" id="{AF5E450C-9E0C-4E9C-0FE0-260252DD3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5302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3240C1-1A4F-3E46-87EB-9B18F0DF00B0}"/>
              </a:ext>
            </a:extLst>
          </p:cNvPr>
          <p:cNvSpPr/>
          <p:nvPr/>
        </p:nvSpPr>
        <p:spPr>
          <a:xfrm>
            <a:off x="248756" y="19039"/>
            <a:ext cx="11151887" cy="584775"/>
          </a:xfrm>
          <a:prstGeom prst="rect">
            <a:avLst/>
          </a:prstGeom>
        </p:spPr>
        <p:txBody>
          <a:bodyPr wrap="square">
            <a:spAutoFit/>
          </a:bodyPr>
          <a:lstStyle/>
          <a:p>
            <a:pPr algn="ctr"/>
            <a:r>
              <a:rPr lang="en-US" sz="3200" dirty="0">
                <a:solidFill>
                  <a:srgbClr val="0000FF"/>
                </a:solidFill>
              </a:rPr>
              <a:t>Solar irradiance and terrestrial temperature during MM</a:t>
            </a:r>
          </a:p>
        </p:txBody>
      </p:sp>
      <p:pic>
        <p:nvPicPr>
          <p:cNvPr id="4" name="Picture 3">
            <a:extLst>
              <a:ext uri="{FF2B5EF4-FFF2-40B4-BE49-F238E27FC236}">
                <a16:creationId xmlns:a16="http://schemas.microsoft.com/office/drawing/2014/main" id="{A528FE42-9082-C443-A2B8-DBC67D0C8F6A}"/>
              </a:ext>
            </a:extLst>
          </p:cNvPr>
          <p:cNvPicPr>
            <a:picLocks noChangeAspect="1"/>
          </p:cNvPicPr>
          <p:nvPr/>
        </p:nvPicPr>
        <p:blipFill>
          <a:blip r:embed="rId2"/>
          <a:stretch>
            <a:fillRect/>
          </a:stretch>
        </p:blipFill>
        <p:spPr>
          <a:xfrm>
            <a:off x="604999" y="685622"/>
            <a:ext cx="5219700" cy="3035300"/>
          </a:xfrm>
          <a:prstGeom prst="rect">
            <a:avLst/>
          </a:prstGeom>
        </p:spPr>
      </p:pic>
      <p:sp>
        <p:nvSpPr>
          <p:cNvPr id="5" name="TextBox 4">
            <a:extLst>
              <a:ext uri="{FF2B5EF4-FFF2-40B4-BE49-F238E27FC236}">
                <a16:creationId xmlns:a16="http://schemas.microsoft.com/office/drawing/2014/main" id="{7598A6B3-44A7-5343-9D87-7D133DDEBC08}"/>
              </a:ext>
            </a:extLst>
          </p:cNvPr>
          <p:cNvSpPr txBox="1"/>
          <p:nvPr/>
        </p:nvSpPr>
        <p:spPr>
          <a:xfrm>
            <a:off x="2686675" y="3511412"/>
            <a:ext cx="2878112" cy="369332"/>
          </a:xfrm>
          <a:prstGeom prst="rect">
            <a:avLst/>
          </a:prstGeom>
          <a:noFill/>
        </p:spPr>
        <p:txBody>
          <a:bodyPr wrap="square" rtlCol="0">
            <a:spAutoFit/>
          </a:bodyPr>
          <a:lstStyle/>
          <a:p>
            <a:r>
              <a:rPr lang="en-US" dirty="0"/>
              <a:t>Lean et al, 1995, JGR</a:t>
            </a:r>
          </a:p>
        </p:txBody>
      </p:sp>
      <p:graphicFrame>
        <p:nvGraphicFramePr>
          <p:cNvPr id="6" name="Table 5">
            <a:extLst>
              <a:ext uri="{FF2B5EF4-FFF2-40B4-BE49-F238E27FC236}">
                <a16:creationId xmlns:a16="http://schemas.microsoft.com/office/drawing/2014/main" id="{05FF931F-01D5-8141-9685-DD1B36B34BF3}"/>
              </a:ext>
            </a:extLst>
          </p:cNvPr>
          <p:cNvGraphicFramePr>
            <a:graphicFrameLocks noGrp="1"/>
          </p:cNvGraphicFramePr>
          <p:nvPr/>
        </p:nvGraphicFramePr>
        <p:xfrm>
          <a:off x="809469" y="3880744"/>
          <a:ext cx="10403176" cy="2494280"/>
        </p:xfrm>
        <a:graphic>
          <a:graphicData uri="http://schemas.openxmlformats.org/drawingml/2006/table">
            <a:tbl>
              <a:tblPr firstRow="1" bandRow="1">
                <a:tableStyleId>{5C22544A-7EE6-4342-B048-85BDC9FD1C3A}</a:tableStyleId>
              </a:tblPr>
              <a:tblGrid>
                <a:gridCol w="2878111">
                  <a:extLst>
                    <a:ext uri="{9D8B030D-6E8A-4147-A177-3AD203B41FA5}">
                      <a16:colId xmlns:a16="http://schemas.microsoft.com/office/drawing/2014/main" val="4149203637"/>
                    </a:ext>
                  </a:extLst>
                </a:gridCol>
                <a:gridCol w="1993692">
                  <a:extLst>
                    <a:ext uri="{9D8B030D-6E8A-4147-A177-3AD203B41FA5}">
                      <a16:colId xmlns:a16="http://schemas.microsoft.com/office/drawing/2014/main" val="755219950"/>
                    </a:ext>
                  </a:extLst>
                </a:gridCol>
                <a:gridCol w="2930579">
                  <a:extLst>
                    <a:ext uri="{9D8B030D-6E8A-4147-A177-3AD203B41FA5}">
                      <a16:colId xmlns:a16="http://schemas.microsoft.com/office/drawing/2014/main" val="2440435767"/>
                    </a:ext>
                  </a:extLst>
                </a:gridCol>
                <a:gridCol w="2600794">
                  <a:extLst>
                    <a:ext uri="{9D8B030D-6E8A-4147-A177-3AD203B41FA5}">
                      <a16:colId xmlns:a16="http://schemas.microsoft.com/office/drawing/2014/main" val="1257729956"/>
                    </a:ext>
                  </a:extLst>
                </a:gridCol>
              </a:tblGrid>
              <a:tr h="0">
                <a:tc>
                  <a:txBody>
                    <a:bodyPr/>
                    <a:lstStyle/>
                    <a:p>
                      <a:r>
                        <a:rPr lang="en-US" dirty="0"/>
                        <a:t>  Authors</a:t>
                      </a:r>
                    </a:p>
                  </a:txBody>
                  <a:tcPr/>
                </a:tc>
                <a:tc>
                  <a:txBody>
                    <a:bodyPr/>
                    <a:lstStyle/>
                    <a:p>
                      <a:r>
                        <a:rPr lang="en-US" dirty="0"/>
                        <a:t> S,  Maunder minimum, W/m</a:t>
                      </a:r>
                      <a:r>
                        <a:rPr lang="en-US" baseline="30000" dirty="0"/>
                        <a:t>2</a:t>
                      </a:r>
                    </a:p>
                  </a:txBody>
                  <a:tcPr/>
                </a:tc>
                <a:tc>
                  <a:txBody>
                    <a:bodyPr/>
                    <a:lstStyle/>
                    <a:p>
                      <a:r>
                        <a:rPr lang="en-US" dirty="0"/>
                        <a:t>    S 1990-2000, W/m</a:t>
                      </a:r>
                      <a:r>
                        <a:rPr lang="en-US" baseline="30000" dirty="0"/>
                        <a:t>2</a:t>
                      </a:r>
                      <a:endParaRPr lang="en-US" dirty="0"/>
                    </a:p>
                  </a:txBody>
                  <a:tcPr/>
                </a:tc>
                <a:tc>
                  <a:txBody>
                    <a:bodyPr/>
                    <a:lstStyle/>
                    <a:p>
                      <a:r>
                        <a:rPr lang="en-US" dirty="0"/>
                        <a:t>△S  from MM, %</a:t>
                      </a:r>
                    </a:p>
                  </a:txBody>
                  <a:tcPr/>
                </a:tc>
                <a:extLst>
                  <a:ext uri="{0D108BD9-81ED-4DB2-BD59-A6C34878D82A}">
                    <a16:rowId xmlns:a16="http://schemas.microsoft.com/office/drawing/2014/main" val="153023631"/>
                  </a:ext>
                </a:extLst>
              </a:tr>
              <a:tr h="370840">
                <a:tc>
                  <a:txBody>
                    <a:bodyPr/>
                    <a:lstStyle/>
                    <a:p>
                      <a:r>
                        <a:rPr lang="en-US" dirty="0"/>
                        <a:t>Lean et. Al., 1995</a:t>
                      </a:r>
                    </a:p>
                  </a:txBody>
                  <a:tcPr/>
                </a:tc>
                <a:tc>
                  <a:txBody>
                    <a:bodyPr/>
                    <a:lstStyle/>
                    <a:p>
                      <a:r>
                        <a:rPr lang="en-US" dirty="0"/>
                        <a:t>   1363</a:t>
                      </a:r>
                    </a:p>
                  </a:txBody>
                  <a:tcPr/>
                </a:tc>
                <a:tc>
                  <a:txBody>
                    <a:bodyPr/>
                    <a:lstStyle/>
                    <a:p>
                      <a:r>
                        <a:rPr lang="en-US" dirty="0"/>
                        <a:t>    1366</a:t>
                      </a:r>
                    </a:p>
                  </a:txBody>
                  <a:tcPr/>
                </a:tc>
                <a:tc>
                  <a:txBody>
                    <a:bodyPr/>
                    <a:lstStyle/>
                    <a:p>
                      <a:r>
                        <a:rPr lang="en-US" dirty="0"/>
                        <a:t>    0.22</a:t>
                      </a:r>
                    </a:p>
                  </a:txBody>
                  <a:tcPr/>
                </a:tc>
                <a:extLst>
                  <a:ext uri="{0D108BD9-81ED-4DB2-BD59-A6C34878D82A}">
                    <a16:rowId xmlns:a16="http://schemas.microsoft.com/office/drawing/2014/main" val="3662539802"/>
                  </a:ext>
                </a:extLst>
              </a:tr>
              <a:tr h="370840">
                <a:tc>
                  <a:txBody>
                    <a:bodyPr/>
                    <a:lstStyle/>
                    <a:p>
                      <a:r>
                        <a:rPr lang="en-US" dirty="0" err="1"/>
                        <a:t>Steinhilber</a:t>
                      </a:r>
                      <a:r>
                        <a:rPr lang="en-US" dirty="0"/>
                        <a:t> et al, 2012</a:t>
                      </a:r>
                    </a:p>
                  </a:txBody>
                  <a:tcPr/>
                </a:tc>
                <a:tc>
                  <a:txBody>
                    <a:bodyPr/>
                    <a:lstStyle/>
                    <a:p>
                      <a:r>
                        <a:rPr lang="en-US" dirty="0"/>
                        <a:t>   1364</a:t>
                      </a:r>
                    </a:p>
                  </a:txBody>
                  <a:tcPr/>
                </a:tc>
                <a:tc>
                  <a:txBody>
                    <a:bodyPr/>
                    <a:lstStyle/>
                    <a:p>
                      <a:r>
                        <a:rPr lang="en-US" dirty="0"/>
                        <a:t>    1366</a:t>
                      </a:r>
                    </a:p>
                  </a:txBody>
                  <a:tcPr/>
                </a:tc>
                <a:tc>
                  <a:txBody>
                    <a:bodyPr/>
                    <a:lstStyle/>
                    <a:p>
                      <a:r>
                        <a:rPr lang="en-US" dirty="0"/>
                        <a:t>    0.22</a:t>
                      </a:r>
                    </a:p>
                  </a:txBody>
                  <a:tcPr/>
                </a:tc>
                <a:extLst>
                  <a:ext uri="{0D108BD9-81ED-4DB2-BD59-A6C34878D82A}">
                    <a16:rowId xmlns:a16="http://schemas.microsoft.com/office/drawing/2014/main" val="3517328860"/>
                  </a:ext>
                </a:extLst>
              </a:tr>
              <a:tr h="370840">
                <a:tc>
                  <a:txBody>
                    <a:bodyPr/>
                    <a:lstStyle/>
                    <a:p>
                      <a:r>
                        <a:rPr lang="en-US" dirty="0"/>
                        <a:t>Shirley et al., 1990</a:t>
                      </a:r>
                    </a:p>
                  </a:txBody>
                  <a:tcPr/>
                </a:tc>
                <a:tc>
                  <a:txBody>
                    <a:bodyPr/>
                    <a:lstStyle/>
                    <a:p>
                      <a:r>
                        <a:rPr lang="en-US" dirty="0"/>
                        <a:t>    ---</a:t>
                      </a:r>
                    </a:p>
                  </a:txBody>
                  <a:tcPr/>
                </a:tc>
                <a:tc>
                  <a:txBody>
                    <a:bodyPr/>
                    <a:lstStyle/>
                    <a:p>
                      <a:r>
                        <a:rPr lang="en-US" dirty="0"/>
                        <a:t>    1370</a:t>
                      </a:r>
                    </a:p>
                  </a:txBody>
                  <a:tcPr/>
                </a:tc>
                <a:tc>
                  <a:txBody>
                    <a:bodyPr/>
                    <a:lstStyle/>
                    <a:p>
                      <a:r>
                        <a:rPr lang="en-US" dirty="0"/>
                        <a:t>    0.51</a:t>
                      </a:r>
                    </a:p>
                  </a:txBody>
                  <a:tcPr/>
                </a:tc>
                <a:extLst>
                  <a:ext uri="{0D108BD9-81ED-4DB2-BD59-A6C34878D82A}">
                    <a16:rowId xmlns:a16="http://schemas.microsoft.com/office/drawing/2014/main" val="3537497217"/>
                  </a:ext>
                </a:extLst>
              </a:tr>
              <a:tr h="370840">
                <a:tc>
                  <a:txBody>
                    <a:bodyPr/>
                    <a:lstStyle/>
                    <a:p>
                      <a:r>
                        <a:rPr lang="en-US" dirty="0"/>
                        <a:t>Wolff and Hickey, 1987</a:t>
                      </a:r>
                    </a:p>
                  </a:txBody>
                  <a:tcPr/>
                </a:tc>
                <a:tc>
                  <a:txBody>
                    <a:bodyPr/>
                    <a:lstStyle/>
                    <a:p>
                      <a:r>
                        <a:rPr lang="en-US" dirty="0"/>
                        <a:t>    ---</a:t>
                      </a:r>
                    </a:p>
                  </a:txBody>
                  <a:tcPr/>
                </a:tc>
                <a:tc>
                  <a:txBody>
                    <a:bodyPr/>
                    <a:lstStyle/>
                    <a:p>
                      <a:r>
                        <a:rPr lang="en-US" dirty="0"/>
                        <a:t>    1371</a:t>
                      </a:r>
                    </a:p>
                  </a:txBody>
                  <a:tcPr/>
                </a:tc>
                <a:tc>
                  <a:txBody>
                    <a:bodyPr/>
                    <a:lstStyle/>
                    <a:p>
                      <a:r>
                        <a:rPr lang="en-US" dirty="0"/>
                        <a:t>    0.51</a:t>
                      </a:r>
                    </a:p>
                  </a:txBody>
                  <a:tcPr/>
                </a:tc>
                <a:extLst>
                  <a:ext uri="{0D108BD9-81ED-4DB2-BD59-A6C34878D82A}">
                    <a16:rowId xmlns:a16="http://schemas.microsoft.com/office/drawing/2014/main" val="1809135689"/>
                  </a:ext>
                </a:extLst>
              </a:tr>
              <a:tr h="370840">
                <a:tc>
                  <a:txBody>
                    <a:bodyPr/>
                    <a:lstStyle/>
                    <a:p>
                      <a:r>
                        <a:rPr lang="en-US" dirty="0"/>
                        <a:t>Lee et al., 1995</a:t>
                      </a:r>
                    </a:p>
                  </a:txBody>
                  <a:tcPr/>
                </a:tc>
                <a:tc>
                  <a:txBody>
                    <a:bodyPr/>
                    <a:lstStyle/>
                    <a:p>
                      <a:r>
                        <a:rPr lang="en-US" dirty="0"/>
                        <a:t>    ---</a:t>
                      </a:r>
                    </a:p>
                  </a:txBody>
                  <a:tcPr/>
                </a:tc>
                <a:tc>
                  <a:txBody>
                    <a:bodyPr/>
                    <a:lstStyle/>
                    <a:p>
                      <a:r>
                        <a:rPr lang="en-US" dirty="0"/>
                        <a:t>    1372</a:t>
                      </a:r>
                    </a:p>
                  </a:txBody>
                  <a:tcPr/>
                </a:tc>
                <a:tc>
                  <a:txBody>
                    <a:bodyPr/>
                    <a:lstStyle/>
                    <a:p>
                      <a:r>
                        <a:rPr lang="en-US" dirty="0"/>
                        <a:t>    0.51</a:t>
                      </a:r>
                    </a:p>
                  </a:txBody>
                  <a:tcPr/>
                </a:tc>
                <a:extLst>
                  <a:ext uri="{0D108BD9-81ED-4DB2-BD59-A6C34878D82A}">
                    <a16:rowId xmlns:a16="http://schemas.microsoft.com/office/drawing/2014/main" val="2951038046"/>
                  </a:ext>
                </a:extLst>
              </a:tr>
            </a:tbl>
          </a:graphicData>
        </a:graphic>
      </p:graphicFrame>
      <p:pic>
        <p:nvPicPr>
          <p:cNvPr id="8" name="Picture 7">
            <a:extLst>
              <a:ext uri="{FF2B5EF4-FFF2-40B4-BE49-F238E27FC236}">
                <a16:creationId xmlns:a16="http://schemas.microsoft.com/office/drawing/2014/main" id="{963B47E2-A17C-4C4F-A886-80B675619B4A}"/>
              </a:ext>
            </a:extLst>
          </p:cNvPr>
          <p:cNvPicPr>
            <a:picLocks noChangeAspect="1"/>
          </p:cNvPicPr>
          <p:nvPr/>
        </p:nvPicPr>
        <p:blipFill>
          <a:blip r:embed="rId3"/>
          <a:stretch>
            <a:fillRect/>
          </a:stretch>
        </p:blipFill>
        <p:spPr>
          <a:xfrm>
            <a:off x="6096000" y="737504"/>
            <a:ext cx="5810319" cy="2866694"/>
          </a:xfrm>
          <a:prstGeom prst="rect">
            <a:avLst/>
          </a:prstGeom>
        </p:spPr>
      </p:pic>
      <p:sp>
        <p:nvSpPr>
          <p:cNvPr id="9" name="TextBox 8">
            <a:extLst>
              <a:ext uri="{FF2B5EF4-FFF2-40B4-BE49-F238E27FC236}">
                <a16:creationId xmlns:a16="http://schemas.microsoft.com/office/drawing/2014/main" id="{7A23D2A8-3A92-B944-8F01-0941467432D0}"/>
              </a:ext>
            </a:extLst>
          </p:cNvPr>
          <p:cNvSpPr txBox="1"/>
          <p:nvPr/>
        </p:nvSpPr>
        <p:spPr>
          <a:xfrm>
            <a:off x="1672236" y="6477882"/>
            <a:ext cx="9084038" cy="369332"/>
          </a:xfrm>
          <a:prstGeom prst="rect">
            <a:avLst/>
          </a:prstGeom>
          <a:noFill/>
        </p:spPr>
        <p:txBody>
          <a:bodyPr wrap="square" rtlCol="0">
            <a:spAutoFit/>
          </a:bodyPr>
          <a:lstStyle/>
          <a:p>
            <a:r>
              <a:rPr lang="en-US" dirty="0"/>
              <a:t>After the  TSI data were re-normalized the old data are hardly usable</a:t>
            </a:r>
          </a:p>
        </p:txBody>
      </p:sp>
      <p:sp>
        <p:nvSpPr>
          <p:cNvPr id="10" name="TextBox 9">
            <a:extLst>
              <a:ext uri="{FF2B5EF4-FFF2-40B4-BE49-F238E27FC236}">
                <a16:creationId xmlns:a16="http://schemas.microsoft.com/office/drawing/2014/main" id="{ABE8CE89-86C3-5047-806D-EB211C728232}"/>
              </a:ext>
            </a:extLst>
          </p:cNvPr>
          <p:cNvSpPr txBox="1"/>
          <p:nvPr/>
        </p:nvSpPr>
        <p:spPr>
          <a:xfrm>
            <a:off x="7530996" y="3429604"/>
            <a:ext cx="4401173" cy="369332"/>
          </a:xfrm>
          <a:prstGeom prst="rect">
            <a:avLst/>
          </a:prstGeom>
          <a:noFill/>
        </p:spPr>
        <p:txBody>
          <a:bodyPr wrap="square" rtlCol="0">
            <a:spAutoFit/>
          </a:bodyPr>
          <a:lstStyle/>
          <a:p>
            <a:r>
              <a:rPr lang="en-US" dirty="0"/>
              <a:t>Lamb, 1972; Easterbrook, 2016</a:t>
            </a:r>
          </a:p>
        </p:txBody>
      </p:sp>
    </p:spTree>
    <p:extLst>
      <p:ext uri="{BB962C8B-B14F-4D97-AF65-F5344CB8AC3E}">
        <p14:creationId xmlns:p14="http://schemas.microsoft.com/office/powerpoint/2010/main" val="3024055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69523-C6D4-9D49-80CC-BC5FDF05FF49}"/>
              </a:ext>
            </a:extLst>
          </p:cNvPr>
          <p:cNvSpPr>
            <a:spLocks noGrp="1"/>
          </p:cNvSpPr>
          <p:nvPr>
            <p:ph type="title"/>
          </p:nvPr>
        </p:nvSpPr>
        <p:spPr>
          <a:xfrm>
            <a:off x="865632" y="167223"/>
            <a:ext cx="10460736" cy="1143000"/>
          </a:xfrm>
        </p:spPr>
        <p:txBody>
          <a:bodyPr/>
          <a:lstStyle/>
          <a:p>
            <a:pPr algn="ctr"/>
            <a:r>
              <a:rPr lang="en-US" dirty="0">
                <a:solidFill>
                  <a:srgbClr val="222EF4"/>
                </a:solidFill>
              </a:rPr>
              <a:t>Temperature restoration during/after MM </a:t>
            </a:r>
            <a:br>
              <a:rPr lang="en-US" dirty="0">
                <a:solidFill>
                  <a:srgbClr val="222EF4"/>
                </a:solidFill>
              </a:rPr>
            </a:br>
            <a:r>
              <a:rPr lang="en-US" sz="2800" dirty="0">
                <a:solidFill>
                  <a:srgbClr val="C00000"/>
                </a:solidFill>
              </a:rPr>
              <a:t>(Shindell et al., 2001, </a:t>
            </a:r>
            <a:r>
              <a:rPr lang="en-US" sz="2800" dirty="0">
                <a:solidFill>
                  <a:srgbClr val="222EF4"/>
                </a:solidFill>
              </a:rPr>
              <a:t>Science)</a:t>
            </a:r>
            <a:r>
              <a:rPr lang="en-GB" dirty="0"/>
              <a:t> </a:t>
            </a:r>
            <a:endParaRPr lang="en-US" dirty="0"/>
          </a:p>
        </p:txBody>
      </p:sp>
      <p:sp>
        <p:nvSpPr>
          <p:cNvPr id="4" name="Footer Placeholder 3">
            <a:extLst>
              <a:ext uri="{FF2B5EF4-FFF2-40B4-BE49-F238E27FC236}">
                <a16:creationId xmlns:a16="http://schemas.microsoft.com/office/drawing/2014/main" id="{E5E5A811-2D61-F241-9BDA-54A5B7F2C4BA}"/>
              </a:ext>
            </a:extLst>
          </p:cNvPr>
          <p:cNvSpPr>
            <a:spLocks noGrp="1"/>
          </p:cNvSpPr>
          <p:nvPr>
            <p:ph type="ftr" sz="quarter" idx="11"/>
          </p:nvPr>
        </p:nvSpPr>
        <p:spPr/>
        <p:txBody>
          <a:bodyPr/>
          <a:lstStyle/>
          <a:p>
            <a:r>
              <a:rPr lang="en-US" dirty="0"/>
              <a:t> </a:t>
            </a:r>
            <a:endParaRPr lang="en-GB" dirty="0"/>
          </a:p>
        </p:txBody>
      </p:sp>
      <p:pic>
        <p:nvPicPr>
          <p:cNvPr id="1026" name="Picture 2" descr="Chilly Temperatures During the Maunder Minimum">
            <a:extLst>
              <a:ext uri="{FF2B5EF4-FFF2-40B4-BE49-F238E27FC236}">
                <a16:creationId xmlns:a16="http://schemas.microsoft.com/office/drawing/2014/main" id="{CB336EA6-B49A-A948-853B-CC3D9C340CD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0897" y="1844824"/>
            <a:ext cx="7114031" cy="447977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2627DDF2-EE57-C240-AFD7-760F117607ED}"/>
              </a:ext>
            </a:extLst>
          </p:cNvPr>
          <p:cNvSpPr txBox="1">
            <a:spLocks/>
          </p:cNvSpPr>
          <p:nvPr/>
        </p:nvSpPr>
        <p:spPr>
          <a:xfrm>
            <a:off x="7631392" y="1676399"/>
            <a:ext cx="4560608" cy="5032623"/>
          </a:xfrm>
          <a:prstGeom prst="rect">
            <a:avLst/>
          </a:prstGeom>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surface temperature of the Earth was reduced all over the Globe</a:t>
            </a:r>
          </a:p>
          <a:p>
            <a:r>
              <a:rPr lang="en-US" dirty="0"/>
              <a:t>Europe and North America went into a deep freeze</a:t>
            </a:r>
          </a:p>
          <a:p>
            <a:r>
              <a:rPr lang="en-US" dirty="0"/>
              <a:t>Alpine glaciers extended over valley farmland </a:t>
            </a:r>
          </a:p>
          <a:p>
            <a:r>
              <a:rPr lang="en-US" dirty="0"/>
              <a:t>Sea ice crept south from the Arctic </a:t>
            </a:r>
          </a:p>
          <a:p>
            <a:r>
              <a:rPr lang="en-US" dirty="0" err="1"/>
              <a:t>Dunab</a:t>
            </a:r>
            <a:r>
              <a:rPr lang="en-US" dirty="0"/>
              <a:t> and Thames rivers &amp; canals in the Netherlands froze regularly</a:t>
            </a:r>
          </a:p>
        </p:txBody>
      </p:sp>
      <p:sp>
        <p:nvSpPr>
          <p:cNvPr id="6" name="TextBox 5">
            <a:extLst>
              <a:ext uri="{FF2B5EF4-FFF2-40B4-BE49-F238E27FC236}">
                <a16:creationId xmlns:a16="http://schemas.microsoft.com/office/drawing/2014/main" id="{6D67E742-B33F-E838-2A4B-6195E94A9121}"/>
              </a:ext>
            </a:extLst>
          </p:cNvPr>
          <p:cNvSpPr txBox="1"/>
          <p:nvPr/>
        </p:nvSpPr>
        <p:spPr>
          <a:xfrm>
            <a:off x="310897" y="1308645"/>
            <a:ext cx="11221934" cy="369332"/>
          </a:xfrm>
          <a:prstGeom prst="rect">
            <a:avLst/>
          </a:prstGeom>
          <a:noFill/>
        </p:spPr>
        <p:txBody>
          <a:bodyPr wrap="square">
            <a:spAutoFit/>
          </a:bodyPr>
          <a:lstStyle/>
          <a:p>
            <a:r>
              <a:rPr lang="en-US" dirty="0">
                <a:solidFill>
                  <a:srgbClr val="222EF4"/>
                </a:solidFill>
              </a:rPr>
              <a:t>https://</a:t>
            </a:r>
            <a:r>
              <a:rPr lang="en-US" dirty="0" err="1">
                <a:solidFill>
                  <a:srgbClr val="222EF4"/>
                </a:solidFill>
              </a:rPr>
              <a:t>earthobservatory.nasa.gov</a:t>
            </a:r>
            <a:r>
              <a:rPr lang="en-US" dirty="0">
                <a:solidFill>
                  <a:srgbClr val="222EF4"/>
                </a:solidFill>
              </a:rPr>
              <a:t>/images/7122/chilly-temperatures-during-the-maunder-minimum</a:t>
            </a:r>
          </a:p>
        </p:txBody>
      </p:sp>
    </p:spTree>
    <p:extLst>
      <p:ext uri="{BB962C8B-B14F-4D97-AF65-F5344CB8AC3E}">
        <p14:creationId xmlns:p14="http://schemas.microsoft.com/office/powerpoint/2010/main" val="25404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69523-C6D4-9D49-80CC-BC5FDF05FF49}"/>
              </a:ext>
            </a:extLst>
          </p:cNvPr>
          <p:cNvSpPr>
            <a:spLocks noGrp="1"/>
          </p:cNvSpPr>
          <p:nvPr>
            <p:ph type="title"/>
          </p:nvPr>
        </p:nvSpPr>
        <p:spPr>
          <a:xfrm>
            <a:off x="877824" y="533400"/>
            <a:ext cx="10460736" cy="1143000"/>
          </a:xfrm>
        </p:spPr>
        <p:txBody>
          <a:bodyPr/>
          <a:lstStyle/>
          <a:p>
            <a:pPr algn="ctr"/>
            <a:r>
              <a:rPr lang="en-US" dirty="0">
                <a:solidFill>
                  <a:srgbClr val="222EF4"/>
                </a:solidFill>
              </a:rPr>
              <a:t>Temperature restoration during MM </a:t>
            </a:r>
            <a:br>
              <a:rPr lang="en-US" dirty="0">
                <a:solidFill>
                  <a:srgbClr val="222EF4"/>
                </a:solidFill>
              </a:rPr>
            </a:br>
            <a:r>
              <a:rPr lang="en-US" sz="2800" dirty="0">
                <a:solidFill>
                  <a:srgbClr val="C00000"/>
                </a:solidFill>
              </a:rPr>
              <a:t>(Shindell et al., 2001, </a:t>
            </a:r>
            <a:r>
              <a:rPr lang="en-US" sz="2800" dirty="0">
                <a:solidFill>
                  <a:srgbClr val="222EF4"/>
                </a:solidFill>
              </a:rPr>
              <a:t>Science)</a:t>
            </a:r>
            <a:r>
              <a:rPr lang="en-GB" dirty="0"/>
              <a:t> </a:t>
            </a:r>
            <a:endParaRPr lang="en-US" dirty="0"/>
          </a:p>
        </p:txBody>
      </p:sp>
      <p:sp>
        <p:nvSpPr>
          <p:cNvPr id="4" name="Footer Placeholder 3">
            <a:extLst>
              <a:ext uri="{FF2B5EF4-FFF2-40B4-BE49-F238E27FC236}">
                <a16:creationId xmlns:a16="http://schemas.microsoft.com/office/drawing/2014/main" id="{E5E5A811-2D61-F241-9BDA-54A5B7F2C4BA}"/>
              </a:ext>
            </a:extLst>
          </p:cNvPr>
          <p:cNvSpPr>
            <a:spLocks noGrp="1"/>
          </p:cNvSpPr>
          <p:nvPr>
            <p:ph type="ftr" sz="quarter" idx="11"/>
          </p:nvPr>
        </p:nvSpPr>
        <p:spPr/>
        <p:txBody>
          <a:bodyPr/>
          <a:lstStyle/>
          <a:p>
            <a:r>
              <a:rPr lang="en-US" dirty="0"/>
              <a:t> </a:t>
            </a:r>
            <a:endParaRPr lang="en-GB" dirty="0"/>
          </a:p>
        </p:txBody>
      </p:sp>
      <p:pic>
        <p:nvPicPr>
          <p:cNvPr id="1026" name="Picture 2" descr="Chilly Temperatures During the Maunder Minimum">
            <a:extLst>
              <a:ext uri="{FF2B5EF4-FFF2-40B4-BE49-F238E27FC236}">
                <a16:creationId xmlns:a16="http://schemas.microsoft.com/office/drawing/2014/main" id="{CB336EA6-B49A-A948-853B-CC3D9C340CD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7361" y="1844824"/>
            <a:ext cx="7114031" cy="447977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2627DDF2-EE57-C240-AFD7-760F117607ED}"/>
              </a:ext>
            </a:extLst>
          </p:cNvPr>
          <p:cNvSpPr txBox="1">
            <a:spLocks/>
          </p:cNvSpPr>
          <p:nvPr/>
        </p:nvSpPr>
        <p:spPr>
          <a:xfrm>
            <a:off x="7631392" y="1844824"/>
            <a:ext cx="4560608" cy="4002398"/>
          </a:xfrm>
          <a:prstGeom prst="rect">
            <a:avLst/>
          </a:prstGeom>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drop in the temperature was related to dropped abundances of ozone created by solar ultra-violate light in the stratosphere, the layer of the atmosphere located between 10 and 50 kilometers from the Earth’s surface</a:t>
            </a:r>
          </a:p>
        </p:txBody>
      </p:sp>
    </p:spTree>
    <p:extLst>
      <p:ext uri="{BB962C8B-B14F-4D97-AF65-F5344CB8AC3E}">
        <p14:creationId xmlns:p14="http://schemas.microsoft.com/office/powerpoint/2010/main" val="1238000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D5C16-CF45-A74A-BD92-EF3957AB1ADC}"/>
              </a:ext>
            </a:extLst>
          </p:cNvPr>
          <p:cNvSpPr>
            <a:spLocks noGrp="1"/>
          </p:cNvSpPr>
          <p:nvPr>
            <p:ph type="title"/>
          </p:nvPr>
        </p:nvSpPr>
        <p:spPr>
          <a:xfrm>
            <a:off x="-2348345" y="2496229"/>
            <a:ext cx="3498979" cy="2456442"/>
          </a:xfrm>
        </p:spPr>
        <p:txBody>
          <a:bodyPr/>
          <a:lstStyle/>
          <a:p>
            <a:endParaRPr lang="en-US" dirty="0"/>
          </a:p>
        </p:txBody>
      </p:sp>
      <p:sp>
        <p:nvSpPr>
          <p:cNvPr id="3" name="Content Placeholder 2">
            <a:extLst>
              <a:ext uri="{FF2B5EF4-FFF2-40B4-BE49-F238E27FC236}">
                <a16:creationId xmlns:a16="http://schemas.microsoft.com/office/drawing/2014/main" id="{6D84E56D-4D9C-E342-9604-34C6381BBC32}"/>
              </a:ext>
            </a:extLst>
          </p:cNvPr>
          <p:cNvSpPr>
            <a:spLocks noGrp="1"/>
          </p:cNvSpPr>
          <p:nvPr>
            <p:ph idx="1"/>
          </p:nvPr>
        </p:nvSpPr>
        <p:spPr>
          <a:xfrm>
            <a:off x="6656453" y="1335024"/>
            <a:ext cx="5535547" cy="5037584"/>
          </a:xfrm>
        </p:spPr>
        <p:txBody>
          <a:bodyPr/>
          <a:lstStyle/>
          <a:p>
            <a:r>
              <a:rPr lang="en-US" dirty="0"/>
              <a:t>Less ozone affected planetary atmosphere waves</a:t>
            </a:r>
          </a:p>
          <a:p>
            <a:r>
              <a:rPr lang="en-US" dirty="0"/>
              <a:t>They, in turn, caused the giant wiggles in the jet stream</a:t>
            </a:r>
            <a:r>
              <a:rPr lang="en-GB" dirty="0"/>
              <a:t> as shown in picture on the left</a:t>
            </a:r>
          </a:p>
          <a:p>
            <a:r>
              <a:rPr lang="en-US" dirty="0"/>
              <a:t>It kicked the North Atlantic Oscillation (NAO)—the balance between a permanent low-pressure system near Greenland and a permanent high-pressure system to its south—into a negative phase</a:t>
            </a:r>
          </a:p>
          <a:p>
            <a:r>
              <a:rPr lang="en-US" dirty="0"/>
              <a:t>that led to Europe to remain unusually cold during the MM</a:t>
            </a:r>
          </a:p>
          <a:p>
            <a:endParaRPr lang="en-GB" dirty="0"/>
          </a:p>
          <a:p>
            <a:endParaRPr lang="en-US" dirty="0"/>
          </a:p>
        </p:txBody>
      </p:sp>
      <p:pic>
        <p:nvPicPr>
          <p:cNvPr id="10242" name="Picture 2">
            <a:extLst>
              <a:ext uri="{FF2B5EF4-FFF2-40B4-BE49-F238E27FC236}">
                <a16:creationId xmlns:a16="http://schemas.microsoft.com/office/drawing/2014/main" id="{D77DBE0C-2051-7146-901A-59250C8E36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499" y="146304"/>
            <a:ext cx="53530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57E3CA2-7DE3-FF48-BCBD-EFC793A20D60}"/>
              </a:ext>
            </a:extLst>
          </p:cNvPr>
          <p:cNvSpPr/>
          <p:nvPr/>
        </p:nvSpPr>
        <p:spPr>
          <a:xfrm>
            <a:off x="6960962" y="6372608"/>
            <a:ext cx="2210862" cy="369332"/>
          </a:xfrm>
          <a:prstGeom prst="rect">
            <a:avLst/>
          </a:prstGeom>
        </p:spPr>
        <p:txBody>
          <a:bodyPr wrap="none">
            <a:spAutoFit/>
          </a:bodyPr>
          <a:lstStyle/>
          <a:p>
            <a:r>
              <a:rPr lang="en-US" dirty="0">
                <a:solidFill>
                  <a:srgbClr val="C00000"/>
                </a:solidFill>
              </a:rPr>
              <a:t>Shindell et al., 2001</a:t>
            </a:r>
            <a:endParaRPr lang="en-US" dirty="0"/>
          </a:p>
        </p:txBody>
      </p:sp>
    </p:spTree>
    <p:extLst>
      <p:ext uri="{BB962C8B-B14F-4D97-AF65-F5344CB8AC3E}">
        <p14:creationId xmlns:p14="http://schemas.microsoft.com/office/powerpoint/2010/main" val="122204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C964D-8A31-7F69-D6F1-39B3ABD0FF7C}"/>
              </a:ext>
            </a:extLst>
          </p:cNvPr>
          <p:cNvSpPr>
            <a:spLocks noGrp="1"/>
          </p:cNvSpPr>
          <p:nvPr>
            <p:ph idx="1"/>
          </p:nvPr>
        </p:nvSpPr>
        <p:spPr>
          <a:xfrm>
            <a:off x="5428212" y="385011"/>
            <a:ext cx="6689354" cy="6472989"/>
          </a:xfrm>
        </p:spPr>
        <p:txBody>
          <a:bodyPr/>
          <a:lstStyle/>
          <a:p>
            <a:r>
              <a:rPr lang="en-GB" sz="2000" dirty="0">
                <a:solidFill>
                  <a:srgbClr val="222EF4"/>
                </a:solidFill>
              </a:rPr>
              <a:t>The </a:t>
            </a:r>
            <a:r>
              <a:rPr lang="en-GB" sz="2000" b="1" dirty="0">
                <a:solidFill>
                  <a:srgbClr val="222EF4"/>
                </a:solidFill>
              </a:rPr>
              <a:t>Byzantine Cold Period</a:t>
            </a:r>
            <a:r>
              <a:rPr lang="en-GB" sz="2000" dirty="0"/>
              <a:t>—more scientifically recognized as part of the </a:t>
            </a:r>
            <a:r>
              <a:rPr lang="en-GB" sz="2000" b="1" dirty="0"/>
              <a:t>Late Antique Little Ice Age (LALIA)</a:t>
            </a:r>
            <a:r>
              <a:rPr lang="en-GB" sz="2000" dirty="0"/>
              <a:t>—was a prolonged phase of severe regional cooling and aridification that lasted from approximately 536 to 660 AD. This sudden environmental shift dramatically altered the course of the </a:t>
            </a:r>
            <a:r>
              <a:rPr lang="en-GB" sz="2000" dirty="0">
                <a:hlinkClick r:id="rId2"/>
              </a:rPr>
              <a:t>Byzantine Empire</a:t>
            </a:r>
            <a:r>
              <a:rPr lang="en-GB" sz="2000" dirty="0"/>
              <a:t> and the broader Mediterranean basin. </a:t>
            </a:r>
            <a:r>
              <a:rPr lang="en-GB" sz="2000" b="1" dirty="0"/>
              <a:t>🌋 </a:t>
            </a:r>
          </a:p>
          <a:p>
            <a:r>
              <a:rPr lang="en-GB" sz="2000" b="1" dirty="0"/>
              <a:t>The Trigger: The Volcanic Winter of 536</a:t>
            </a:r>
          </a:p>
          <a:p>
            <a:r>
              <a:rPr lang="en-GB" sz="2000" dirty="0"/>
              <a:t>The period was initiated by a series of massive </a:t>
            </a:r>
            <a:r>
              <a:rPr lang="en-GB" sz="2000" b="1" dirty="0"/>
              <a:t>tropical and high-latitude volcanic eruptions</a:t>
            </a:r>
            <a:r>
              <a:rPr lang="en-GB" sz="2000" dirty="0"/>
              <a:t> in 536, 539/540, and 547 AD. These events injected vast amounts of </a:t>
            </a:r>
            <a:r>
              <a:rPr lang="en-GB" sz="2000" dirty="0" err="1"/>
              <a:t>sulfate</a:t>
            </a:r>
            <a:r>
              <a:rPr lang="en-GB" sz="2000" dirty="0"/>
              <a:t> aerosols into the stratosphere, forming a giant "dust veil" that blocked solar radiation. [</a:t>
            </a:r>
          </a:p>
          <a:p>
            <a:r>
              <a:rPr lang="en-GB" sz="2000" b="1" dirty="0"/>
              <a:t>Temperature Drops:</a:t>
            </a:r>
            <a:r>
              <a:rPr lang="en-GB" sz="2000" dirty="0"/>
              <a:t> Summer temperatures in Europe dropped by as much as </a:t>
            </a:r>
            <a:r>
              <a:rPr lang="en-GB" sz="2000" b="1" dirty="0"/>
              <a:t>2.5°C to 2.7°C</a:t>
            </a:r>
            <a:r>
              <a:rPr lang="en-GB" sz="2000" dirty="0"/>
              <a:t> below normal.</a:t>
            </a:r>
          </a:p>
          <a:p>
            <a:pPr lvl="0"/>
            <a:r>
              <a:rPr lang="en-GB" sz="2000" b="1" dirty="0"/>
              <a:t>Historical Notoriety:</a:t>
            </a:r>
            <a:r>
              <a:rPr lang="en-GB" sz="2000" dirty="0"/>
              <a:t> Modern historians frequently cite 536 AD as "the worst year to be alive" due to the sudden onset of persistent darkness, unseasonable frost, and immediate crop failures.  </a:t>
            </a:r>
          </a:p>
          <a:p>
            <a:pPr lvl="0"/>
            <a:r>
              <a:rPr lang="en-GB" sz="2000" dirty="0">
                <a:solidFill>
                  <a:srgbClr val="222EF4"/>
                </a:solidFill>
              </a:rPr>
              <a:t>Morgan et al, 2025</a:t>
            </a:r>
          </a:p>
        </p:txBody>
      </p:sp>
      <p:pic>
        <p:nvPicPr>
          <p:cNvPr id="9" name="Picture 8" descr="Fig. 1">
            <a:extLst>
              <a:ext uri="{FF2B5EF4-FFF2-40B4-BE49-F238E27FC236}">
                <a16:creationId xmlns:a16="http://schemas.microsoft.com/office/drawing/2014/main" id="{B419E33A-C766-2C23-4129-C8D914BFE379}"/>
              </a:ext>
            </a:extLst>
          </p:cNvPr>
          <p:cNvPicPr>
            <a:picLocks noChangeAspect="1"/>
          </p:cNvPicPr>
          <p:nvPr/>
        </p:nvPicPr>
        <p:blipFill>
          <a:blip r:embed="rId3"/>
          <a:stretch>
            <a:fillRect/>
          </a:stretch>
        </p:blipFill>
        <p:spPr>
          <a:xfrm>
            <a:off x="486764" y="628072"/>
            <a:ext cx="4302712" cy="2741475"/>
          </a:xfrm>
          <a:prstGeom prst="rect">
            <a:avLst/>
          </a:prstGeom>
        </p:spPr>
      </p:pic>
      <p:sp>
        <p:nvSpPr>
          <p:cNvPr id="11" name="TextBox 10">
            <a:extLst>
              <a:ext uri="{FF2B5EF4-FFF2-40B4-BE49-F238E27FC236}">
                <a16:creationId xmlns:a16="http://schemas.microsoft.com/office/drawing/2014/main" id="{1202D538-3611-5169-DF22-6D3483DD3971}"/>
              </a:ext>
            </a:extLst>
          </p:cNvPr>
          <p:cNvSpPr txBox="1"/>
          <p:nvPr/>
        </p:nvSpPr>
        <p:spPr>
          <a:xfrm>
            <a:off x="-4010" y="139732"/>
            <a:ext cx="5038420" cy="523220"/>
          </a:xfrm>
          <a:prstGeom prst="rect">
            <a:avLst/>
          </a:prstGeom>
          <a:noFill/>
        </p:spPr>
        <p:txBody>
          <a:bodyPr wrap="square">
            <a:spAutoFit/>
          </a:bodyPr>
          <a:lstStyle/>
          <a:p>
            <a:pPr algn="ctr"/>
            <a:r>
              <a:rPr lang="en-GB" sz="2800" dirty="0">
                <a:solidFill>
                  <a:srgbClr val="C00000"/>
                </a:solidFill>
              </a:rPr>
              <a:t>The </a:t>
            </a:r>
            <a:r>
              <a:rPr lang="en-GB" sz="2800" b="1" dirty="0">
                <a:solidFill>
                  <a:srgbClr val="C00000"/>
                </a:solidFill>
              </a:rPr>
              <a:t>Byzantine Cold Period</a:t>
            </a:r>
            <a:endParaRPr lang="en-US" sz="2800" dirty="0">
              <a:solidFill>
                <a:srgbClr val="C00000"/>
              </a:solidFill>
            </a:endParaRPr>
          </a:p>
        </p:txBody>
      </p:sp>
      <p:sp>
        <p:nvSpPr>
          <p:cNvPr id="13" name="TextBox 12">
            <a:extLst>
              <a:ext uri="{FF2B5EF4-FFF2-40B4-BE49-F238E27FC236}">
                <a16:creationId xmlns:a16="http://schemas.microsoft.com/office/drawing/2014/main" id="{C98A6AE0-8BD0-B806-05A0-BE932F50A191}"/>
              </a:ext>
            </a:extLst>
          </p:cNvPr>
          <p:cNvSpPr txBox="1"/>
          <p:nvPr/>
        </p:nvSpPr>
        <p:spPr>
          <a:xfrm>
            <a:off x="74434" y="3488454"/>
            <a:ext cx="5353778" cy="3416320"/>
          </a:xfrm>
          <a:prstGeom prst="rect">
            <a:avLst/>
          </a:prstGeom>
          <a:noFill/>
        </p:spPr>
        <p:txBody>
          <a:bodyPr wrap="square">
            <a:spAutoFit/>
          </a:bodyPr>
          <a:lstStyle/>
          <a:p>
            <a:pPr>
              <a:buNone/>
            </a:pPr>
            <a:r>
              <a:rPr lang="en-GB" dirty="0"/>
              <a:t>The climate anomaly 536–550 in the context of global recent temperatures</a:t>
            </a:r>
            <a:r>
              <a:rPr lang="en-GB" baseline="30000" dirty="0"/>
              <a:t> </a:t>
            </a:r>
            <a:r>
              <a:rPr lang="en-GB" dirty="0"/>
              <a:t>Tombstone in the chapel of Filippo e Giacomo, </a:t>
            </a:r>
            <a:r>
              <a:rPr lang="en-GB" u="none" strike="noStrike" dirty="0">
                <a:effectLst/>
                <a:hlinkClick r:id="rId4" tooltip="Nosedo"/>
              </a:rPr>
              <a:t>Nosedo</a:t>
            </a:r>
            <a:r>
              <a:rPr lang="en-GB" dirty="0"/>
              <a:t>, dated to AD 536 (the second year after the </a:t>
            </a:r>
            <a:r>
              <a:rPr lang="en-GB" u="none" strike="noStrike" dirty="0">
                <a:effectLst/>
                <a:hlinkClick r:id="rId5" tooltip="Consul"/>
              </a:rPr>
              <a:t>consulship</a:t>
            </a:r>
            <a:r>
              <a:rPr lang="en-GB" dirty="0"/>
              <a:t> of </a:t>
            </a:r>
            <a:r>
              <a:rPr lang="en-GB" u="none" strike="noStrike" dirty="0">
                <a:effectLst/>
                <a:hlinkClick r:id="rId6" tooltip="Decius Paulinus"/>
              </a:rPr>
              <a:t>Decius Paulinus</a:t>
            </a:r>
            <a:r>
              <a:rPr lang="en-GB" dirty="0"/>
              <a:t>).</a:t>
            </a:r>
          </a:p>
          <a:p>
            <a:pPr marL="0" marR="0" indent="0" algn="l">
              <a:buNone/>
            </a:pPr>
            <a:r>
              <a:rPr lang="en-GB" sz="1800" b="0" i="0" dirty="0">
                <a:solidFill>
                  <a:schemeClr val="tx1"/>
                </a:solidFill>
                <a:effectLst/>
                <a:latin typeface="+mn-lt"/>
              </a:rPr>
              <a:t>The </a:t>
            </a:r>
            <a:r>
              <a:rPr lang="en-GB" sz="1800" b="1" i="0" dirty="0">
                <a:solidFill>
                  <a:schemeClr val="tx1"/>
                </a:solidFill>
                <a:effectLst/>
                <a:latin typeface="+mn-lt"/>
              </a:rPr>
              <a:t>volcanic winter of 536</a:t>
            </a:r>
            <a:r>
              <a:rPr lang="en-GB" sz="1800" b="0" i="0" dirty="0">
                <a:solidFill>
                  <a:schemeClr val="tx1"/>
                </a:solidFill>
                <a:effectLst/>
                <a:latin typeface="+mn-lt"/>
              </a:rPr>
              <a:t> was among the most severe and protracted episodes of climatic cooling in the </a:t>
            </a:r>
            <a:r>
              <a:rPr lang="en-GB" sz="1800" b="0" i="0" u="none" strike="noStrike" dirty="0">
                <a:solidFill>
                  <a:schemeClr val="tx1"/>
                </a:solidFill>
                <a:effectLst/>
                <a:latin typeface="+mn-lt"/>
                <a:hlinkClick r:id="rId7" tooltip="Northern Hemisphere"/>
              </a:rPr>
              <a:t>Northern Hemisphere</a:t>
            </a:r>
            <a:r>
              <a:rPr lang="en-GB" sz="1800" b="0" i="0" dirty="0">
                <a:solidFill>
                  <a:schemeClr val="tx1"/>
                </a:solidFill>
                <a:effectLst/>
                <a:latin typeface="+mn-lt"/>
              </a:rPr>
              <a:t> in the last two thousand years.</a:t>
            </a:r>
            <a:r>
              <a:rPr lang="en-GB" sz="1800" b="0" i="0" u="none" strike="noStrike" baseline="30000" dirty="0">
                <a:solidFill>
                  <a:schemeClr val="tx1"/>
                </a:solidFill>
                <a:effectLst/>
                <a:latin typeface="+mn-lt"/>
                <a:hlinkClick r:id="rId8"/>
              </a:rPr>
              <a:t>[2]</a:t>
            </a:r>
            <a:r>
              <a:rPr lang="en-GB" sz="1800" b="0" i="0" dirty="0">
                <a:solidFill>
                  <a:schemeClr val="tx1"/>
                </a:solidFill>
                <a:effectLst/>
                <a:latin typeface="+mn-lt"/>
              </a:rPr>
              <a:t> The </a:t>
            </a:r>
            <a:r>
              <a:rPr lang="en-GB" sz="1800" b="0" i="0" u="none" strike="noStrike" dirty="0">
                <a:solidFill>
                  <a:schemeClr val="tx1"/>
                </a:solidFill>
                <a:effectLst/>
                <a:latin typeface="+mn-lt"/>
                <a:hlinkClick r:id="rId9" tooltip="Volcanic winter"/>
              </a:rPr>
              <a:t>volcanic winter</a:t>
            </a:r>
            <a:r>
              <a:rPr lang="en-GB" sz="1800" b="0" i="0" dirty="0">
                <a:solidFill>
                  <a:schemeClr val="tx1"/>
                </a:solidFill>
                <a:effectLst/>
                <a:latin typeface="+mn-lt"/>
              </a:rPr>
              <a:t> was caused by at least three </a:t>
            </a:r>
            <a:r>
              <a:rPr lang="en-GB" sz="1800" b="0" i="0" u="none" strike="noStrike" dirty="0">
                <a:solidFill>
                  <a:schemeClr val="tx1"/>
                </a:solidFill>
                <a:effectLst/>
                <a:latin typeface="+mn-lt"/>
                <a:hlinkClick r:id="rId10" tooltip="Unexplained volcanic eruption"/>
              </a:rPr>
              <a:t>eruptions of uncertain origin</a:t>
            </a:r>
            <a:r>
              <a:rPr lang="en-GB" sz="1800" b="0" i="0" dirty="0">
                <a:solidFill>
                  <a:schemeClr val="tx1"/>
                </a:solidFill>
                <a:effectLst/>
                <a:latin typeface="+mn-lt"/>
              </a:rPr>
              <a:t>,</a:t>
            </a:r>
            <a:r>
              <a:rPr lang="en-GB" sz="1800" b="0" i="0" baseline="30000" dirty="0">
                <a:solidFill>
                  <a:schemeClr val="tx1"/>
                </a:solidFill>
                <a:effectLst/>
                <a:latin typeface="+mn-lt"/>
              </a:rPr>
              <a:t>[</a:t>
            </a:r>
            <a:r>
              <a:rPr lang="en-GB" sz="1800" b="0" i="1" u="none" strike="noStrike" baseline="30000" dirty="0">
                <a:solidFill>
                  <a:schemeClr val="tx1"/>
                </a:solidFill>
                <a:effectLst/>
                <a:latin typeface="+mn-lt"/>
                <a:hlinkClick r:id="rId11" tooltip="Wikipedia:Citation needed"/>
              </a:rPr>
              <a:t>citation needed</a:t>
            </a:r>
            <a:r>
              <a:rPr lang="en-GB" sz="1800" b="0" i="0" baseline="30000" dirty="0">
                <a:solidFill>
                  <a:schemeClr val="tx1"/>
                </a:solidFill>
                <a:effectLst/>
                <a:latin typeface="+mn-lt"/>
              </a:rPr>
              <a:t>]</a:t>
            </a:r>
            <a:r>
              <a:rPr lang="en-GB" sz="1800" b="0" i="0" dirty="0">
                <a:solidFill>
                  <a:schemeClr val="tx1"/>
                </a:solidFill>
                <a:effectLst/>
                <a:latin typeface="+mn-lt"/>
              </a:rPr>
              <a:t> with several possible locations proposed in various continents. </a:t>
            </a:r>
            <a:endParaRPr lang="en-GB" sz="1800" b="0" i="0" dirty="0">
              <a:solidFill>
                <a:srgbClr val="202122"/>
              </a:solidFill>
              <a:effectLst/>
              <a:latin typeface="Arial" panose="020B0604020202020204" pitchFamily="34" charset="0"/>
            </a:endParaRPr>
          </a:p>
        </p:txBody>
      </p:sp>
      <p:pic>
        <p:nvPicPr>
          <p:cNvPr id="14" name="Picture 13">
            <a:hlinkClick r:id="rId12"/>
            <a:extLst>
              <a:ext uri="{FF2B5EF4-FFF2-40B4-BE49-F238E27FC236}">
                <a16:creationId xmlns:a16="http://schemas.microsoft.com/office/drawing/2014/main" id="{3952379F-6356-ECCC-C1BA-CEB16C866C18}"/>
              </a:ext>
            </a:extLst>
          </p:cNvPr>
          <p:cNvPicPr>
            <a:picLocks noChangeAspect="1"/>
          </p:cNvPicPr>
          <p:nvPr/>
        </p:nvPicPr>
        <p:blipFill>
          <a:blip r:embed="rId13"/>
          <a:stretch>
            <a:fillRect/>
          </a:stretch>
        </p:blipFill>
        <p:spPr>
          <a:xfrm>
            <a:off x="3540712" y="5274439"/>
            <a:ext cx="762000" cy="304800"/>
          </a:xfrm>
          <a:prstGeom prst="rect">
            <a:avLst/>
          </a:prstGeom>
        </p:spPr>
      </p:pic>
    </p:spTree>
    <p:extLst>
      <p:ext uri="{BB962C8B-B14F-4D97-AF65-F5344CB8AC3E}">
        <p14:creationId xmlns:p14="http://schemas.microsoft.com/office/powerpoint/2010/main" val="2448211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BB2B60-ABAF-FD33-43AB-EF44D95387D9}"/>
              </a:ext>
            </a:extLst>
          </p:cNvPr>
          <p:cNvSpPr>
            <a:spLocks noGrp="1"/>
          </p:cNvSpPr>
          <p:nvPr>
            <p:ph idx="1"/>
          </p:nvPr>
        </p:nvSpPr>
        <p:spPr>
          <a:xfrm>
            <a:off x="634829" y="1390381"/>
            <a:ext cx="10922339" cy="5248622"/>
          </a:xfrm>
        </p:spPr>
        <p:txBody>
          <a:bodyPr/>
          <a:lstStyle/>
          <a:p>
            <a:r>
              <a:rPr lang="en-US" b="1" dirty="0"/>
              <a:t>Agricultural failure </a:t>
            </a:r>
            <a:r>
              <a:rPr lang="en-US" dirty="0"/>
              <a:t>- s</a:t>
            </a:r>
            <a:r>
              <a:rPr lang="en-GB" dirty="0"/>
              <a:t>shortened growing seasons and intense regional droughts drastically reduced grain yields, leading to widespread famine.</a:t>
            </a:r>
          </a:p>
          <a:p>
            <a:r>
              <a:rPr lang="en-GB" b="1" dirty="0"/>
              <a:t>Spread of disease </a:t>
            </a:r>
            <a:r>
              <a:rPr lang="en-GB" dirty="0"/>
              <a:t>- The climate stress directly coincided with the outbreak of the </a:t>
            </a:r>
            <a:r>
              <a:rPr lang="en-GB" b="1" dirty="0"/>
              <a:t>Plague of Justinian (541–542 AD)</a:t>
            </a:r>
            <a:r>
              <a:rPr lang="en-GB" dirty="0"/>
              <a:t>. Cooler, drier conditions disrupted ecosystems, altering rodent populations and human migration, which accelerated the spread of the plague and killed millions.</a:t>
            </a:r>
          </a:p>
          <a:p>
            <a:r>
              <a:rPr lang="en-GB" b="1" dirty="0"/>
              <a:t>Geopolitical shifts </a:t>
            </a:r>
            <a:r>
              <a:rPr lang="en-GB" dirty="0"/>
              <a:t>- The combination of famine, plague, and economic exhaustion crippled the military power of the Byzantine Empire. This vulnerability left its borders open to the Lombard migration into Italy, Slavic migrations into the Balkans, and the rapid </a:t>
            </a:r>
            <a:r>
              <a:rPr lang="en-GB" i="1" dirty="0"/>
              <a:t>Arab Muslim conquests of the 630s.</a:t>
            </a:r>
            <a:endParaRPr lang="en-US" i="1" dirty="0"/>
          </a:p>
        </p:txBody>
      </p:sp>
      <p:sp>
        <p:nvSpPr>
          <p:cNvPr id="4" name="Title 3">
            <a:extLst>
              <a:ext uri="{FF2B5EF4-FFF2-40B4-BE49-F238E27FC236}">
                <a16:creationId xmlns:a16="http://schemas.microsoft.com/office/drawing/2014/main" id="{CDDC8E8C-4D72-1A84-E677-5658CEF5A41C}"/>
              </a:ext>
            </a:extLst>
          </p:cNvPr>
          <p:cNvSpPr txBox="1">
            <a:spLocks noGrp="1"/>
          </p:cNvSpPr>
          <p:nvPr>
            <p:ph type="title"/>
          </p:nvPr>
        </p:nvSpPr>
        <p:spPr>
          <a:xfrm>
            <a:off x="443345" y="106953"/>
            <a:ext cx="11305309" cy="1283428"/>
          </a:xfrm>
          <a:prstGeom prst="rect">
            <a:avLst/>
          </a:prstGeom>
          <a:noFill/>
        </p:spPr>
        <p:txBody>
          <a:bodyPr wrap="square">
            <a:spAutoFit/>
          </a:bodyPr>
          <a:lstStyle/>
          <a:p>
            <a:pPr marL="0" marR="0" indent="0" algn="ctr">
              <a:spcBef>
                <a:spcPts val="1800"/>
              </a:spcBef>
              <a:spcAft>
                <a:spcPts val="900"/>
              </a:spcAft>
              <a:buNone/>
            </a:pPr>
            <a:r>
              <a:rPr lang="en-GB" sz="2800" b="1" i="0" u="none" strike="noStrike" dirty="0">
                <a:solidFill>
                  <a:srgbClr val="C00000"/>
                </a:solidFill>
                <a:effectLst/>
                <a:latin typeface="+mn-lt"/>
              </a:rPr>
              <a:t>Historical &amp; Societal Impacts of BCP</a:t>
            </a:r>
          </a:p>
          <a:p>
            <a:pPr marL="0" marR="0" indent="0" algn="l">
              <a:spcBef>
                <a:spcPts val="900"/>
              </a:spcBef>
              <a:spcAft>
                <a:spcPts val="1200"/>
              </a:spcAft>
              <a:buNone/>
            </a:pPr>
            <a:r>
              <a:rPr lang="en-GB" sz="2400" b="0" i="0" u="none" strike="noStrike" dirty="0">
                <a:solidFill>
                  <a:srgbClr val="222EF4"/>
                </a:solidFill>
                <a:effectLst/>
                <a:latin typeface="+mn-lt"/>
              </a:rPr>
              <a:t>The drastic change in climate combined with existing biological and socio-political factors to trigger what historians call the </a:t>
            </a:r>
            <a:r>
              <a:rPr lang="en-GB" sz="2400" b="1" i="0" u="none" strike="noStrike" dirty="0">
                <a:solidFill>
                  <a:srgbClr val="222EF4"/>
                </a:solidFill>
                <a:effectLst/>
                <a:latin typeface="+mn-lt"/>
              </a:rPr>
              <a:t>Byzantine Dark Ages</a:t>
            </a:r>
            <a:r>
              <a:rPr lang="en-GB" sz="2400" b="0" i="0" u="none" strike="noStrike" dirty="0">
                <a:solidFill>
                  <a:srgbClr val="222EF4"/>
                </a:solidFill>
                <a:effectLst/>
                <a:latin typeface="+mn-lt"/>
              </a:rPr>
              <a:t>:</a:t>
            </a:r>
            <a:endParaRPr lang="en-GB" sz="2400" b="0" i="0" u="none" strike="noStrike" dirty="0">
              <a:solidFill>
                <a:srgbClr val="222EF4"/>
              </a:solidFill>
              <a:effectLst/>
              <a:latin typeface="Google Sans"/>
            </a:endParaRPr>
          </a:p>
        </p:txBody>
      </p:sp>
    </p:spTree>
    <p:extLst>
      <p:ext uri="{BB962C8B-B14F-4D97-AF65-F5344CB8AC3E}">
        <p14:creationId xmlns:p14="http://schemas.microsoft.com/office/powerpoint/2010/main" val="3630284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698E9-A363-3A24-C10A-38BC2C7762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A0867F-C2C7-A7AB-0928-66B714FD4DDF}"/>
              </a:ext>
            </a:extLst>
          </p:cNvPr>
          <p:cNvSpPr>
            <a:spLocks noGrp="1"/>
          </p:cNvSpPr>
          <p:nvPr>
            <p:ph type="title"/>
          </p:nvPr>
        </p:nvSpPr>
        <p:spPr/>
        <p:txBody>
          <a:bodyPr/>
          <a:lstStyle/>
          <a:p>
            <a:endParaRPr lang="en-US" dirty="0"/>
          </a:p>
        </p:txBody>
      </p:sp>
      <p:pic>
        <p:nvPicPr>
          <p:cNvPr id="5" name="Content Placeholder 4" descr="Chart, surface chart&#10;&#10;Description automatically generated">
            <a:extLst>
              <a:ext uri="{FF2B5EF4-FFF2-40B4-BE49-F238E27FC236}">
                <a16:creationId xmlns:a16="http://schemas.microsoft.com/office/drawing/2014/main" id="{4B42774B-F026-A963-3F90-F234D96164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720" y="1394410"/>
            <a:ext cx="6281738" cy="4723071"/>
          </a:xfrm>
        </p:spPr>
      </p:pic>
      <p:sp>
        <p:nvSpPr>
          <p:cNvPr id="7" name="TextBox 6">
            <a:extLst>
              <a:ext uri="{FF2B5EF4-FFF2-40B4-BE49-F238E27FC236}">
                <a16:creationId xmlns:a16="http://schemas.microsoft.com/office/drawing/2014/main" id="{4FA30ACE-5BD2-CD01-EE7E-2F4CBA23BBCB}"/>
              </a:ext>
            </a:extLst>
          </p:cNvPr>
          <p:cNvSpPr txBox="1"/>
          <p:nvPr/>
        </p:nvSpPr>
        <p:spPr>
          <a:xfrm>
            <a:off x="558800" y="194081"/>
            <a:ext cx="10097796" cy="1200329"/>
          </a:xfrm>
          <a:prstGeom prst="rect">
            <a:avLst/>
          </a:prstGeom>
          <a:noFill/>
        </p:spPr>
        <p:txBody>
          <a:bodyPr wrap="square">
            <a:spAutoFit/>
          </a:bodyPr>
          <a:lstStyle/>
          <a:p>
            <a:r>
              <a:rPr lang="en-US" sz="3600" dirty="0">
                <a:solidFill>
                  <a:srgbClr val="C00000"/>
                </a:solidFill>
              </a:rPr>
              <a:t>Wavelet spectral analysis of Volcanic Eruption frequencies </a:t>
            </a:r>
            <a:r>
              <a:rPr lang="en-US" sz="2400" dirty="0">
                <a:solidFill>
                  <a:srgbClr val="222EF4"/>
                </a:solidFill>
              </a:rPr>
              <a:t>Vasilieva &amp; Zharkova, 2023</a:t>
            </a:r>
          </a:p>
        </p:txBody>
      </p:sp>
      <p:sp>
        <p:nvSpPr>
          <p:cNvPr id="8" name="TextBox 7">
            <a:extLst>
              <a:ext uri="{FF2B5EF4-FFF2-40B4-BE49-F238E27FC236}">
                <a16:creationId xmlns:a16="http://schemas.microsoft.com/office/drawing/2014/main" id="{8450DA13-A08A-6C89-DA1E-BDE520C53625}"/>
              </a:ext>
            </a:extLst>
          </p:cNvPr>
          <p:cNvSpPr txBox="1"/>
          <p:nvPr/>
        </p:nvSpPr>
        <p:spPr>
          <a:xfrm>
            <a:off x="6720722" y="948851"/>
            <a:ext cx="5398558" cy="5909310"/>
          </a:xfrm>
          <a:prstGeom prst="rect">
            <a:avLst/>
          </a:prstGeom>
          <a:noFill/>
        </p:spPr>
        <p:txBody>
          <a:bodyPr wrap="square" rtlCol="0">
            <a:spAutoFit/>
          </a:bodyPr>
          <a:lstStyle/>
          <a:p>
            <a:r>
              <a:rPr lang="en-GB" b="1" dirty="0">
                <a:solidFill>
                  <a:srgbClr val="222EF4"/>
                </a:solidFill>
                <a:effectLst/>
                <a:latin typeface="Helvetica" pitchFamily="2" charset="0"/>
              </a:rPr>
              <a:t>Top plots: </a:t>
            </a:r>
            <a:r>
              <a:rPr lang="en-GB" dirty="0">
                <a:solidFill>
                  <a:srgbClr val="000000"/>
                </a:solidFill>
                <a:effectLst/>
                <a:latin typeface="Helvetica" pitchFamily="2" charset="0"/>
              </a:rPr>
              <a:t>Time series of the annual volcanic eruptions in the period of 1750-2020 (top left) with the power bar for the wavelet spectrum (top right). </a:t>
            </a:r>
          </a:p>
          <a:p>
            <a:endParaRPr lang="en-GB" dirty="0">
              <a:solidFill>
                <a:srgbClr val="000000"/>
              </a:solidFill>
              <a:latin typeface="Helvetica" pitchFamily="2" charset="0"/>
            </a:endParaRPr>
          </a:p>
          <a:p>
            <a:r>
              <a:rPr lang="en-GB" b="1" dirty="0">
                <a:solidFill>
                  <a:srgbClr val="222EF4"/>
                </a:solidFill>
                <a:effectLst/>
                <a:latin typeface="Helvetica" pitchFamily="2" charset="0"/>
              </a:rPr>
              <a:t>Bottom plots: </a:t>
            </a:r>
            <a:r>
              <a:rPr lang="en-GB" dirty="0">
                <a:solidFill>
                  <a:srgbClr val="000000"/>
                </a:solidFill>
                <a:effectLst/>
                <a:latin typeface="Helvetica" pitchFamily="2" charset="0"/>
              </a:rPr>
              <a:t>The wavelet  spectrum with periods (Y-axis) derived from  frequencies of volcanic eruptions (bottom left) obtained using the </a:t>
            </a:r>
            <a:r>
              <a:rPr lang="en-GB" dirty="0" err="1">
                <a:solidFill>
                  <a:srgbClr val="000000"/>
                </a:solidFill>
                <a:effectLst/>
                <a:latin typeface="Helvetica" pitchFamily="2" charset="0"/>
              </a:rPr>
              <a:t>Morlet</a:t>
            </a:r>
            <a:r>
              <a:rPr lang="en-GB" dirty="0">
                <a:solidFill>
                  <a:srgbClr val="000000"/>
                </a:solidFill>
                <a:effectLst/>
                <a:latin typeface="Helvetica" pitchFamily="2" charset="0"/>
              </a:rPr>
              <a:t> wavelet. </a:t>
            </a:r>
          </a:p>
          <a:p>
            <a:endParaRPr lang="en-GB" dirty="0">
              <a:solidFill>
                <a:srgbClr val="000000"/>
              </a:solidFill>
              <a:latin typeface="Helvetica" pitchFamily="2" charset="0"/>
            </a:endParaRPr>
          </a:p>
          <a:p>
            <a:r>
              <a:rPr lang="en-GB" dirty="0">
                <a:solidFill>
                  <a:srgbClr val="222EF4"/>
                </a:solidFill>
                <a:effectLst/>
                <a:latin typeface="Helvetica" pitchFamily="2" charset="0"/>
              </a:rPr>
              <a:t>The global wavelet spectrum </a:t>
            </a:r>
            <a:r>
              <a:rPr lang="en-GB" dirty="0">
                <a:solidFill>
                  <a:srgbClr val="000000"/>
                </a:solidFill>
                <a:effectLst/>
                <a:latin typeface="Helvetica" pitchFamily="2" charset="0"/>
              </a:rPr>
              <a:t>(the solid black line) and </a:t>
            </a:r>
            <a:r>
              <a:rPr lang="en-GB" dirty="0">
                <a:solidFill>
                  <a:srgbClr val="7030A0"/>
                </a:solidFill>
                <a:effectLst/>
                <a:latin typeface="Helvetica" pitchFamily="2" charset="0"/>
              </a:rPr>
              <a:t>Fourier spectrum </a:t>
            </a:r>
            <a:r>
              <a:rPr lang="en-GB" dirty="0">
                <a:solidFill>
                  <a:srgbClr val="000000"/>
                </a:solidFill>
                <a:effectLst/>
                <a:latin typeface="Helvetica" pitchFamily="2" charset="0"/>
              </a:rPr>
              <a:t>(the  indigo line) (bottom right). </a:t>
            </a:r>
            <a:endParaRPr lang="en-GB" dirty="0">
              <a:solidFill>
                <a:srgbClr val="000000"/>
              </a:solidFill>
              <a:latin typeface="Helvetica" pitchFamily="2" charset="0"/>
            </a:endParaRPr>
          </a:p>
          <a:p>
            <a:r>
              <a:rPr lang="en-GB" dirty="0">
                <a:solidFill>
                  <a:srgbClr val="222EF4"/>
                </a:solidFill>
                <a:effectLst/>
                <a:latin typeface="Helvetica" pitchFamily="2" charset="0"/>
              </a:rPr>
              <a:t>The Cone of Influence (COI) </a:t>
            </a:r>
            <a:r>
              <a:rPr lang="en-GB" dirty="0">
                <a:solidFill>
                  <a:srgbClr val="000000"/>
                </a:solidFill>
                <a:effectLst/>
                <a:latin typeface="Helvetica" pitchFamily="2" charset="0"/>
              </a:rPr>
              <a:t>marked  by the black dashed lines </a:t>
            </a:r>
          </a:p>
          <a:p>
            <a:endParaRPr lang="en-GB" sz="2000" dirty="0">
              <a:solidFill>
                <a:srgbClr val="222EF4"/>
              </a:solidFill>
              <a:latin typeface="Helvetica" pitchFamily="2" charset="0"/>
            </a:endParaRPr>
          </a:p>
          <a:p>
            <a:r>
              <a:rPr lang="en-GB" sz="2000" b="1" dirty="0">
                <a:solidFill>
                  <a:srgbClr val="222EF4"/>
                </a:solidFill>
                <a:effectLst/>
                <a:latin typeface="Helvetica" pitchFamily="2" charset="0"/>
              </a:rPr>
              <a:t>Key period is 21.4 years  as SC of EV</a:t>
            </a:r>
          </a:p>
          <a:p>
            <a:endParaRPr lang="en-GB" sz="2000" b="1" dirty="0">
              <a:solidFill>
                <a:srgbClr val="C00000"/>
              </a:solidFill>
              <a:effectLst/>
              <a:latin typeface="Helvetica" pitchFamily="2" charset="0"/>
            </a:endParaRPr>
          </a:p>
          <a:p>
            <a:r>
              <a:rPr lang="en-GB" sz="2400" b="1" dirty="0">
                <a:solidFill>
                  <a:srgbClr val="C00000"/>
                </a:solidFill>
              </a:rPr>
              <a:t>Next maximum </a:t>
            </a:r>
            <a:r>
              <a:rPr lang="en-GB" sz="2400" dirty="0">
                <a:solidFill>
                  <a:srgbClr val="222EF4"/>
                </a:solidFill>
              </a:rPr>
              <a:t>of volcanic eruptions </a:t>
            </a:r>
            <a:r>
              <a:rPr lang="en-GB" sz="2400" dirty="0">
                <a:solidFill>
                  <a:srgbClr val="C00000"/>
                </a:solidFill>
              </a:rPr>
              <a:t>will occur in </a:t>
            </a:r>
            <a:r>
              <a:rPr lang="en-GB" sz="2400" b="1" dirty="0">
                <a:solidFill>
                  <a:srgbClr val="C00000"/>
                </a:solidFill>
              </a:rPr>
              <a:t>cycle 26 (2031-2042).</a:t>
            </a:r>
            <a:br>
              <a:rPr lang="en-GB" dirty="0">
                <a:solidFill>
                  <a:srgbClr val="C00000"/>
                </a:solidFill>
              </a:rPr>
            </a:br>
            <a:endParaRPr lang="en-GB" b="1" dirty="0">
              <a:solidFill>
                <a:srgbClr val="C00000"/>
              </a:solidFill>
              <a:effectLst/>
              <a:latin typeface="Helvetica" pitchFamily="2" charset="0"/>
            </a:endParaRPr>
          </a:p>
        </p:txBody>
      </p:sp>
      <p:sp>
        <p:nvSpPr>
          <p:cNvPr id="3" name="TextBox 2">
            <a:extLst>
              <a:ext uri="{FF2B5EF4-FFF2-40B4-BE49-F238E27FC236}">
                <a16:creationId xmlns:a16="http://schemas.microsoft.com/office/drawing/2014/main" id="{339F250C-6765-F0E8-9A51-4EF0104B064E}"/>
              </a:ext>
            </a:extLst>
          </p:cNvPr>
          <p:cNvSpPr txBox="1"/>
          <p:nvPr/>
        </p:nvSpPr>
        <p:spPr>
          <a:xfrm>
            <a:off x="2638120" y="6294587"/>
            <a:ext cx="4082602" cy="369332"/>
          </a:xfrm>
          <a:prstGeom prst="rect">
            <a:avLst/>
          </a:prstGeom>
          <a:noFill/>
        </p:spPr>
        <p:txBody>
          <a:bodyPr wrap="square">
            <a:spAutoFit/>
          </a:bodyPr>
          <a:lstStyle/>
          <a:p>
            <a:r>
              <a:rPr lang="en-US" sz="1800" b="1" dirty="0">
                <a:solidFill>
                  <a:srgbClr val="222EF4"/>
                </a:solidFill>
              </a:rPr>
              <a:t>https://</a:t>
            </a:r>
            <a:r>
              <a:rPr lang="en-US" sz="1800" b="1" dirty="0" err="1">
                <a:solidFill>
                  <a:srgbClr val="222EF4"/>
                </a:solidFill>
              </a:rPr>
              <a:t>solargsm.com</a:t>
            </a:r>
            <a:r>
              <a:rPr lang="en-US" sz="1800" b="1" dirty="0">
                <a:solidFill>
                  <a:srgbClr val="222EF4"/>
                </a:solidFill>
              </a:rPr>
              <a:t>/publications</a:t>
            </a:r>
            <a:endParaRPr lang="en-US" b="1" dirty="0"/>
          </a:p>
        </p:txBody>
      </p:sp>
    </p:spTree>
    <p:extLst>
      <p:ext uri="{BB962C8B-B14F-4D97-AF65-F5344CB8AC3E}">
        <p14:creationId xmlns:p14="http://schemas.microsoft.com/office/powerpoint/2010/main" val="684252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164" y="228599"/>
            <a:ext cx="8229600" cy="1143000"/>
          </a:xfrm>
        </p:spPr>
        <p:txBody>
          <a:bodyPr/>
          <a:lstStyle/>
          <a:p>
            <a:r>
              <a:rPr lang="en-US" b="1" dirty="0">
                <a:solidFill>
                  <a:srgbClr val="C00000"/>
                </a:solidFill>
              </a:rPr>
              <a:t>     Solar activity</a:t>
            </a:r>
            <a:br>
              <a:rPr lang="en-US" b="1" dirty="0">
                <a:solidFill>
                  <a:srgbClr val="C00000"/>
                </a:solidFill>
              </a:rPr>
            </a:br>
            <a:endParaRPr lang="en-US" b="1" dirty="0">
              <a:solidFill>
                <a:srgbClr val="0000FF"/>
              </a:solidFill>
              <a:effectLst>
                <a:outerShdw blurRad="38100" dist="38100" dir="2700000" algn="tl">
                  <a:srgbClr val="000000"/>
                </a:outerShdw>
              </a:effectLst>
              <a:latin typeface="Arial" charset="0"/>
            </a:endParaRPr>
          </a:p>
        </p:txBody>
      </p:sp>
      <p:sp>
        <p:nvSpPr>
          <p:cNvPr id="6" name="TextBox 5"/>
          <p:cNvSpPr txBox="1"/>
          <p:nvPr/>
        </p:nvSpPr>
        <p:spPr>
          <a:xfrm>
            <a:off x="5807969" y="116632"/>
            <a:ext cx="4354513" cy="4431983"/>
          </a:xfrm>
          <a:prstGeom prst="rect">
            <a:avLst/>
          </a:prstGeom>
          <a:noFill/>
        </p:spPr>
        <p:txBody>
          <a:bodyPr>
            <a:spAutoFit/>
          </a:bodyPr>
          <a:lstStyle>
            <a:lvl1pPr eaLnBrk="0" hangingPunct="0">
              <a:defRPr b="1">
                <a:solidFill>
                  <a:schemeClr val="tx1"/>
                </a:solidFill>
                <a:latin typeface="Arial" charset="0"/>
                <a:ea typeface="ＭＳ Ｐゴシック" charset="0"/>
              </a:defRPr>
            </a:lvl1pPr>
            <a:lvl2pPr marL="742950" indent="-285750" eaLnBrk="0" hangingPunct="0">
              <a:defRPr b="1">
                <a:solidFill>
                  <a:schemeClr val="tx1"/>
                </a:solidFill>
                <a:latin typeface="Arial" charset="0"/>
                <a:ea typeface="ＭＳ Ｐゴシック" charset="0"/>
              </a:defRPr>
            </a:lvl2pPr>
            <a:lvl3pPr marL="1143000" indent="-228600" eaLnBrk="0" hangingPunct="0">
              <a:defRPr b="1">
                <a:solidFill>
                  <a:schemeClr val="tx1"/>
                </a:solidFill>
                <a:latin typeface="Arial" charset="0"/>
                <a:ea typeface="ＭＳ Ｐゴシック" charset="0"/>
              </a:defRPr>
            </a:lvl3pPr>
            <a:lvl4pPr marL="1600200" indent="-228600" eaLnBrk="0" hangingPunct="0">
              <a:defRPr b="1">
                <a:solidFill>
                  <a:schemeClr val="tx1"/>
                </a:solidFill>
                <a:latin typeface="Arial" charset="0"/>
                <a:ea typeface="ＭＳ Ｐゴシック" charset="0"/>
              </a:defRPr>
            </a:lvl4pPr>
            <a:lvl5pPr marL="2057400" indent="-228600" eaLnBrk="0" hangingPunct="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just" eaLnBrk="1" hangingPunct="1"/>
            <a:r>
              <a:rPr lang="en-US" dirty="0">
                <a:solidFill>
                  <a:srgbClr val="660066"/>
                </a:solidFill>
                <a:effectLst>
                  <a:outerShdw blurRad="38100" dist="38100" dir="2700000" algn="tl">
                    <a:srgbClr val="000000"/>
                  </a:outerShdw>
                </a:effectLst>
              </a:rPr>
              <a:t>Sunspots are dark (and cooler) regions on the surface of the Sun. They have a darker inner region (the Umbra) surrounded by a lighter ring (the Penumbra).</a:t>
            </a:r>
            <a:endParaRPr lang="en-US" dirty="0">
              <a:solidFill>
                <a:schemeClr val="bg1"/>
              </a:solidFill>
              <a:effectLst>
                <a:outerShdw blurRad="38100" dist="38100" dir="2700000" algn="tl">
                  <a:srgbClr val="000000"/>
                </a:outerShdw>
              </a:effectLst>
            </a:endParaRPr>
          </a:p>
          <a:p>
            <a:pPr algn="just" eaLnBrk="1" hangingPunct="1"/>
            <a:r>
              <a:rPr lang="en-US" dirty="0">
                <a:solidFill>
                  <a:srgbClr val="660066"/>
                </a:solidFill>
                <a:effectLst>
                  <a:outerShdw blurRad="38100" dist="38100" dir="2700000" algn="tl">
                    <a:srgbClr val="000000"/>
                  </a:outerShdw>
                </a:effectLst>
              </a:rPr>
              <a:t>Sunspots usually appear in groups that form over hours or days and last for days or weeks.</a:t>
            </a:r>
          </a:p>
          <a:p>
            <a:pPr algn="just" eaLnBrk="1" hangingPunct="1"/>
            <a:endParaRPr lang="en-US" dirty="0">
              <a:solidFill>
                <a:srgbClr val="660066"/>
              </a:solidFill>
              <a:effectLst>
                <a:outerShdw blurRad="38100" dist="38100" dir="2700000" algn="tl">
                  <a:srgbClr val="000000"/>
                </a:outerShdw>
              </a:effectLst>
            </a:endParaRPr>
          </a:p>
          <a:p>
            <a:pPr algn="just" eaLnBrk="1" hangingPunct="1"/>
            <a:r>
              <a:rPr lang="en-US" dirty="0">
                <a:solidFill>
                  <a:srgbClr val="660066"/>
                </a:solidFill>
                <a:effectLst>
                  <a:outerShdw blurRad="38100" dist="38100" dir="2700000" algn="tl">
                    <a:srgbClr val="000000"/>
                  </a:outerShdw>
                </a:effectLst>
              </a:rPr>
              <a:t>These early sunspot observations indicated that the Sun rotates once in about 27 days.</a:t>
            </a:r>
          </a:p>
          <a:p>
            <a:pPr algn="just" eaLnBrk="1" hangingPunct="1"/>
            <a:endParaRPr lang="en-US" dirty="0">
              <a:solidFill>
                <a:srgbClr val="660066"/>
              </a:solidFill>
              <a:effectLst>
                <a:outerShdw blurRad="38100" dist="38100" dir="2700000" algn="tl">
                  <a:srgbClr val="000000"/>
                </a:outerShdw>
              </a:effectLst>
            </a:endParaRPr>
          </a:p>
          <a:p>
            <a:pPr algn="just" eaLnBrk="1" hangingPunct="1"/>
            <a:r>
              <a:rPr lang="en-US" sz="2400" dirty="0">
                <a:solidFill>
                  <a:srgbClr val="C00000"/>
                </a:solidFill>
                <a:effectLst>
                  <a:outerShdw blurRad="38100" dist="38100" dir="2700000" algn="tl">
                    <a:srgbClr val="000000"/>
                  </a:outerShdw>
                </a:effectLst>
              </a:rPr>
              <a:t>Solar activity index – average sunspot numbers</a:t>
            </a:r>
          </a:p>
        </p:txBody>
      </p:sp>
      <p:pic>
        <p:nvPicPr>
          <p:cNvPr id="6148" name="Picture 6" descr="scheiner_rosa_ursina1-l.gif"/>
          <p:cNvPicPr>
            <a:picLocks noChangeAspect="1"/>
          </p:cNvPicPr>
          <p:nvPr/>
        </p:nvPicPr>
        <p:blipFill>
          <a:blip r:embed="rId2">
            <a:extLst>
              <a:ext uri="{28A0092B-C50C-407E-A947-70E740481C1C}">
                <a14:useLocalDpi xmlns:a14="http://schemas.microsoft.com/office/drawing/2010/main" val="0"/>
              </a:ext>
            </a:extLst>
          </a:blip>
          <a:srcRect t="33333" b="25523"/>
          <a:stretch>
            <a:fillRect/>
          </a:stretch>
        </p:blipFill>
        <p:spPr bwMode="auto">
          <a:xfrm>
            <a:off x="5879976" y="4725144"/>
            <a:ext cx="41910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6149" name="Group 7"/>
          <p:cNvGrpSpPr>
            <a:grpSpLocks/>
          </p:cNvGrpSpPr>
          <p:nvPr/>
        </p:nvGrpSpPr>
        <p:grpSpPr bwMode="auto">
          <a:xfrm>
            <a:off x="1775520" y="1052736"/>
            <a:ext cx="3429000" cy="5486400"/>
            <a:chOff x="685800" y="1066800"/>
            <a:chExt cx="3429000" cy="5486400"/>
          </a:xfrm>
        </p:grpSpPr>
        <p:pic>
          <p:nvPicPr>
            <p:cNvPr id="6159" name="Picture 3" descr="bbso_wl.gif"/>
            <p:cNvPicPr>
              <a:picLocks noChangeAspect="1"/>
            </p:cNvPicPr>
            <p:nvPr/>
          </p:nvPicPr>
          <p:blipFill>
            <a:blip r:embed="rId3">
              <a:extLst>
                <a:ext uri="{28A0092B-C50C-407E-A947-70E740481C1C}">
                  <a14:useLocalDpi xmlns:a14="http://schemas.microsoft.com/office/drawing/2010/main" val="0"/>
                </a:ext>
              </a:extLst>
            </a:blip>
            <a:srcRect l="11111" t="11111" r="11111" b="11111"/>
            <a:stretch>
              <a:fillRect/>
            </a:stretch>
          </p:blipFill>
          <p:spPr bwMode="auto">
            <a:xfrm>
              <a:off x="685800" y="1066800"/>
              <a:ext cx="3429000"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60" name="Picture 4" descr="bbso_wl.gif"/>
            <p:cNvPicPr>
              <a:picLocks noChangeAspect="1"/>
            </p:cNvPicPr>
            <p:nvPr/>
          </p:nvPicPr>
          <p:blipFill>
            <a:blip r:embed="rId3">
              <a:extLst>
                <a:ext uri="{28A0092B-C50C-407E-A947-70E740481C1C}">
                  <a14:useLocalDpi xmlns:a14="http://schemas.microsoft.com/office/drawing/2010/main" val="0"/>
                </a:ext>
              </a:extLst>
            </a:blip>
            <a:srcRect l="61560" t="39355" r="25575" b="53210"/>
            <a:stretch>
              <a:fillRect/>
            </a:stretch>
          </p:blipFill>
          <p:spPr bwMode="auto">
            <a:xfrm>
              <a:off x="685800" y="4572000"/>
              <a:ext cx="34290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61" name="Picture 6" descr="clm_earth_mos.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5334000"/>
              <a:ext cx="293688" cy="252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150" name="Rectangle 8"/>
          <p:cNvSpPr>
            <a:spLocks noChangeArrowheads="1"/>
          </p:cNvSpPr>
          <p:nvPr/>
        </p:nvSpPr>
        <p:spPr bwMode="auto">
          <a:xfrm>
            <a:off x="4419600" y="2362200"/>
            <a:ext cx="533400" cy="2286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6151" name="Straight Connector 10"/>
          <p:cNvCxnSpPr>
            <a:cxnSpLocks noChangeShapeType="1"/>
          </p:cNvCxnSpPr>
          <p:nvPr/>
        </p:nvCxnSpPr>
        <p:spPr bwMode="auto">
          <a:xfrm rot="5400000">
            <a:off x="2209800" y="2362200"/>
            <a:ext cx="2209800" cy="2209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6152" name="Straight Connector 12"/>
          <p:cNvCxnSpPr>
            <a:cxnSpLocks noChangeShapeType="1"/>
          </p:cNvCxnSpPr>
          <p:nvPr/>
        </p:nvCxnSpPr>
        <p:spPr bwMode="auto">
          <a:xfrm rot="16200000" flipH="1">
            <a:off x="4191000" y="3124200"/>
            <a:ext cx="2209800" cy="685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6153" name="Straight Connector 14"/>
          <p:cNvCxnSpPr>
            <a:cxnSpLocks noChangeShapeType="1"/>
          </p:cNvCxnSpPr>
          <p:nvPr/>
        </p:nvCxnSpPr>
        <p:spPr bwMode="auto">
          <a:xfrm rot="5400000">
            <a:off x="2857500" y="3009900"/>
            <a:ext cx="1981200" cy="1143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6154" name="Straight Connector 16"/>
          <p:cNvCxnSpPr>
            <a:cxnSpLocks noChangeShapeType="1"/>
          </p:cNvCxnSpPr>
          <p:nvPr/>
        </p:nvCxnSpPr>
        <p:spPr bwMode="auto">
          <a:xfrm rot="16200000" flipH="1">
            <a:off x="4114800" y="3429000"/>
            <a:ext cx="1981200" cy="304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9" name="Straight Connector 18"/>
          <p:cNvCxnSpPr/>
          <p:nvPr/>
        </p:nvCxnSpPr>
        <p:spPr bwMode="auto">
          <a:xfrm rot="5400000">
            <a:off x="2286000" y="3962400"/>
            <a:ext cx="533400" cy="533400"/>
          </a:xfrm>
          <a:prstGeom prst="line">
            <a:avLst/>
          </a:prstGeom>
          <a:solidFill>
            <a:schemeClr val="accent1"/>
          </a:solidFill>
          <a:ln w="9525" cap="flat" cmpd="sng" algn="ctr">
            <a:solidFill>
              <a:schemeClr val="accent3"/>
            </a:solidFill>
            <a:prstDash val="solid"/>
            <a:round/>
            <a:headEnd type="none" w="med" len="med"/>
            <a:tailEnd type="none" w="med" len="med"/>
          </a:ln>
          <a:effectLst/>
        </p:spPr>
      </p:cxnSp>
      <p:cxnSp>
        <p:nvCxnSpPr>
          <p:cNvPr id="22" name="Straight Connector 21"/>
          <p:cNvCxnSpPr/>
          <p:nvPr/>
        </p:nvCxnSpPr>
        <p:spPr bwMode="auto">
          <a:xfrm rot="5400000">
            <a:off x="3314700" y="4381500"/>
            <a:ext cx="152400" cy="76200"/>
          </a:xfrm>
          <a:prstGeom prst="line">
            <a:avLst/>
          </a:prstGeom>
          <a:solidFill>
            <a:schemeClr val="accent1"/>
          </a:solidFill>
          <a:ln w="9525" cap="flat" cmpd="sng" algn="ctr">
            <a:solidFill>
              <a:schemeClr val="accent3"/>
            </a:solidFill>
            <a:prstDash val="solid"/>
            <a:round/>
            <a:headEnd type="none" w="med" len="med"/>
            <a:tailEnd type="none" w="med" len="med"/>
          </a:ln>
          <a:effectLst/>
        </p:spPr>
      </p:cxnSp>
      <p:cxnSp>
        <p:nvCxnSpPr>
          <p:cNvPr id="26" name="Straight Connector 25"/>
          <p:cNvCxnSpPr/>
          <p:nvPr/>
        </p:nvCxnSpPr>
        <p:spPr bwMode="auto">
          <a:xfrm rot="16200000" flipH="1">
            <a:off x="5029200" y="3886200"/>
            <a:ext cx="914400" cy="304800"/>
          </a:xfrm>
          <a:prstGeom prst="line">
            <a:avLst/>
          </a:prstGeom>
          <a:solidFill>
            <a:schemeClr val="accent1"/>
          </a:solidFill>
          <a:ln w="9525" cap="flat" cmpd="sng" algn="ctr">
            <a:solidFill>
              <a:schemeClr val="accent3"/>
            </a:solidFill>
            <a:prstDash val="solid"/>
            <a:round/>
            <a:headEnd type="none" w="med" len="med"/>
            <a:tailEnd type="none" w="med" len="med"/>
          </a:ln>
          <a:effectLst/>
        </p:spPr>
      </p:cxnSp>
      <p:cxnSp>
        <p:nvCxnSpPr>
          <p:cNvPr id="28" name="Straight Connector 27"/>
          <p:cNvCxnSpPr/>
          <p:nvPr/>
        </p:nvCxnSpPr>
        <p:spPr bwMode="auto">
          <a:xfrm rot="16200000" flipH="1">
            <a:off x="4914900" y="4152900"/>
            <a:ext cx="609600" cy="76200"/>
          </a:xfrm>
          <a:prstGeom prst="line">
            <a:avLst/>
          </a:prstGeom>
          <a:solidFill>
            <a:schemeClr val="accent1"/>
          </a:solidFill>
          <a:ln w="9525" cap="flat" cmpd="sng" algn="ctr">
            <a:solidFill>
              <a:schemeClr val="accent3"/>
            </a:solidFill>
            <a:prstDash val="solid"/>
            <a:round/>
            <a:headEnd type="none" w="med" len="med"/>
            <a:tailEnd type="none" w="med" len="med"/>
          </a:ln>
          <a:effectLst/>
        </p:spPr>
      </p:cxnSp>
      <p:sp>
        <p:nvSpPr>
          <p:cNvPr id="4" name="Rectangle 3">
            <a:extLst>
              <a:ext uri="{FF2B5EF4-FFF2-40B4-BE49-F238E27FC236}">
                <a16:creationId xmlns:a16="http://schemas.microsoft.com/office/drawing/2014/main" id="{2401CDF2-614E-DA43-BE75-B3CBFFBA2233}"/>
              </a:ext>
            </a:extLst>
          </p:cNvPr>
          <p:cNvSpPr/>
          <p:nvPr/>
        </p:nvSpPr>
        <p:spPr>
          <a:xfrm>
            <a:off x="2772782" y="6430670"/>
            <a:ext cx="1354858" cy="400110"/>
          </a:xfrm>
          <a:prstGeom prst="rect">
            <a:avLst/>
          </a:prstGeom>
        </p:spPr>
        <p:txBody>
          <a:bodyPr wrap="none">
            <a:spAutoFit/>
          </a:bodyPr>
          <a:lstStyle/>
          <a:p>
            <a:r>
              <a:rPr lang="en-US" sz="2000" b="1" dirty="0">
                <a:solidFill>
                  <a:srgbClr val="0000FF"/>
                </a:solidFill>
                <a:effectLst>
                  <a:outerShdw blurRad="38100" dist="38100" dir="2700000" algn="tl">
                    <a:srgbClr val="000000"/>
                  </a:outerShdw>
                </a:effectLst>
                <a:latin typeface="Arial" charset="0"/>
              </a:rPr>
              <a:t>Sunspots</a:t>
            </a:r>
            <a:endParaRPr lang="en-US" sz="2000" dirty="0"/>
          </a:p>
        </p:txBody>
      </p:sp>
      <p:pic>
        <p:nvPicPr>
          <p:cNvPr id="5" name="Picture 4" descr="A planet with many craters&#10;&#10;AI-generated content may be incorrect.">
            <a:extLst>
              <a:ext uri="{FF2B5EF4-FFF2-40B4-BE49-F238E27FC236}">
                <a16:creationId xmlns:a16="http://schemas.microsoft.com/office/drawing/2014/main" id="{8A56F7AB-5756-A5B5-33EB-BCED4864CC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5959" y="727166"/>
            <a:ext cx="6255327" cy="5869561"/>
          </a:xfrm>
          <a:prstGeom prst="rect">
            <a:avLst/>
          </a:prstGeom>
        </p:spPr>
      </p:pic>
      <p:sp>
        <p:nvSpPr>
          <p:cNvPr id="7" name="TextBox 6">
            <a:extLst>
              <a:ext uri="{FF2B5EF4-FFF2-40B4-BE49-F238E27FC236}">
                <a16:creationId xmlns:a16="http://schemas.microsoft.com/office/drawing/2014/main" id="{068AE8B2-4898-C989-171D-A84E28F56066}"/>
              </a:ext>
            </a:extLst>
          </p:cNvPr>
          <p:cNvSpPr txBox="1"/>
          <p:nvPr/>
        </p:nvSpPr>
        <p:spPr>
          <a:xfrm>
            <a:off x="6146629" y="886026"/>
            <a:ext cx="2209800" cy="369332"/>
          </a:xfrm>
          <a:prstGeom prst="rect">
            <a:avLst/>
          </a:prstGeom>
          <a:noFill/>
        </p:spPr>
        <p:txBody>
          <a:bodyPr wrap="square" rtlCol="0">
            <a:spAutoFit/>
          </a:bodyPr>
          <a:lstStyle/>
          <a:p>
            <a:r>
              <a:rPr lang="en-US" dirty="0">
                <a:solidFill>
                  <a:srgbClr val="FFFF00"/>
                </a:solidFill>
              </a:rPr>
              <a:t>12 February 2026</a:t>
            </a:r>
            <a:r>
              <a:rPr lang="en-US" dirty="0"/>
              <a:t> </a:t>
            </a:r>
          </a:p>
        </p:txBody>
      </p:sp>
      <p:pic>
        <p:nvPicPr>
          <p:cNvPr id="9" name="Picture 8">
            <a:extLst>
              <a:ext uri="{FF2B5EF4-FFF2-40B4-BE49-F238E27FC236}">
                <a16:creationId xmlns:a16="http://schemas.microsoft.com/office/drawing/2014/main" id="{5E90E2E0-FCAC-6891-99AF-EA1AA9BA928A}"/>
              </a:ext>
            </a:extLst>
          </p:cNvPr>
          <p:cNvPicPr>
            <a:picLocks noChangeAspect="1"/>
          </p:cNvPicPr>
          <p:nvPr/>
        </p:nvPicPr>
        <p:blipFill>
          <a:blip r:embed="rId6"/>
          <a:stretch>
            <a:fillRect/>
          </a:stretch>
        </p:blipFill>
        <p:spPr>
          <a:xfrm>
            <a:off x="1637213" y="41075"/>
            <a:ext cx="4846211" cy="6858000"/>
          </a:xfrm>
          <a:prstGeom prst="rect">
            <a:avLst/>
          </a:prstGeom>
        </p:spPr>
      </p:pic>
      <p:pic>
        <p:nvPicPr>
          <p:cNvPr id="3" name="Picture 2" descr="No alternative text description for this image">
            <a:extLst>
              <a:ext uri="{FF2B5EF4-FFF2-40B4-BE49-F238E27FC236}">
                <a16:creationId xmlns:a16="http://schemas.microsoft.com/office/drawing/2014/main" id="{267CC90C-568A-DA65-4B6F-3F463111E2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227" y="1559123"/>
            <a:ext cx="6019402" cy="470941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5174456-5096-4B82-13B6-0F4D03338DBA}"/>
              </a:ext>
            </a:extLst>
          </p:cNvPr>
          <p:cNvSpPr txBox="1"/>
          <p:nvPr/>
        </p:nvSpPr>
        <p:spPr>
          <a:xfrm>
            <a:off x="464022" y="1491720"/>
            <a:ext cx="2209800" cy="369332"/>
          </a:xfrm>
          <a:prstGeom prst="rect">
            <a:avLst/>
          </a:prstGeom>
          <a:noFill/>
        </p:spPr>
        <p:txBody>
          <a:bodyPr wrap="square" rtlCol="0">
            <a:spAutoFit/>
          </a:bodyPr>
          <a:lstStyle/>
          <a:p>
            <a:r>
              <a:rPr lang="en-US" dirty="0">
                <a:solidFill>
                  <a:srgbClr val="FFFF00"/>
                </a:solidFill>
              </a:rPr>
              <a:t>22 February 2026</a:t>
            </a:r>
            <a:r>
              <a:rPr lang="en-US" dirty="0"/>
              <a:t> </a:t>
            </a:r>
          </a:p>
        </p:txBody>
      </p:sp>
      <p:pic>
        <p:nvPicPr>
          <p:cNvPr id="10" name="Picture 9">
            <a:extLst>
              <a:ext uri="{FF2B5EF4-FFF2-40B4-BE49-F238E27FC236}">
                <a16:creationId xmlns:a16="http://schemas.microsoft.com/office/drawing/2014/main" id="{88D8129B-CE6B-6544-4BEB-CE08817BC1B8}"/>
              </a:ext>
            </a:extLst>
          </p:cNvPr>
          <p:cNvPicPr/>
          <p:nvPr/>
        </p:nvPicPr>
        <p:blipFill>
          <a:blip r:embed="rId8">
            <a:extLst>
              <a:ext uri="{28A0092B-C50C-407E-A947-70E740481C1C}">
                <a14:useLocalDpi xmlns:a14="http://schemas.microsoft.com/office/drawing/2010/main" val="0"/>
              </a:ext>
            </a:extLst>
          </a:blip>
          <a:stretch>
            <a:fillRect/>
          </a:stretch>
        </p:blipFill>
        <p:spPr>
          <a:xfrm>
            <a:off x="661586" y="3025395"/>
            <a:ext cx="9232900" cy="2893652"/>
          </a:xfrm>
          <a:prstGeom prst="rect">
            <a:avLst/>
          </a:prstGeom>
        </p:spPr>
      </p:pic>
      <p:cxnSp>
        <p:nvCxnSpPr>
          <p:cNvPr id="11" name="Straight Arrow Connector 10">
            <a:extLst>
              <a:ext uri="{FF2B5EF4-FFF2-40B4-BE49-F238E27FC236}">
                <a16:creationId xmlns:a16="http://schemas.microsoft.com/office/drawing/2014/main" id="{FF2E033F-6D0E-0957-3D0D-6549B66E6E75}"/>
              </a:ext>
            </a:extLst>
          </p:cNvPr>
          <p:cNvCxnSpPr>
            <a:cxnSpLocks/>
          </p:cNvCxnSpPr>
          <p:nvPr/>
        </p:nvCxnSpPr>
        <p:spPr>
          <a:xfrm flipH="1">
            <a:off x="7082049" y="3338945"/>
            <a:ext cx="234712" cy="1216403"/>
          </a:xfrm>
          <a:prstGeom prst="straightConnector1">
            <a:avLst/>
          </a:prstGeom>
          <a:ln w="349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179B712-F682-0CE4-C6A7-70A315DF9B7D}"/>
              </a:ext>
            </a:extLst>
          </p:cNvPr>
          <p:cNvSpPr txBox="1"/>
          <p:nvPr/>
        </p:nvSpPr>
        <p:spPr>
          <a:xfrm>
            <a:off x="464022" y="488967"/>
            <a:ext cx="6256420" cy="646331"/>
          </a:xfrm>
          <a:prstGeom prst="rect">
            <a:avLst/>
          </a:prstGeom>
          <a:noFill/>
        </p:spPr>
        <p:txBody>
          <a:bodyPr wrap="square">
            <a:spAutoFit/>
          </a:bodyPr>
          <a:lstStyle/>
          <a:p>
            <a:r>
              <a:rPr lang="en-GB" sz="3600" b="1" i="0" u="none" strike="noStrike" dirty="0">
                <a:solidFill>
                  <a:srgbClr val="C00000"/>
                </a:solidFill>
                <a:effectLst/>
                <a:latin typeface="+mn-lt"/>
              </a:rPr>
              <a:t>Where we are now…</a:t>
            </a:r>
            <a:endParaRPr lang="en-US" sz="3600" dirty="0">
              <a:solidFill>
                <a:srgbClr val="C00000"/>
              </a:solidFill>
            </a:endParaRPr>
          </a:p>
        </p:txBody>
      </p:sp>
      <p:pic>
        <p:nvPicPr>
          <p:cNvPr id="13" name="Picture 12" descr="A large yellow circle with black dots&#10;&#10;AI-generated content may be incorrect.">
            <a:extLst>
              <a:ext uri="{FF2B5EF4-FFF2-40B4-BE49-F238E27FC236}">
                <a16:creationId xmlns:a16="http://schemas.microsoft.com/office/drawing/2014/main" id="{0DC44209-8D1C-65DB-9A4C-5441D77AEC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17964" y="1638229"/>
            <a:ext cx="6502399" cy="4730804"/>
          </a:xfrm>
          <a:prstGeom prst="rect">
            <a:avLst/>
          </a:prstGeom>
        </p:spPr>
      </p:pic>
      <p:sp>
        <p:nvSpPr>
          <p:cNvPr id="14" name="TextBox 13">
            <a:extLst>
              <a:ext uri="{FF2B5EF4-FFF2-40B4-BE49-F238E27FC236}">
                <a16:creationId xmlns:a16="http://schemas.microsoft.com/office/drawing/2014/main" id="{007D27A4-EA21-ED0D-CCD8-AB7362A71A33}"/>
              </a:ext>
            </a:extLst>
          </p:cNvPr>
          <p:cNvSpPr txBox="1"/>
          <p:nvPr/>
        </p:nvSpPr>
        <p:spPr>
          <a:xfrm>
            <a:off x="6432988" y="1685500"/>
            <a:ext cx="2209800" cy="369332"/>
          </a:xfrm>
          <a:prstGeom prst="rect">
            <a:avLst/>
          </a:prstGeom>
          <a:noFill/>
        </p:spPr>
        <p:txBody>
          <a:bodyPr wrap="square" rtlCol="0">
            <a:spAutoFit/>
          </a:bodyPr>
          <a:lstStyle/>
          <a:p>
            <a:r>
              <a:rPr lang="en-US" dirty="0">
                <a:solidFill>
                  <a:srgbClr val="222EF4"/>
                </a:solidFill>
              </a:rPr>
              <a:t>15 April 2026 </a:t>
            </a:r>
          </a:p>
        </p:txBody>
      </p:sp>
    </p:spTree>
    <p:extLst>
      <p:ext uri="{BB962C8B-B14F-4D97-AF65-F5344CB8AC3E}">
        <p14:creationId xmlns:p14="http://schemas.microsoft.com/office/powerpoint/2010/main" val="980588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1"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1"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8" grpId="1"/>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D0CAB-6205-8D36-E50B-D36B68106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A99012-08B4-A8CB-CC39-98B1C3C07D7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99A2277-9DB0-378A-D51D-58F16C2CC32B}"/>
              </a:ext>
            </a:extLst>
          </p:cNvPr>
          <p:cNvSpPr>
            <a:spLocks noGrp="1"/>
          </p:cNvSpPr>
          <p:nvPr>
            <p:ph idx="1"/>
          </p:nvPr>
        </p:nvSpPr>
        <p:spPr>
          <a:xfrm>
            <a:off x="5902037" y="803185"/>
            <a:ext cx="6289964" cy="5722305"/>
          </a:xfrm>
        </p:spPr>
        <p:txBody>
          <a:bodyPr/>
          <a:lstStyle/>
          <a:p>
            <a:r>
              <a:rPr lang="en-GB" dirty="0">
                <a:solidFill>
                  <a:srgbClr val="C00000"/>
                </a:solidFill>
              </a:rPr>
              <a:t>Coronal holes </a:t>
            </a:r>
            <a:r>
              <a:rPr lang="en-GB" dirty="0"/>
              <a:t>are large, temporary regions in the Sun’s outer atmosphere (corona) that appear dark in UV images because they are cooler, less dense, and possess "open" magnetic fields.</a:t>
            </a:r>
          </a:p>
          <a:p>
            <a:r>
              <a:rPr lang="en-GB" dirty="0"/>
              <a:t>They appear as </a:t>
            </a:r>
            <a:r>
              <a:rPr lang="en-GB" dirty="0">
                <a:solidFill>
                  <a:srgbClr val="222EF4"/>
                </a:solidFill>
              </a:rPr>
              <a:t>large, dark blotches in extreme ultraviolet (UV) or X-ray image</a:t>
            </a:r>
            <a:r>
              <a:rPr lang="en-GB" dirty="0"/>
              <a:t>s, indicating lower plasma density and temperature. </a:t>
            </a:r>
          </a:p>
          <a:p>
            <a:r>
              <a:rPr lang="en-GB" b="1" dirty="0">
                <a:solidFill>
                  <a:srgbClr val="222EF4"/>
                </a:solidFill>
              </a:rPr>
              <a:t>Duration and Timing:</a:t>
            </a:r>
            <a:r>
              <a:rPr lang="en-GB" dirty="0">
                <a:solidFill>
                  <a:srgbClr val="222EF4"/>
                </a:solidFill>
              </a:rPr>
              <a:t> </a:t>
            </a:r>
            <a:r>
              <a:rPr lang="en-GB" dirty="0"/>
              <a:t>They can persist for several solar rotations (27 days each) and are </a:t>
            </a:r>
            <a:r>
              <a:rPr lang="en-GB" dirty="0">
                <a:solidFill>
                  <a:srgbClr val="222EF4"/>
                </a:solidFill>
              </a:rPr>
              <a:t>more common during the solar minimum phase </a:t>
            </a:r>
            <a:r>
              <a:rPr lang="en-GB" dirty="0"/>
              <a:t>of the 11-year solar cycle, though they can occur at any time.</a:t>
            </a:r>
          </a:p>
          <a:p>
            <a:endParaRPr lang="en-US" dirty="0"/>
          </a:p>
        </p:txBody>
      </p:sp>
      <p:pic>
        <p:nvPicPr>
          <p:cNvPr id="7" name="Picture 6" descr="A sun with a black background&#10;&#10;AI-generated content may be incorrect.">
            <a:extLst>
              <a:ext uri="{FF2B5EF4-FFF2-40B4-BE49-F238E27FC236}">
                <a16:creationId xmlns:a16="http://schemas.microsoft.com/office/drawing/2014/main" id="{57CAF67E-0C98-345E-BB9C-55E00C86B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043" y="3391110"/>
            <a:ext cx="3657600" cy="3657600"/>
          </a:xfrm>
          <a:prstGeom prst="rect">
            <a:avLst/>
          </a:prstGeom>
        </p:spPr>
      </p:pic>
      <p:pic>
        <p:nvPicPr>
          <p:cNvPr id="9" name="Picture 8" descr="A pink planet with white circle around it&#10;&#10;AI-generated content may be incorrect.">
            <a:extLst>
              <a:ext uri="{FF2B5EF4-FFF2-40B4-BE49-F238E27FC236}">
                <a16:creationId xmlns:a16="http://schemas.microsoft.com/office/drawing/2014/main" id="{AEA130B5-1F9E-D321-8B41-889282239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9915" y="302491"/>
            <a:ext cx="3810000" cy="3822700"/>
          </a:xfrm>
          <a:prstGeom prst="rect">
            <a:avLst/>
          </a:prstGeom>
        </p:spPr>
      </p:pic>
      <p:pic>
        <p:nvPicPr>
          <p:cNvPr id="1026" name="Picture 2" descr="No alternative text description for this image">
            <a:extLst>
              <a:ext uri="{FF2B5EF4-FFF2-40B4-BE49-F238E27FC236}">
                <a16:creationId xmlns:a16="http://schemas.microsoft.com/office/drawing/2014/main" id="{65037300-FC4F-663A-C856-6A84F7A6A8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024" y="2057400"/>
            <a:ext cx="5043158" cy="41355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EA0315C-72B1-4512-DF80-66365432A2F4}"/>
              </a:ext>
            </a:extLst>
          </p:cNvPr>
          <p:cNvSpPr txBox="1"/>
          <p:nvPr/>
        </p:nvSpPr>
        <p:spPr>
          <a:xfrm>
            <a:off x="464024" y="2057400"/>
            <a:ext cx="1891145" cy="369332"/>
          </a:xfrm>
          <a:prstGeom prst="rect">
            <a:avLst/>
          </a:prstGeom>
          <a:noFill/>
        </p:spPr>
        <p:txBody>
          <a:bodyPr wrap="square" rtlCol="0">
            <a:spAutoFit/>
          </a:bodyPr>
          <a:lstStyle/>
          <a:p>
            <a:r>
              <a:rPr lang="en-US" dirty="0">
                <a:highlight>
                  <a:srgbClr val="FFFF00"/>
                </a:highlight>
              </a:rPr>
              <a:t>22-23 Feb ‘26</a:t>
            </a:r>
          </a:p>
        </p:txBody>
      </p:sp>
      <p:pic>
        <p:nvPicPr>
          <p:cNvPr id="6" name="Picture 5">
            <a:extLst>
              <a:ext uri="{FF2B5EF4-FFF2-40B4-BE49-F238E27FC236}">
                <a16:creationId xmlns:a16="http://schemas.microsoft.com/office/drawing/2014/main" id="{C16E46AC-9C6B-DDC9-8CC8-0FFFFF14B0BC}"/>
              </a:ext>
            </a:extLst>
          </p:cNvPr>
          <p:cNvPicPr>
            <a:picLocks noChangeAspect="1"/>
          </p:cNvPicPr>
          <p:nvPr/>
        </p:nvPicPr>
        <p:blipFill>
          <a:blip r:embed="rId5"/>
          <a:stretch>
            <a:fillRect/>
          </a:stretch>
        </p:blipFill>
        <p:spPr>
          <a:xfrm>
            <a:off x="2225567" y="0"/>
            <a:ext cx="5773934" cy="8084127"/>
          </a:xfrm>
          <a:prstGeom prst="rect">
            <a:avLst/>
          </a:prstGeom>
        </p:spPr>
      </p:pic>
    </p:spTree>
    <p:extLst>
      <p:ext uri="{BB962C8B-B14F-4D97-AF65-F5344CB8AC3E}">
        <p14:creationId xmlns:p14="http://schemas.microsoft.com/office/powerpoint/2010/main" val="342153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linds(horizontal)">
                                      <p:cBhvr>
                                        <p:cTn id="29" dur="500"/>
                                        <p:tgtEl>
                                          <p:spTgt spid="4"/>
                                        </p:tgtEl>
                                      </p:cBhvr>
                                    </p:animEffect>
                                  </p:childTnLst>
                                </p:cTn>
                              </p:par>
                              <p:par>
                                <p:cTn id="30" presetID="1"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97D27-617C-6D46-62F5-D1CBDB2E4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2E056-4E8B-16D4-1F57-3B863D93CDD9}"/>
              </a:ext>
            </a:extLst>
          </p:cNvPr>
          <p:cNvSpPr>
            <a:spLocks noGrp="1"/>
          </p:cNvSpPr>
          <p:nvPr>
            <p:ph type="title"/>
          </p:nvPr>
        </p:nvSpPr>
        <p:spPr>
          <a:xfrm>
            <a:off x="-396139" y="2349925"/>
            <a:ext cx="3498979" cy="2456442"/>
          </a:xfrm>
        </p:spPr>
        <p:txBody>
          <a:bodyPr/>
          <a:lstStyle/>
          <a:p>
            <a:endParaRPr lang="en-US" dirty="0"/>
          </a:p>
        </p:txBody>
      </p:sp>
      <p:sp>
        <p:nvSpPr>
          <p:cNvPr id="3" name="Content Placeholder 2">
            <a:extLst>
              <a:ext uri="{FF2B5EF4-FFF2-40B4-BE49-F238E27FC236}">
                <a16:creationId xmlns:a16="http://schemas.microsoft.com/office/drawing/2014/main" id="{96868BF7-5E13-8C9B-C4D0-EB0CE1A6D9D7}"/>
              </a:ext>
            </a:extLst>
          </p:cNvPr>
          <p:cNvSpPr>
            <a:spLocks noGrp="1"/>
          </p:cNvSpPr>
          <p:nvPr>
            <p:ph idx="1"/>
          </p:nvPr>
        </p:nvSpPr>
        <p:spPr>
          <a:xfrm>
            <a:off x="8086430" y="804689"/>
            <a:ext cx="4058240" cy="5248622"/>
          </a:xfrm>
        </p:spPr>
        <p:txBody>
          <a:bodyPr/>
          <a:lstStyle/>
          <a:p>
            <a:r>
              <a:rPr lang="en-US" dirty="0"/>
              <a:t>Sun with coronal holes since 18 Feb’26 (purple) </a:t>
            </a:r>
          </a:p>
          <a:p>
            <a:r>
              <a:rPr lang="en-US" dirty="0"/>
              <a:t>to 15 Apr’26 (orange)</a:t>
            </a:r>
          </a:p>
          <a:p>
            <a:r>
              <a:rPr lang="en-US" dirty="0"/>
              <a:t>CHs appear every week since Feb 26</a:t>
            </a:r>
          </a:p>
        </p:txBody>
      </p:sp>
      <p:pic>
        <p:nvPicPr>
          <p:cNvPr id="7170" name="Picture 2" descr="No alternative text description for this image">
            <a:extLst>
              <a:ext uri="{FF2B5EF4-FFF2-40B4-BE49-F238E27FC236}">
                <a16:creationId xmlns:a16="http://schemas.microsoft.com/office/drawing/2014/main" id="{89985B38-22B4-8430-5B1C-D4685ABEC3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30" y="325430"/>
            <a:ext cx="8039100" cy="62103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a:extLst>
              <a:ext uri="{FF2B5EF4-FFF2-40B4-BE49-F238E27FC236}">
                <a16:creationId xmlns:a16="http://schemas.microsoft.com/office/drawing/2014/main" id="{D72B9311-A2F0-144D-5751-E45AB483633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a:extLst>
              <a:ext uri="{FF2B5EF4-FFF2-40B4-BE49-F238E27FC236}">
                <a16:creationId xmlns:a16="http://schemas.microsoft.com/office/drawing/2014/main" id="{850C82AF-2674-CC69-5893-A72B683C3F19}"/>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 pink planet with white circle around it&#10;&#10;AI-generated content may be incorrect.">
            <a:extLst>
              <a:ext uri="{FF2B5EF4-FFF2-40B4-BE49-F238E27FC236}">
                <a16:creationId xmlns:a16="http://schemas.microsoft.com/office/drawing/2014/main" id="{646450E1-7B29-18F3-52BA-6C235B2B9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3350" y="323850"/>
            <a:ext cx="5427061" cy="5445151"/>
          </a:xfrm>
          <a:prstGeom prst="rect">
            <a:avLst/>
          </a:prstGeom>
        </p:spPr>
      </p:pic>
    </p:spTree>
    <p:extLst>
      <p:ext uri="{BB962C8B-B14F-4D97-AF65-F5344CB8AC3E}">
        <p14:creationId xmlns:p14="http://schemas.microsoft.com/office/powerpoint/2010/main" val="1834345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AA83C-0458-5466-148E-BD5576E6D45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83ECBE9-18A4-85F1-E890-9863A3F24EE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851312"/>
            <a:ext cx="11718758" cy="5731132"/>
          </a:xfrm>
          <a:prstGeom prst="rect">
            <a:avLst/>
          </a:prstGeom>
        </p:spPr>
      </p:pic>
      <p:sp>
        <p:nvSpPr>
          <p:cNvPr id="6" name="TextBox 5">
            <a:extLst>
              <a:ext uri="{FF2B5EF4-FFF2-40B4-BE49-F238E27FC236}">
                <a16:creationId xmlns:a16="http://schemas.microsoft.com/office/drawing/2014/main" id="{6D378D44-C252-EEF9-9F63-DF346221DD9B}"/>
              </a:ext>
            </a:extLst>
          </p:cNvPr>
          <p:cNvSpPr txBox="1"/>
          <p:nvPr/>
        </p:nvSpPr>
        <p:spPr>
          <a:xfrm>
            <a:off x="1" y="275556"/>
            <a:ext cx="11718757" cy="954107"/>
          </a:xfrm>
          <a:prstGeom prst="rect">
            <a:avLst/>
          </a:prstGeom>
          <a:noFill/>
        </p:spPr>
        <p:txBody>
          <a:bodyPr wrap="square">
            <a:spAutoFit/>
          </a:bodyPr>
          <a:lstStyle/>
          <a:p>
            <a:pPr algn="ctr"/>
            <a:r>
              <a:rPr lang="en-GB" sz="2800" b="1" i="0" u="none" strike="noStrike" dirty="0">
                <a:solidFill>
                  <a:srgbClr val="222EF4"/>
                </a:solidFill>
                <a:effectLst/>
                <a:latin typeface="+mn-lt"/>
              </a:rPr>
              <a:t>Evidences of GSM </a:t>
            </a:r>
            <a:r>
              <a:rPr lang="en-GB" sz="2800" b="1" i="0" u="none" strike="noStrike" dirty="0">
                <a:solidFill>
                  <a:srgbClr val="C00000"/>
                </a:solidFill>
                <a:effectLst/>
                <a:latin typeface="+mn-lt"/>
              </a:rPr>
              <a:t>- Antarctica gained large ice mass since 2020</a:t>
            </a:r>
          </a:p>
          <a:p>
            <a:pPr algn="ctr"/>
            <a:r>
              <a:rPr lang="en-GB" sz="2800" b="1" i="0" u="none" strike="noStrike" dirty="0">
                <a:solidFill>
                  <a:srgbClr val="222EF4"/>
                </a:solidFill>
                <a:effectLst/>
                <a:latin typeface="+mn-lt"/>
              </a:rPr>
              <a:t>Nature study reports</a:t>
            </a:r>
            <a:endParaRPr lang="en-US" dirty="0">
              <a:solidFill>
                <a:srgbClr val="222EF4"/>
              </a:solidFill>
            </a:endParaRPr>
          </a:p>
        </p:txBody>
      </p:sp>
    </p:spTree>
    <p:extLst>
      <p:ext uri="{BB962C8B-B14F-4D97-AF65-F5344CB8AC3E}">
        <p14:creationId xmlns:p14="http://schemas.microsoft.com/office/powerpoint/2010/main" val="16503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F424E-BC3B-A144-A836-9F04FF032C3C}"/>
              </a:ext>
            </a:extLst>
          </p:cNvPr>
          <p:cNvSpPr>
            <a:spLocks noGrp="1"/>
          </p:cNvSpPr>
          <p:nvPr>
            <p:ph type="title"/>
          </p:nvPr>
        </p:nvSpPr>
        <p:spPr>
          <a:xfrm>
            <a:off x="201168" y="273600"/>
            <a:ext cx="11380032" cy="1145160"/>
          </a:xfrm>
        </p:spPr>
        <p:txBody>
          <a:bodyPr/>
          <a:lstStyle/>
          <a:p>
            <a:r>
              <a:rPr lang="en-US" dirty="0"/>
              <a:t> Snow in Africa’s desert 8 December 2020</a:t>
            </a:r>
            <a:br>
              <a:rPr lang="en-US" dirty="0"/>
            </a:br>
            <a:r>
              <a:rPr lang="en-US" sz="2800" dirty="0">
                <a:hlinkClick r:id="rId2"/>
              </a:rPr>
              <a:t>https://twitter.com/GerryAMcG/status/1336420778582138886</a:t>
            </a:r>
            <a:r>
              <a:rPr lang="en-US" sz="2800" dirty="0"/>
              <a:t> </a:t>
            </a:r>
          </a:p>
        </p:txBody>
      </p:sp>
      <p:sp>
        <p:nvSpPr>
          <p:cNvPr id="3" name="Subtitle 2">
            <a:extLst>
              <a:ext uri="{FF2B5EF4-FFF2-40B4-BE49-F238E27FC236}">
                <a16:creationId xmlns:a16="http://schemas.microsoft.com/office/drawing/2014/main" id="{6BD45F98-A367-DD44-9C20-93B1A9ED4ECC}"/>
              </a:ext>
            </a:extLst>
          </p:cNvPr>
          <p:cNvSpPr>
            <a:spLocks noGrp="1"/>
          </p:cNvSpPr>
          <p:nvPr>
            <p:ph type="subTitle"/>
          </p:nvPr>
        </p:nvSpPr>
        <p:spPr/>
        <p:txBody>
          <a:bodyPr/>
          <a:lstStyle/>
          <a:p>
            <a:endParaRPr lang="en-US" dirty="0"/>
          </a:p>
        </p:txBody>
      </p:sp>
      <p:pic>
        <p:nvPicPr>
          <p:cNvPr id="13314" name="Picture 2" descr="Image">
            <a:extLst>
              <a:ext uri="{FF2B5EF4-FFF2-40B4-BE49-F238E27FC236}">
                <a16:creationId xmlns:a16="http://schemas.microsoft.com/office/drawing/2014/main" id="{CA6FE28E-9452-084A-AB86-5C23D8B121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80" y="1428264"/>
            <a:ext cx="8886825" cy="5253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9861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AE14A-2CED-6AA3-FC35-4FB13031001D}"/>
              </a:ext>
            </a:extLst>
          </p:cNvPr>
          <p:cNvSpPr>
            <a:spLocks noGrp="1"/>
          </p:cNvSpPr>
          <p:nvPr>
            <p:ph type="title"/>
          </p:nvPr>
        </p:nvSpPr>
        <p:spPr/>
        <p:txBody>
          <a:bodyPr/>
          <a:lstStyle/>
          <a:p>
            <a:pPr algn="ctr"/>
            <a:r>
              <a:rPr lang="en-US" dirty="0">
                <a:solidFill>
                  <a:srgbClr val="FF0000"/>
                </a:solidFill>
              </a:rPr>
              <a:t>Snow blizzards </a:t>
            </a:r>
            <a:r>
              <a:rPr lang="en-US" dirty="0"/>
              <a:t>in USA and Canada </a:t>
            </a:r>
            <a:br>
              <a:rPr lang="en-US" dirty="0"/>
            </a:br>
            <a:r>
              <a:rPr lang="en-US" dirty="0"/>
              <a:t>for 2 weeks in Dec ’22 –Jan’ 23</a:t>
            </a:r>
          </a:p>
        </p:txBody>
      </p:sp>
      <p:pic>
        <p:nvPicPr>
          <p:cNvPr id="1026" name="Picture 2">
            <a:extLst>
              <a:ext uri="{FF2B5EF4-FFF2-40B4-BE49-F238E27FC236}">
                <a16:creationId xmlns:a16="http://schemas.microsoft.com/office/drawing/2014/main" id="{9BCC7711-D350-7619-E82F-8A62622D29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623" y="1632696"/>
            <a:ext cx="8925746" cy="4951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4284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9E7F5-A3A8-4318-6DB3-50B6D6423547}"/>
              </a:ext>
            </a:extLst>
          </p:cNvPr>
          <p:cNvSpPr>
            <a:spLocks noGrp="1"/>
          </p:cNvSpPr>
          <p:nvPr>
            <p:ph type="title"/>
          </p:nvPr>
        </p:nvSpPr>
        <p:spPr>
          <a:xfrm>
            <a:off x="329660" y="1917700"/>
            <a:ext cx="5766340" cy="1896426"/>
          </a:xfrm>
        </p:spPr>
        <p:txBody>
          <a:bodyPr/>
          <a:lstStyle/>
          <a:p>
            <a:pPr algn="ctr"/>
            <a:r>
              <a:rPr lang="en-US" dirty="0">
                <a:solidFill>
                  <a:srgbClr val="FF0000"/>
                </a:solidFill>
              </a:rPr>
              <a:t>Late spring snow </a:t>
            </a:r>
            <a:br>
              <a:rPr lang="en-US" dirty="0">
                <a:solidFill>
                  <a:srgbClr val="FF0000"/>
                </a:solidFill>
              </a:rPr>
            </a:br>
            <a:br>
              <a:rPr lang="en-US" dirty="0">
                <a:solidFill>
                  <a:srgbClr val="FF0000"/>
                </a:solidFill>
              </a:rPr>
            </a:br>
            <a:r>
              <a:rPr lang="en-US" dirty="0">
                <a:solidFill>
                  <a:srgbClr val="C00000"/>
                </a:solidFill>
              </a:rPr>
              <a:t>in Australia  and NZ</a:t>
            </a:r>
            <a:r>
              <a:rPr lang="en-US" dirty="0"/>
              <a:t> 22-30 November ’22</a:t>
            </a:r>
            <a:br>
              <a:rPr lang="en-US" dirty="0"/>
            </a:br>
            <a:br>
              <a:rPr lang="en-US" dirty="0"/>
            </a:br>
            <a:r>
              <a:rPr lang="en-US" sz="3600" dirty="0">
                <a:solidFill>
                  <a:schemeClr val="tx2"/>
                </a:solidFill>
              </a:rPr>
              <a:t>(</a:t>
            </a:r>
            <a:r>
              <a:rPr lang="en-US" sz="3600" dirty="0">
                <a:solidFill>
                  <a:srgbClr val="C00000"/>
                </a:solidFill>
              </a:rPr>
              <a:t>analog of late </a:t>
            </a:r>
            <a:r>
              <a:rPr lang="en-US" sz="3600">
                <a:solidFill>
                  <a:srgbClr val="C00000"/>
                </a:solidFill>
              </a:rPr>
              <a:t>May </a:t>
            </a:r>
            <a:br>
              <a:rPr lang="en-US" sz="3600">
                <a:solidFill>
                  <a:srgbClr val="C00000"/>
                </a:solidFill>
              </a:rPr>
            </a:br>
            <a:r>
              <a:rPr lang="en-US" sz="3600">
                <a:solidFill>
                  <a:schemeClr val="tx2"/>
                </a:solidFill>
              </a:rPr>
              <a:t>in </a:t>
            </a:r>
            <a:r>
              <a:rPr lang="en-US" sz="3600" dirty="0">
                <a:solidFill>
                  <a:schemeClr val="tx2"/>
                </a:solidFill>
              </a:rPr>
              <a:t>Northern hemisphere)</a:t>
            </a:r>
          </a:p>
        </p:txBody>
      </p:sp>
      <p:pic>
        <p:nvPicPr>
          <p:cNvPr id="5" name="Picture 4" descr="A bench covered in snow&#10;&#10;Description automatically generated with medium confidence">
            <a:extLst>
              <a:ext uri="{FF2B5EF4-FFF2-40B4-BE49-F238E27FC236}">
                <a16:creationId xmlns:a16="http://schemas.microsoft.com/office/drawing/2014/main" id="{52FB7F49-5219-6FEF-4AE5-85183D5D0F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8779" y="0"/>
            <a:ext cx="5523221" cy="6858000"/>
          </a:xfrm>
          <a:prstGeom prst="rect">
            <a:avLst/>
          </a:prstGeom>
        </p:spPr>
      </p:pic>
    </p:spTree>
    <p:extLst>
      <p:ext uri="{BB962C8B-B14F-4D97-AF65-F5344CB8AC3E}">
        <p14:creationId xmlns:p14="http://schemas.microsoft.com/office/powerpoint/2010/main" val="24011342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FA2D3-F62C-8EA3-E07D-2DA6597E1D3A}"/>
              </a:ext>
            </a:extLst>
          </p:cNvPr>
          <p:cNvSpPr>
            <a:spLocks noGrp="1"/>
          </p:cNvSpPr>
          <p:nvPr>
            <p:ph type="title"/>
          </p:nvPr>
        </p:nvSpPr>
        <p:spPr>
          <a:xfrm>
            <a:off x="258417" y="122353"/>
            <a:ext cx="11322783" cy="1145160"/>
          </a:xfrm>
        </p:spPr>
        <p:txBody>
          <a:bodyPr/>
          <a:lstStyle/>
          <a:p>
            <a:r>
              <a:rPr lang="en-US" sz="3600" dirty="0"/>
              <a:t>Snow and frost in Texas, Florida and Luisiana –Jan ’25, </a:t>
            </a:r>
          </a:p>
        </p:txBody>
      </p:sp>
      <p:pic>
        <p:nvPicPr>
          <p:cNvPr id="4" name="Picture 3">
            <a:extLst>
              <a:ext uri="{FF2B5EF4-FFF2-40B4-BE49-F238E27FC236}">
                <a16:creationId xmlns:a16="http://schemas.microsoft.com/office/drawing/2014/main" id="{F70BD2A7-A1F7-F0EC-F7A7-9DB882993CAC}"/>
              </a:ext>
            </a:extLst>
          </p:cNvPr>
          <p:cNvPicPr>
            <a:picLocks noChangeAspect="1"/>
          </p:cNvPicPr>
          <p:nvPr/>
        </p:nvPicPr>
        <p:blipFill>
          <a:blip r:embed="rId2"/>
          <a:stretch>
            <a:fillRect/>
          </a:stretch>
        </p:blipFill>
        <p:spPr>
          <a:xfrm>
            <a:off x="258417" y="1003628"/>
            <a:ext cx="6818244" cy="5854372"/>
          </a:xfrm>
          <a:prstGeom prst="rect">
            <a:avLst/>
          </a:prstGeom>
        </p:spPr>
      </p:pic>
      <p:pic>
        <p:nvPicPr>
          <p:cNvPr id="1026" name="Picture 2">
            <a:extLst>
              <a:ext uri="{FF2B5EF4-FFF2-40B4-BE49-F238E27FC236}">
                <a16:creationId xmlns:a16="http://schemas.microsoft.com/office/drawing/2014/main" id="{E289D868-36EF-7F8D-F354-83D3855921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0" y="1003628"/>
            <a:ext cx="7874000" cy="541158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123766B-3773-76A4-8D3A-E21B700F0652}"/>
              </a:ext>
            </a:extLst>
          </p:cNvPr>
          <p:cNvSpPr txBox="1"/>
          <p:nvPr/>
        </p:nvSpPr>
        <p:spPr>
          <a:xfrm>
            <a:off x="8663008" y="5623539"/>
            <a:ext cx="1331844" cy="461665"/>
          </a:xfrm>
          <a:prstGeom prst="rect">
            <a:avLst/>
          </a:prstGeom>
          <a:solidFill>
            <a:schemeClr val="bg2"/>
          </a:solidFill>
        </p:spPr>
        <p:txBody>
          <a:bodyPr wrap="square">
            <a:spAutoFit/>
          </a:bodyPr>
          <a:lstStyle/>
          <a:p>
            <a:r>
              <a:rPr lang="en-US" sz="2400" dirty="0">
                <a:solidFill>
                  <a:srgbClr val="C00000"/>
                </a:solidFill>
              </a:rPr>
              <a:t>T in F</a:t>
            </a:r>
          </a:p>
        </p:txBody>
      </p:sp>
      <p:pic>
        <p:nvPicPr>
          <p:cNvPr id="1028" name="Picture 4" descr="A person pushes a wheelchair across Bourbon Street as snow falls in the French Quarter in New Orleans on Tuesday.">
            <a:extLst>
              <a:ext uri="{FF2B5EF4-FFF2-40B4-BE49-F238E27FC236}">
                <a16:creationId xmlns:a16="http://schemas.microsoft.com/office/drawing/2014/main" id="{B7C59CC9-FE9B-8EB9-BAB7-8B02860E97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931" y="1543299"/>
            <a:ext cx="60960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5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9060B-0F8E-6D1B-01D6-FC28B016B14C}"/>
              </a:ext>
            </a:extLst>
          </p:cNvPr>
          <p:cNvSpPr>
            <a:spLocks noGrp="1"/>
          </p:cNvSpPr>
          <p:nvPr>
            <p:ph type="title"/>
          </p:nvPr>
        </p:nvSpPr>
        <p:spPr>
          <a:xfrm>
            <a:off x="7460673" y="273600"/>
            <a:ext cx="4551218" cy="4979880"/>
          </a:xfrm>
        </p:spPr>
        <p:txBody>
          <a:bodyPr/>
          <a:lstStyle/>
          <a:p>
            <a:r>
              <a:rPr lang="en-US" dirty="0">
                <a:solidFill>
                  <a:srgbClr val="C00000"/>
                </a:solidFill>
              </a:rPr>
              <a:t>Winter 2026</a:t>
            </a:r>
            <a:r>
              <a:rPr lang="en-US" dirty="0"/>
              <a:t> </a:t>
            </a:r>
            <a:br>
              <a:rPr lang="en-US" dirty="0"/>
            </a:br>
            <a:br>
              <a:rPr lang="en-US" dirty="0"/>
            </a:br>
            <a:br>
              <a:rPr lang="en-US" dirty="0"/>
            </a:br>
            <a:r>
              <a:rPr lang="en-US" dirty="0"/>
              <a:t> Northern hemisphere</a:t>
            </a:r>
          </a:p>
        </p:txBody>
      </p:sp>
      <p:pic>
        <p:nvPicPr>
          <p:cNvPr id="1026" name="Picture 2">
            <a:extLst>
              <a:ext uri="{FF2B5EF4-FFF2-40B4-BE49-F238E27FC236}">
                <a16:creationId xmlns:a16="http://schemas.microsoft.com/office/drawing/2014/main" id="{49747858-01A6-68F7-33E9-3B7B9AD6CC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7086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5902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3284E-B773-E60B-C0E9-C64EAA6F0447}"/>
              </a:ext>
            </a:extLst>
          </p:cNvPr>
          <p:cNvSpPr>
            <a:spLocks noGrp="1"/>
          </p:cNvSpPr>
          <p:nvPr>
            <p:ph type="title"/>
          </p:nvPr>
        </p:nvSpPr>
        <p:spPr>
          <a:xfrm>
            <a:off x="7677151" y="1620982"/>
            <a:ext cx="3904050" cy="1808018"/>
          </a:xfrm>
        </p:spPr>
        <p:txBody>
          <a:bodyPr/>
          <a:lstStyle/>
          <a:p>
            <a:r>
              <a:rPr lang="en-US" dirty="0"/>
              <a:t> </a:t>
            </a:r>
            <a:r>
              <a:rPr lang="en-US" dirty="0">
                <a:solidFill>
                  <a:srgbClr val="C00000"/>
                </a:solidFill>
              </a:rPr>
              <a:t>Winter 2026 </a:t>
            </a:r>
            <a:br>
              <a:rPr lang="en-US" dirty="0"/>
            </a:br>
            <a:br>
              <a:rPr lang="en-US" dirty="0"/>
            </a:br>
            <a:r>
              <a:rPr lang="en-US" dirty="0"/>
              <a:t>- Japan</a:t>
            </a:r>
          </a:p>
        </p:txBody>
      </p:sp>
      <p:pic>
        <p:nvPicPr>
          <p:cNvPr id="2050" name="Picture 2">
            <a:extLst>
              <a:ext uri="{FF2B5EF4-FFF2-40B4-BE49-F238E27FC236}">
                <a16:creationId xmlns:a16="http://schemas.microsoft.com/office/drawing/2014/main" id="{31FA808D-E500-6EF7-FDEE-C28B0A3F0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0037" y="0"/>
            <a:ext cx="6347114" cy="7564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907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D9385-A757-46F5-3E17-EC33A8AC9A55}"/>
              </a:ext>
            </a:extLst>
          </p:cNvPr>
          <p:cNvSpPr>
            <a:spLocks noGrp="1"/>
          </p:cNvSpPr>
          <p:nvPr>
            <p:ph type="title"/>
          </p:nvPr>
        </p:nvSpPr>
        <p:spPr>
          <a:xfrm>
            <a:off x="250704" y="273599"/>
            <a:ext cx="11941296" cy="1145160"/>
          </a:xfrm>
        </p:spPr>
        <p:txBody>
          <a:bodyPr/>
          <a:lstStyle/>
          <a:p>
            <a:r>
              <a:rPr lang="en-US" dirty="0"/>
              <a:t> Snow in South Africa -  21-23 Sept ’24, Nov’26 </a:t>
            </a:r>
          </a:p>
        </p:txBody>
      </p:sp>
      <p:pic>
        <p:nvPicPr>
          <p:cNvPr id="2050" name="Picture 2" descr="Rare heavy snowfall leaves hundreds stranded on roads in South Africa">
            <a:extLst>
              <a:ext uri="{FF2B5EF4-FFF2-40B4-BE49-F238E27FC236}">
                <a16:creationId xmlns:a16="http://schemas.microsoft.com/office/drawing/2014/main" id="{BDF0B479-7FDE-FA49-5B43-7DA68589F0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8759"/>
            <a:ext cx="9105900" cy="486568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nowstorm chaos – what went wrong?">
            <a:extLst>
              <a:ext uri="{FF2B5EF4-FFF2-40B4-BE49-F238E27FC236}">
                <a16:creationId xmlns:a16="http://schemas.microsoft.com/office/drawing/2014/main" id="{BE281158-7AD0-E2CD-3053-4140AE8B9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5378" y="1418760"/>
            <a:ext cx="9144000" cy="47371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r/NatureIsFuckingLit - 🔥 Giraffe in snow🔥We had a major snowfall in South Africa last night">
            <a:extLst>
              <a:ext uri="{FF2B5EF4-FFF2-40B4-BE49-F238E27FC236}">
                <a16:creationId xmlns:a16="http://schemas.microsoft.com/office/drawing/2014/main" id="{6BFBD504-F214-B41E-C788-499C1EAAAB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753" y="1080655"/>
            <a:ext cx="9710737" cy="577734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9ECAEA8E-64FB-A0E2-7FEC-15D8BEC666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0275" y="-106124"/>
            <a:ext cx="102552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26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 calcmode="lin" valueType="num">
                                      <p:cBhvr additive="base">
                                        <p:cTn id="17" dur="500" fill="hold"/>
                                        <p:tgtEl>
                                          <p:spTgt spid="5122"/>
                                        </p:tgtEl>
                                        <p:attrNameLst>
                                          <p:attrName>ppt_x</p:attrName>
                                        </p:attrNameLst>
                                      </p:cBhvr>
                                      <p:tavLst>
                                        <p:tav tm="0">
                                          <p:val>
                                            <p:strVal val="#ppt_x"/>
                                          </p:val>
                                        </p:tav>
                                        <p:tav tm="100000">
                                          <p:val>
                                            <p:strVal val="#ppt_x"/>
                                          </p:val>
                                        </p:tav>
                                      </p:tavLst>
                                    </p:anim>
                                    <p:anim calcmode="lin" valueType="num">
                                      <p:cBhvr additive="base">
                                        <p:cTn id="18" dur="500" fill="hold"/>
                                        <p:tgtEl>
                                          <p:spTgt spid="512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124"/>
                                        </p:tgtEl>
                                        <p:attrNameLst>
                                          <p:attrName>style.visibility</p:attrName>
                                        </p:attrNameLst>
                                      </p:cBhvr>
                                      <p:to>
                                        <p:strVal val="visible"/>
                                      </p:to>
                                    </p:set>
                                    <p:anim calcmode="lin" valueType="num">
                                      <p:cBhvr additive="base">
                                        <p:cTn id="21" dur="500" fill="hold"/>
                                        <p:tgtEl>
                                          <p:spTgt spid="5124"/>
                                        </p:tgtEl>
                                        <p:attrNameLst>
                                          <p:attrName>ppt_x</p:attrName>
                                        </p:attrNameLst>
                                      </p:cBhvr>
                                      <p:tavLst>
                                        <p:tav tm="0">
                                          <p:val>
                                            <p:strVal val="#ppt_x"/>
                                          </p:val>
                                        </p:tav>
                                        <p:tav tm="100000">
                                          <p:val>
                                            <p:strVal val="#ppt_x"/>
                                          </p:val>
                                        </p:tav>
                                      </p:tavLst>
                                    </p:anim>
                                    <p:anim calcmode="lin" valueType="num">
                                      <p:cBhvr additive="base">
                                        <p:cTn id="22"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D6AA4-F389-1D43-2379-0A16D818D3C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0E304D-1856-8BF9-9D17-5B1C822F35E9}"/>
              </a:ext>
            </a:extLst>
          </p:cNvPr>
          <p:cNvSpPr>
            <a:spLocks noGrp="1"/>
          </p:cNvSpPr>
          <p:nvPr>
            <p:ph idx="1"/>
          </p:nvPr>
        </p:nvSpPr>
        <p:spPr>
          <a:xfrm>
            <a:off x="2447437" y="249733"/>
            <a:ext cx="8092226" cy="809046"/>
          </a:xfrm>
        </p:spPr>
        <p:txBody>
          <a:bodyPr/>
          <a:lstStyle/>
          <a:p>
            <a:pPr marL="0" indent="0">
              <a:buNone/>
            </a:pPr>
            <a:r>
              <a:rPr lang="en-US" b="1" dirty="0">
                <a:solidFill>
                  <a:srgbClr val="222EF4"/>
                </a:solidFill>
              </a:rPr>
              <a:t>Arctics had the coldest summer 2026 on record</a:t>
            </a:r>
          </a:p>
        </p:txBody>
      </p:sp>
      <p:pic>
        <p:nvPicPr>
          <p:cNvPr id="5" name="Picture 4">
            <a:extLst>
              <a:ext uri="{FF2B5EF4-FFF2-40B4-BE49-F238E27FC236}">
                <a16:creationId xmlns:a16="http://schemas.microsoft.com/office/drawing/2014/main" id="{A55C4840-E2A1-4243-AFD1-9A50A896B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776" y="1058779"/>
            <a:ext cx="3166467" cy="5438274"/>
          </a:xfrm>
          <a:prstGeom prst="rect">
            <a:avLst/>
          </a:prstGeom>
        </p:spPr>
      </p:pic>
      <p:pic>
        <p:nvPicPr>
          <p:cNvPr id="7" name="Picture 6">
            <a:extLst>
              <a:ext uri="{FF2B5EF4-FFF2-40B4-BE49-F238E27FC236}">
                <a16:creationId xmlns:a16="http://schemas.microsoft.com/office/drawing/2014/main" id="{D1FE2FEA-BB26-1990-60C5-20793C3DBF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0670" y="1058779"/>
            <a:ext cx="3166467" cy="5438274"/>
          </a:xfrm>
          <a:prstGeom prst="rect">
            <a:avLst/>
          </a:prstGeom>
        </p:spPr>
      </p:pic>
      <p:pic>
        <p:nvPicPr>
          <p:cNvPr id="9" name="Picture 8">
            <a:extLst>
              <a:ext uri="{FF2B5EF4-FFF2-40B4-BE49-F238E27FC236}">
                <a16:creationId xmlns:a16="http://schemas.microsoft.com/office/drawing/2014/main" id="{392DB256-F046-53AE-8A55-45F2EC4460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4449" y="1058779"/>
            <a:ext cx="4025866" cy="5438274"/>
          </a:xfrm>
          <a:prstGeom prst="rect">
            <a:avLst/>
          </a:prstGeom>
        </p:spPr>
      </p:pic>
    </p:spTree>
    <p:extLst>
      <p:ext uri="{BB962C8B-B14F-4D97-AF65-F5344CB8AC3E}">
        <p14:creationId xmlns:p14="http://schemas.microsoft.com/office/powerpoint/2010/main" val="31123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62ACF-8500-3751-F98D-9BA92332148C}"/>
              </a:ext>
            </a:extLst>
          </p:cNvPr>
          <p:cNvSpPr>
            <a:spLocks noGrp="1"/>
          </p:cNvSpPr>
          <p:nvPr>
            <p:ph type="title"/>
          </p:nvPr>
        </p:nvSpPr>
        <p:spPr>
          <a:xfrm>
            <a:off x="352931" y="0"/>
            <a:ext cx="10971720" cy="1145160"/>
          </a:xfrm>
        </p:spPr>
        <p:txBody>
          <a:bodyPr/>
          <a:lstStyle/>
          <a:p>
            <a:pPr algn="ctr"/>
            <a:r>
              <a:rPr lang="en-US" dirty="0"/>
              <a:t> </a:t>
            </a:r>
            <a:r>
              <a:rPr lang="en-US" dirty="0">
                <a:solidFill>
                  <a:srgbClr val="C00000"/>
                </a:solidFill>
              </a:rPr>
              <a:t>Signs of the GSM in  Australia – March’ 26 </a:t>
            </a:r>
          </a:p>
        </p:txBody>
      </p:sp>
      <p:sp>
        <p:nvSpPr>
          <p:cNvPr id="3" name="Subtitle 2">
            <a:extLst>
              <a:ext uri="{FF2B5EF4-FFF2-40B4-BE49-F238E27FC236}">
                <a16:creationId xmlns:a16="http://schemas.microsoft.com/office/drawing/2014/main" id="{D477EDC5-41F9-3AAA-5C6D-900DC7FF1525}"/>
              </a:ext>
            </a:extLst>
          </p:cNvPr>
          <p:cNvSpPr>
            <a:spLocks noGrp="1"/>
          </p:cNvSpPr>
          <p:nvPr>
            <p:ph type="subTitle"/>
          </p:nvPr>
        </p:nvSpPr>
        <p:spPr>
          <a:xfrm>
            <a:off x="352931" y="1145160"/>
            <a:ext cx="11228269" cy="5210640"/>
          </a:xfrm>
        </p:spPr>
        <p:txBody>
          <a:bodyPr/>
          <a:lstStyle/>
          <a:p>
            <a:pPr marL="342900" indent="-342900">
              <a:buFont typeface="Arial" panose="020B0604020202020204" pitchFamily="34" charset="0"/>
              <a:buChar char="•"/>
            </a:pPr>
            <a:r>
              <a:rPr lang="en-GB" sz="2400" dirty="0"/>
              <a:t>The seasons have shifted, </a:t>
            </a:r>
          </a:p>
          <a:p>
            <a:pPr marL="342900" indent="-342900">
              <a:buFont typeface="Arial" panose="020B0604020202020204" pitchFamily="34" charset="0"/>
              <a:buChar char="•"/>
            </a:pPr>
            <a:r>
              <a:rPr lang="en-GB" sz="2400" dirty="0"/>
              <a:t>Autumn has barely begun and we have had snowfalls in NSW including inland in Orange. </a:t>
            </a:r>
          </a:p>
          <a:p>
            <a:pPr marL="342900" indent="-342900">
              <a:buFont typeface="Arial" panose="020B0604020202020204" pitchFamily="34" charset="0"/>
              <a:buChar char="•"/>
            </a:pPr>
            <a:r>
              <a:rPr lang="en-GB" sz="2400" dirty="0"/>
              <a:t>Even though the highest summer temperatures are significantly lower than they used to be: 31C-33C compared to the previous usual 39C - 41C four years ago. </a:t>
            </a:r>
          </a:p>
          <a:p>
            <a:pPr marL="342900" indent="-342900">
              <a:buFont typeface="Arial" panose="020B0604020202020204" pitchFamily="34" charset="0"/>
              <a:buChar char="•"/>
            </a:pPr>
            <a:r>
              <a:rPr lang="en-GB" sz="2400" dirty="0"/>
              <a:t>The UV readings are much higher than they used to be: 15, 16, 17. Levels I had not seen before. </a:t>
            </a:r>
          </a:p>
          <a:p>
            <a:pPr marL="342900" indent="-342900">
              <a:buFont typeface="Arial" panose="020B0604020202020204" pitchFamily="34" charset="0"/>
              <a:buChar char="•"/>
            </a:pPr>
            <a:r>
              <a:rPr lang="en-GB" sz="2400" dirty="0"/>
              <a:t>Strangely we are suffering from the effects of heat much more, despite a lower temperatures</a:t>
            </a:r>
          </a:p>
          <a:p>
            <a:pPr marL="342900" indent="-342900">
              <a:buFont typeface="Arial" panose="020B0604020202020204" pitchFamily="34" charset="0"/>
              <a:buChar char="•"/>
            </a:pPr>
            <a:r>
              <a:rPr lang="en-GB" sz="2400" dirty="0"/>
              <a:t>Recently SH had 3 earthquakes in Indonesia (7.5), Vanuatu (7.4) and Tonga (7.3). </a:t>
            </a:r>
          </a:p>
          <a:p>
            <a:pPr marL="342900" indent="-342900">
              <a:buFont typeface="Arial" panose="020B0604020202020204" pitchFamily="34" charset="0"/>
              <a:buChar char="•"/>
            </a:pPr>
            <a:r>
              <a:rPr lang="en-GB" sz="2400" dirty="0"/>
              <a:t>The Antarctic ice sheet has massively expanded over the last 6/7 years and the temperatures there are dropping fast. </a:t>
            </a:r>
          </a:p>
          <a:p>
            <a:pPr marL="342900" indent="-342900">
              <a:buFont typeface="Arial" panose="020B0604020202020204" pitchFamily="34" charset="0"/>
              <a:buChar char="•"/>
            </a:pPr>
            <a:r>
              <a:rPr lang="en-GB" sz="2400" dirty="0"/>
              <a:t>A new March 2026 record in Antarctica has been set at -76.4C.  </a:t>
            </a:r>
            <a:endParaRPr lang="en-US" sz="2400" dirty="0"/>
          </a:p>
        </p:txBody>
      </p:sp>
      <p:pic>
        <p:nvPicPr>
          <p:cNvPr id="4098" name="Picture 2" descr="Snow is falling in the Victorian and NSW Alpine regions.">
            <a:extLst>
              <a:ext uri="{FF2B5EF4-FFF2-40B4-BE49-F238E27FC236}">
                <a16:creationId xmlns:a16="http://schemas.microsoft.com/office/drawing/2014/main" id="{9BC920B7-68E1-6E49-0A8C-011869C5C9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560" y="946363"/>
            <a:ext cx="9959978" cy="5608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08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58512-BF33-5553-A686-8B5DA22B2BB8}"/>
              </a:ext>
            </a:extLst>
          </p:cNvPr>
          <p:cNvSpPr>
            <a:spLocks noGrp="1"/>
          </p:cNvSpPr>
          <p:nvPr>
            <p:ph type="title"/>
          </p:nvPr>
        </p:nvSpPr>
        <p:spPr>
          <a:xfrm>
            <a:off x="267120" y="55998"/>
            <a:ext cx="10971720" cy="1145160"/>
          </a:xfrm>
        </p:spPr>
        <p:txBody>
          <a:bodyPr/>
          <a:lstStyle/>
          <a:p>
            <a:pPr algn="ctr"/>
            <a:r>
              <a:rPr lang="en-US" dirty="0"/>
              <a:t> </a:t>
            </a:r>
            <a:r>
              <a:rPr lang="en-US" dirty="0">
                <a:solidFill>
                  <a:srgbClr val="C00000"/>
                </a:solidFill>
              </a:rPr>
              <a:t>Wintry summer and autumn </a:t>
            </a:r>
            <a:br>
              <a:rPr lang="en-US" dirty="0">
                <a:solidFill>
                  <a:srgbClr val="C00000"/>
                </a:solidFill>
              </a:rPr>
            </a:br>
            <a:r>
              <a:rPr lang="en-US" dirty="0">
                <a:solidFill>
                  <a:srgbClr val="C00000"/>
                </a:solidFill>
              </a:rPr>
              <a:t>in New Zealand – 17-27 Feb ‘26</a:t>
            </a:r>
          </a:p>
        </p:txBody>
      </p:sp>
      <p:sp>
        <p:nvSpPr>
          <p:cNvPr id="3" name="Subtitle 2">
            <a:extLst>
              <a:ext uri="{FF2B5EF4-FFF2-40B4-BE49-F238E27FC236}">
                <a16:creationId xmlns:a16="http://schemas.microsoft.com/office/drawing/2014/main" id="{8C0F4B66-98C7-BE15-F689-A67F6351CC6A}"/>
              </a:ext>
            </a:extLst>
          </p:cNvPr>
          <p:cNvSpPr>
            <a:spLocks noGrp="1"/>
          </p:cNvSpPr>
          <p:nvPr>
            <p:ph type="subTitle"/>
          </p:nvPr>
        </p:nvSpPr>
        <p:spPr>
          <a:xfrm>
            <a:off x="443225" y="2040939"/>
            <a:ext cx="10972080" cy="3977280"/>
          </a:xfrm>
        </p:spPr>
        <p:txBody>
          <a:bodyPr/>
          <a:lstStyle/>
          <a:p>
            <a:pPr marL="457200" indent="-457200">
              <a:buFont typeface="Arial" panose="020B0604020202020204" pitchFamily="34" charset="0"/>
              <a:buChar char="•"/>
            </a:pPr>
            <a:r>
              <a:rPr lang="en-GB" sz="3200" dirty="0"/>
              <a:t>The summer of 2025-2026 in New Zealand, particularly extending into early 2026, experienced a "wintry" feel despite having near-average overall temperatures (16.9C)</a:t>
            </a:r>
          </a:p>
          <a:p>
            <a:pPr marL="457200" indent="-457200">
              <a:buFont typeface="Arial" panose="020B0604020202020204" pitchFamily="34" charset="0"/>
              <a:buChar char="•"/>
            </a:pPr>
            <a:r>
              <a:rPr lang="en-GB" sz="3200" dirty="0"/>
              <a:t>Unsettled weather, significant rain events, and unseasonal cold blasts—including hail and chilly, sub-Antarctic airflows—affected the country, </a:t>
            </a:r>
          </a:p>
          <a:p>
            <a:pPr marL="457200" indent="-457200">
              <a:buFont typeface="Arial" panose="020B0604020202020204" pitchFamily="34" charset="0"/>
              <a:buChar char="•"/>
            </a:pPr>
            <a:r>
              <a:rPr lang="en-GB" sz="3200" dirty="0"/>
              <a:t>some regions experiencing a wet, disrupted season, contradicting expectations of a hot summer.</a:t>
            </a:r>
          </a:p>
          <a:p>
            <a:pPr marL="457200" indent="-457200">
              <a:buFont typeface="Arial" panose="020B0604020202020204" pitchFamily="34" charset="0"/>
              <a:buChar char="•"/>
            </a:pPr>
            <a:r>
              <a:rPr lang="en-GB" sz="3200" dirty="0"/>
              <a:t>See picture of Canterbury flooding</a:t>
            </a:r>
            <a:endParaRPr lang="en-US" sz="3200" dirty="0"/>
          </a:p>
        </p:txBody>
      </p:sp>
      <p:pic>
        <p:nvPicPr>
          <p:cNvPr id="6148" name="Picture 4" descr="Canterbury flooding - Little River - 17 February 2026">
            <a:extLst>
              <a:ext uri="{FF2B5EF4-FFF2-40B4-BE49-F238E27FC236}">
                <a16:creationId xmlns:a16="http://schemas.microsoft.com/office/drawing/2014/main" id="{AC135594-E63E-5160-8211-8F83AB9678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880" y="1298411"/>
            <a:ext cx="9906120" cy="54864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NIWA's map shows rain is set to hit the South Island by 6pm on Thursday.">
            <a:extLst>
              <a:ext uri="{FF2B5EF4-FFF2-40B4-BE49-F238E27FC236}">
                <a16:creationId xmlns:a16="http://schemas.microsoft.com/office/drawing/2014/main" id="{24CC777A-8059-F034-5FE7-8B32674A48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160" y="1201158"/>
            <a:ext cx="7847709"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79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AF9E7-2ECE-1DE6-F619-B7FE3A2DFC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A8E951-B5E1-0FAC-30A5-8CC45AFE6A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92A3F57-EDBC-7812-FB54-C82C7D44FC46}"/>
              </a:ext>
            </a:extLst>
          </p:cNvPr>
          <p:cNvSpPr>
            <a:spLocks noGrp="1"/>
          </p:cNvSpPr>
          <p:nvPr>
            <p:ph idx="1"/>
          </p:nvPr>
        </p:nvSpPr>
        <p:spPr>
          <a:xfrm>
            <a:off x="888630" y="266619"/>
            <a:ext cx="10563831" cy="816223"/>
          </a:xfrm>
        </p:spPr>
        <p:txBody>
          <a:bodyPr/>
          <a:lstStyle/>
          <a:p>
            <a:pPr marL="0" indent="0" algn="ctr">
              <a:buNone/>
            </a:pPr>
            <a:r>
              <a:rPr lang="en-US" dirty="0"/>
              <a:t> </a:t>
            </a:r>
            <a:r>
              <a:rPr lang="en-US" b="1" dirty="0">
                <a:solidFill>
                  <a:srgbClr val="222EF4"/>
                </a:solidFill>
              </a:rPr>
              <a:t>September 2026 data about the Sun with coronal holes and August 2026 temperature </a:t>
            </a:r>
          </a:p>
        </p:txBody>
      </p:sp>
      <p:pic>
        <p:nvPicPr>
          <p:cNvPr id="4" name="Picture 3" descr="View image">
            <a:extLst>
              <a:ext uri="{FF2B5EF4-FFF2-40B4-BE49-F238E27FC236}">
                <a16:creationId xmlns:a16="http://schemas.microsoft.com/office/drawing/2014/main" id="{9FE2ACDF-A484-37D9-A071-D23DF0108027}"/>
              </a:ext>
            </a:extLst>
          </p:cNvPr>
          <p:cNvPicPr>
            <a:picLocks noChangeAspect="1"/>
          </p:cNvPicPr>
          <p:nvPr/>
        </p:nvPicPr>
        <p:blipFill>
          <a:blip r:embed="rId2"/>
          <a:stretch>
            <a:fillRect/>
          </a:stretch>
        </p:blipFill>
        <p:spPr>
          <a:xfrm>
            <a:off x="66370" y="1600395"/>
            <a:ext cx="4625946" cy="4625946"/>
          </a:xfrm>
          <a:prstGeom prst="rect">
            <a:avLst/>
          </a:prstGeom>
        </p:spPr>
      </p:pic>
      <p:pic>
        <p:nvPicPr>
          <p:cNvPr id="5" name="Picture 4" descr="map">
            <a:extLst>
              <a:ext uri="{FF2B5EF4-FFF2-40B4-BE49-F238E27FC236}">
                <a16:creationId xmlns:a16="http://schemas.microsoft.com/office/drawing/2014/main" id="{205864B3-B4B8-65B6-7BD4-47AAEE9BD59C}"/>
              </a:ext>
            </a:extLst>
          </p:cNvPr>
          <p:cNvPicPr>
            <a:picLocks noChangeAspect="1"/>
          </p:cNvPicPr>
          <p:nvPr/>
        </p:nvPicPr>
        <p:blipFill>
          <a:blip r:embed="rId3"/>
          <a:stretch>
            <a:fillRect/>
          </a:stretch>
        </p:blipFill>
        <p:spPr>
          <a:xfrm>
            <a:off x="4692316" y="1419726"/>
            <a:ext cx="7616787" cy="4806614"/>
          </a:xfrm>
          <a:prstGeom prst="rect">
            <a:avLst/>
          </a:prstGeom>
        </p:spPr>
      </p:pic>
    </p:spTree>
    <p:extLst>
      <p:ext uri="{BB962C8B-B14F-4D97-AF65-F5344CB8AC3E}">
        <p14:creationId xmlns:p14="http://schemas.microsoft.com/office/powerpoint/2010/main" val="22225772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900" y="392651"/>
            <a:ext cx="10808208" cy="1130300"/>
          </a:xfrm>
        </p:spPr>
        <p:txBody>
          <a:bodyPr/>
          <a:lstStyle/>
          <a:p>
            <a:pPr algn="ctr"/>
            <a:r>
              <a:rPr lang="en-US" dirty="0">
                <a:solidFill>
                  <a:srgbClr val="C00000"/>
                </a:solidFill>
              </a:rPr>
              <a:t>Modern Grand Solar Minimum</a:t>
            </a:r>
            <a:br>
              <a:rPr lang="en-US" dirty="0">
                <a:solidFill>
                  <a:srgbClr val="0000FF"/>
                </a:solidFill>
              </a:rPr>
            </a:br>
            <a:r>
              <a:rPr lang="en-US" sz="3200" dirty="0">
                <a:solidFill>
                  <a:srgbClr val="0000FF"/>
                </a:solidFill>
                <a:hlinkClick r:id="rId2">
                  <a:extLst>
                    <a:ext uri="{A12FA001-AC4F-418D-AE19-62706E023703}">
                      <ahyp:hlinkClr xmlns:ahyp="http://schemas.microsoft.com/office/drawing/2018/hyperlinkcolor" val="tx"/>
                    </a:ext>
                  </a:extLst>
                </a:hlinkClick>
              </a:rPr>
              <a:t>https://solargsm.com/solar-activity</a:t>
            </a:r>
            <a:r>
              <a:rPr lang="en-US" sz="3200" dirty="0">
                <a:solidFill>
                  <a:schemeClr val="accent1"/>
                </a:solidFill>
                <a:hlinkClick r:id="rId2">
                  <a:extLst>
                    <a:ext uri="{A12FA001-AC4F-418D-AE19-62706E023703}">
                      <ahyp:hlinkClr xmlns:ahyp="http://schemas.microsoft.com/office/drawing/2018/hyperlinkcolor" val="tx"/>
                    </a:ext>
                  </a:extLst>
                </a:hlinkClick>
              </a:rPr>
              <a:t>/</a:t>
            </a:r>
            <a:r>
              <a:rPr lang="en-US" dirty="0">
                <a:solidFill>
                  <a:srgbClr val="0000FF"/>
                </a:solidFill>
              </a:rPr>
              <a:t> </a:t>
            </a:r>
          </a:p>
        </p:txBody>
      </p:sp>
      <p:sp>
        <p:nvSpPr>
          <p:cNvPr id="3" name="Content Placeholder 2"/>
          <p:cNvSpPr>
            <a:spLocks noGrp="1"/>
          </p:cNvSpPr>
          <p:nvPr>
            <p:ph idx="1"/>
          </p:nvPr>
        </p:nvSpPr>
        <p:spPr>
          <a:xfrm>
            <a:off x="821276" y="1800253"/>
            <a:ext cx="10549448" cy="4809696"/>
          </a:xfrm>
        </p:spPr>
        <p:txBody>
          <a:bodyPr/>
          <a:lstStyle/>
          <a:p>
            <a:r>
              <a:rPr lang="en-US" sz="2400" dirty="0"/>
              <a:t>GSM is in progress now in </a:t>
            </a:r>
            <a:r>
              <a:rPr lang="en-US" sz="2400" dirty="0">
                <a:solidFill>
                  <a:srgbClr val="FF0000"/>
                </a:solidFill>
              </a:rPr>
              <a:t>2020 </a:t>
            </a:r>
            <a:r>
              <a:rPr lang="mr-IN" sz="2400" dirty="0">
                <a:solidFill>
                  <a:srgbClr val="FF0000"/>
                </a:solidFill>
              </a:rPr>
              <a:t>–</a:t>
            </a:r>
            <a:r>
              <a:rPr lang="en-US" sz="2400" dirty="0">
                <a:solidFill>
                  <a:srgbClr val="FF0000"/>
                </a:solidFill>
              </a:rPr>
              <a:t> 2053</a:t>
            </a:r>
          </a:p>
          <a:p>
            <a:r>
              <a:rPr lang="en-US" sz="2400" dirty="0">
                <a:solidFill>
                  <a:srgbClr val="800000"/>
                </a:solidFill>
              </a:rPr>
              <a:t>This is a unique event in solar-terrestrial connection </a:t>
            </a:r>
            <a:r>
              <a:rPr lang="en-US" sz="2400" dirty="0">
                <a:solidFill>
                  <a:srgbClr val="800000"/>
                </a:solidFill>
                <a:sym typeface="Wingdings"/>
              </a:rPr>
              <a:t> will reveal the pros and cons of solar dynamo models</a:t>
            </a:r>
          </a:p>
          <a:p>
            <a:r>
              <a:rPr lang="en-US" sz="2400" dirty="0">
                <a:sym typeface="Wingdings"/>
              </a:rPr>
              <a:t>Decrease of solar magnetic field </a:t>
            </a:r>
            <a:r>
              <a:rPr lang="en-US" sz="2400" dirty="0">
                <a:sym typeface="Wingdings" pitchFamily="2" charset="2"/>
              </a:rPr>
              <a:t></a:t>
            </a:r>
            <a:r>
              <a:rPr lang="en-US" sz="2400" dirty="0">
                <a:sym typeface="Wingdings"/>
              </a:rPr>
              <a:t> big impact ozone reduction, high cloud formation, jet direction changes, cosmic rays increase</a:t>
            </a:r>
          </a:p>
          <a:p>
            <a:r>
              <a:rPr lang="en-US" sz="2400" dirty="0">
                <a:solidFill>
                  <a:srgbClr val="800000"/>
                </a:solidFill>
                <a:sym typeface="Wingdings"/>
              </a:rPr>
              <a:t>Increase of volcanic and earthquake activities</a:t>
            </a:r>
            <a:endParaRPr lang="en-US" sz="2400" dirty="0">
              <a:sym typeface="Wingdings"/>
            </a:endParaRPr>
          </a:p>
          <a:p>
            <a:r>
              <a:rPr lang="en-US" sz="2400" dirty="0">
                <a:sym typeface="Wingdings"/>
              </a:rPr>
              <a:t>Effects on the terrestrial temperature via TSI, jets and volcanic activity</a:t>
            </a:r>
          </a:p>
          <a:p>
            <a:r>
              <a:rPr lang="en-US" sz="2400" dirty="0">
                <a:solidFill>
                  <a:srgbClr val="800000"/>
                </a:solidFill>
                <a:sym typeface="Wingdings"/>
              </a:rPr>
              <a:t>Shortage of vegetation periods can lead to possible food shortages in 2028-2042</a:t>
            </a:r>
          </a:p>
          <a:p>
            <a:r>
              <a:rPr lang="en-US" sz="2400" dirty="0">
                <a:sym typeface="Wingdings"/>
              </a:rPr>
              <a:t>Need inter-government efforts to avoid disasters </a:t>
            </a:r>
            <a:endParaRPr lang="en-US" sz="2400" dirty="0"/>
          </a:p>
        </p:txBody>
      </p:sp>
      <p:sp>
        <p:nvSpPr>
          <p:cNvPr id="4" name="Footer Placeholder 3"/>
          <p:cNvSpPr>
            <a:spLocks noGrp="1"/>
          </p:cNvSpPr>
          <p:nvPr>
            <p:ph type="ftr" sz="quarter" idx="11"/>
          </p:nvPr>
        </p:nvSpPr>
        <p:spPr/>
        <p:txBody>
          <a:bodyPr/>
          <a:lstStyle/>
          <a:p>
            <a:endParaRPr lang="en-GB" dirty="0"/>
          </a:p>
        </p:txBody>
      </p:sp>
      <p:pic>
        <p:nvPicPr>
          <p:cNvPr id="5" name="Picture 27">
            <a:extLst>
              <a:ext uri="{FF2B5EF4-FFF2-40B4-BE49-F238E27FC236}">
                <a16:creationId xmlns:a16="http://schemas.microsoft.com/office/drawing/2014/main" id="{69A50761-A1F0-5748-A307-0E369A6F04B8}"/>
              </a:ext>
            </a:extLst>
          </p:cNvPr>
          <p:cNvPicPr/>
          <p:nvPr/>
        </p:nvPicPr>
        <p:blipFill>
          <a:blip r:embed="rId3"/>
          <a:stretch>
            <a:fillRect/>
          </a:stretch>
        </p:blipFill>
        <p:spPr>
          <a:xfrm>
            <a:off x="85344" y="115349"/>
            <a:ext cx="2082216" cy="820008"/>
          </a:xfrm>
          <a:prstGeom prst="rect">
            <a:avLst/>
          </a:prstGeom>
          <a:ln>
            <a:noFill/>
          </a:ln>
        </p:spPr>
      </p:pic>
    </p:spTree>
    <p:extLst>
      <p:ext uri="{BB962C8B-B14F-4D97-AF65-F5344CB8AC3E}">
        <p14:creationId xmlns:p14="http://schemas.microsoft.com/office/powerpoint/2010/main" val="8025243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0208" y="166627"/>
            <a:ext cx="9957989" cy="1143000"/>
          </a:xfrm>
        </p:spPr>
        <p:txBody>
          <a:bodyPr/>
          <a:lstStyle/>
          <a:p>
            <a:pPr algn="ctr"/>
            <a:r>
              <a:rPr lang="en-US" sz="3600" dirty="0">
                <a:solidFill>
                  <a:srgbClr val="FF0000"/>
                </a:solidFill>
              </a:rPr>
              <a:t>Global warming  is real –</a:t>
            </a:r>
            <a:br>
              <a:rPr lang="en-US" sz="3600" dirty="0">
                <a:solidFill>
                  <a:srgbClr val="FF0000"/>
                </a:solidFill>
              </a:rPr>
            </a:br>
            <a:r>
              <a:rPr lang="en-US" sz="3600" dirty="0">
                <a:solidFill>
                  <a:srgbClr val="222EF4"/>
                </a:solidFill>
              </a:rPr>
              <a:t>Terrestrial temperature increase </a:t>
            </a:r>
          </a:p>
        </p:txBody>
      </p:sp>
      <p:sp>
        <p:nvSpPr>
          <p:cNvPr id="4" name="Rectangle 3"/>
          <p:cNvSpPr/>
          <p:nvPr/>
        </p:nvSpPr>
        <p:spPr>
          <a:xfrm>
            <a:off x="1991545" y="836712"/>
            <a:ext cx="8175317" cy="369332"/>
          </a:xfrm>
          <a:prstGeom prst="rect">
            <a:avLst/>
          </a:prstGeom>
        </p:spPr>
        <p:txBody>
          <a:bodyPr wrap="square">
            <a:spAutoFit/>
          </a:bodyPr>
          <a:lstStyle/>
          <a:p>
            <a:r>
              <a:rPr lang="en-US" dirty="0">
                <a:solidFill>
                  <a:srgbClr val="0000FF"/>
                </a:solidFill>
              </a:rPr>
              <a:t> </a:t>
            </a:r>
            <a:endParaRPr lang="en-US" dirty="0"/>
          </a:p>
        </p:txBody>
      </p:sp>
      <p:pic>
        <p:nvPicPr>
          <p:cNvPr id="5" name="Picture 4">
            <a:extLst>
              <a:ext uri="{FF2B5EF4-FFF2-40B4-BE49-F238E27FC236}">
                <a16:creationId xmlns:a16="http://schemas.microsoft.com/office/drawing/2014/main" id="{84B32639-3BA0-0744-8589-B8D233BA07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4706" y="1309627"/>
            <a:ext cx="8928992" cy="5485329"/>
          </a:xfrm>
          <a:prstGeom prst="rect">
            <a:avLst/>
          </a:prstGeom>
        </p:spPr>
      </p:pic>
      <p:pic>
        <p:nvPicPr>
          <p:cNvPr id="3" name="Picture 2" descr="chart">
            <a:extLst>
              <a:ext uri="{FF2B5EF4-FFF2-40B4-BE49-F238E27FC236}">
                <a16:creationId xmlns:a16="http://schemas.microsoft.com/office/drawing/2014/main" id="{8C0937EB-C2DA-E012-F665-2435B2A5327C}"/>
              </a:ext>
            </a:extLst>
          </p:cNvPr>
          <p:cNvPicPr>
            <a:picLocks noChangeAspect="1"/>
          </p:cNvPicPr>
          <p:nvPr/>
        </p:nvPicPr>
        <p:blipFill>
          <a:blip r:embed="rId3"/>
          <a:stretch>
            <a:fillRect/>
          </a:stretch>
        </p:blipFill>
        <p:spPr>
          <a:xfrm>
            <a:off x="1991545" y="1786752"/>
            <a:ext cx="8552153" cy="4234536"/>
          </a:xfrm>
          <a:prstGeom prst="rect">
            <a:avLst/>
          </a:prstGeom>
        </p:spPr>
      </p:pic>
    </p:spTree>
    <p:extLst>
      <p:ext uri="{BB962C8B-B14F-4D97-AF65-F5344CB8AC3E}">
        <p14:creationId xmlns:p14="http://schemas.microsoft.com/office/powerpoint/2010/main" val="138013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344" y="432356"/>
            <a:ext cx="8344272" cy="1143000"/>
          </a:xfrm>
        </p:spPr>
        <p:txBody>
          <a:bodyPr>
            <a:normAutofit fontScale="90000"/>
          </a:bodyPr>
          <a:lstStyle/>
          <a:p>
            <a:r>
              <a:rPr lang="en-US" dirty="0">
                <a:solidFill>
                  <a:srgbClr val="FF0000"/>
                </a:solidFill>
              </a:rPr>
              <a:t>    Solar magnetic field (top) </a:t>
            </a:r>
            <a:r>
              <a:rPr lang="en-US" dirty="0"/>
              <a:t>and </a:t>
            </a:r>
            <a:br>
              <a:rPr lang="en-US" dirty="0"/>
            </a:br>
            <a:r>
              <a:rPr lang="en-US" dirty="0" err="1"/>
              <a:t>M</a:t>
            </a:r>
            <a:r>
              <a:rPr lang="en-US" dirty="0" err="1">
                <a:solidFill>
                  <a:srgbClr val="0000FF"/>
                </a:solidFill>
              </a:rPr>
              <a:t>baseline</a:t>
            </a:r>
            <a:r>
              <a:rPr lang="en-US" dirty="0">
                <a:solidFill>
                  <a:srgbClr val="0000FF"/>
                </a:solidFill>
              </a:rPr>
              <a:t> oscillations (bottom) </a:t>
            </a:r>
            <a:br>
              <a:rPr lang="en-US" dirty="0">
                <a:solidFill>
                  <a:srgbClr val="0000FF"/>
                </a:solidFill>
              </a:rPr>
            </a:br>
            <a:r>
              <a:rPr lang="en-US" dirty="0">
                <a:solidFill>
                  <a:srgbClr val="0000FF"/>
                </a:solidFill>
              </a:rPr>
              <a:t>    </a:t>
            </a:r>
            <a:r>
              <a:rPr lang="en-US" sz="2800" dirty="0"/>
              <a:t>(</a:t>
            </a:r>
            <a:r>
              <a:rPr lang="en-US" sz="2800" dirty="0" err="1"/>
              <a:t>Zharkovl</a:t>
            </a:r>
            <a:r>
              <a:rPr lang="en-US" sz="2800" dirty="0" err="1">
                <a:solidFill>
                  <a:srgbClr val="222EF4"/>
                </a:solidFill>
              </a:rPr>
              <a:t>Zharkova</a:t>
            </a:r>
            <a:r>
              <a:rPr lang="en-US" sz="2800" dirty="0">
                <a:solidFill>
                  <a:srgbClr val="222EF4"/>
                </a:solidFill>
              </a:rPr>
              <a:t> et., 2019, 2021</a:t>
            </a:r>
            <a:r>
              <a:rPr lang="en-US" sz="2800" dirty="0"/>
              <a:t>al, 2018, 2019, 220 </a:t>
            </a:r>
            <a:br>
              <a:rPr lang="en-US" sz="2800" dirty="0"/>
            </a:br>
            <a:r>
              <a:rPr lang="en-US" sz="2800" dirty="0" err="1"/>
              <a:t>ture</a:t>
            </a:r>
            <a:r>
              <a:rPr lang="en-US" sz="2800" dirty="0"/>
              <a:t> SR)</a:t>
            </a:r>
          </a:p>
        </p:txBody>
      </p:sp>
      <p:pic>
        <p:nvPicPr>
          <p:cNvPr id="6" name="Picture 5" descr="LONG_TERM_CYCLE_1950YR_PERIO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60" y="3544200"/>
            <a:ext cx="10515600" cy="3313801"/>
          </a:xfrm>
          <a:prstGeom prst="rect">
            <a:avLst/>
          </a:prstGeom>
        </p:spPr>
      </p:pic>
      <p:pic>
        <p:nvPicPr>
          <p:cNvPr id="4" name="Picture 3" descr="100000redli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76" y="1628800"/>
            <a:ext cx="10189970" cy="1886622"/>
          </a:xfrm>
          <a:prstGeom prst="rect">
            <a:avLst/>
          </a:prstGeom>
        </p:spPr>
      </p:pic>
      <p:pic>
        <p:nvPicPr>
          <p:cNvPr id="8" name="Picture 7">
            <a:extLst>
              <a:ext uri="{FF2B5EF4-FFF2-40B4-BE49-F238E27FC236}">
                <a16:creationId xmlns:a16="http://schemas.microsoft.com/office/drawing/2014/main" id="{C41618AD-345F-D143-9095-365EBF5993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3641" y="0"/>
            <a:ext cx="5292080" cy="4392488"/>
          </a:xfrm>
          <a:prstGeom prst="rect">
            <a:avLst/>
          </a:prstGeom>
        </p:spPr>
      </p:pic>
      <p:sp>
        <p:nvSpPr>
          <p:cNvPr id="9" name="TextBox 8">
            <a:extLst>
              <a:ext uri="{FF2B5EF4-FFF2-40B4-BE49-F238E27FC236}">
                <a16:creationId xmlns:a16="http://schemas.microsoft.com/office/drawing/2014/main" id="{65A521DE-284A-E54A-A664-E002FD0B64DC}"/>
              </a:ext>
            </a:extLst>
          </p:cNvPr>
          <p:cNvSpPr txBox="1"/>
          <p:nvPr/>
        </p:nvSpPr>
        <p:spPr>
          <a:xfrm>
            <a:off x="8955554" y="432356"/>
            <a:ext cx="3456384" cy="646331"/>
          </a:xfrm>
          <a:prstGeom prst="rect">
            <a:avLst/>
          </a:prstGeom>
          <a:noFill/>
        </p:spPr>
        <p:txBody>
          <a:bodyPr wrap="square" rtlCol="0">
            <a:spAutoFit/>
          </a:bodyPr>
          <a:lstStyle/>
          <a:p>
            <a:r>
              <a:rPr lang="en-US" dirty="0" err="1"/>
              <a:t>Reames</a:t>
            </a:r>
            <a:r>
              <a:rPr lang="en-US" dirty="0"/>
              <a:t> et al, 2009</a:t>
            </a:r>
          </a:p>
          <a:p>
            <a:r>
              <a:rPr lang="en-US" baseline="30000" dirty="0"/>
              <a:t>14</a:t>
            </a:r>
            <a:r>
              <a:rPr lang="en-US" dirty="0"/>
              <a:t>C in trees</a:t>
            </a:r>
          </a:p>
        </p:txBody>
      </p:sp>
    </p:spTree>
    <p:extLst>
      <p:ext uri="{BB962C8B-B14F-4D97-AF65-F5344CB8AC3E}">
        <p14:creationId xmlns:p14="http://schemas.microsoft.com/office/powerpoint/2010/main" val="423160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744" y="115324"/>
            <a:ext cx="10954512" cy="1143000"/>
          </a:xfrm>
        </p:spPr>
        <p:txBody>
          <a:bodyPr>
            <a:normAutofit fontScale="90000"/>
          </a:bodyPr>
          <a:lstStyle/>
          <a:p>
            <a:r>
              <a:rPr lang="en-US" dirty="0"/>
              <a:t>    </a:t>
            </a:r>
            <a:r>
              <a:rPr lang="en-US" sz="3600" dirty="0">
                <a:solidFill>
                  <a:srgbClr val="FF0000"/>
                </a:solidFill>
              </a:rPr>
              <a:t>2000-2100 year oscillations </a:t>
            </a:r>
            <a:r>
              <a:rPr lang="en-US" sz="2700" dirty="0">
                <a:solidFill>
                  <a:srgbClr val="222EF4"/>
                </a:solidFill>
              </a:rPr>
              <a:t>(Zharkova et al, 2019, 2020) </a:t>
            </a:r>
            <a:br>
              <a:rPr lang="en-US" sz="2800" dirty="0">
                <a:solidFill>
                  <a:srgbClr val="FF0000"/>
                </a:solidFill>
              </a:rPr>
            </a:br>
            <a:r>
              <a:rPr lang="en-US" sz="2800" dirty="0">
                <a:solidFill>
                  <a:srgbClr val="FF0000"/>
                </a:solidFill>
              </a:rPr>
              <a:t>of </a:t>
            </a:r>
            <a:r>
              <a:rPr lang="en-US" sz="2800" dirty="0">
                <a:solidFill>
                  <a:srgbClr val="0000FF"/>
                </a:solidFill>
              </a:rPr>
              <a:t>the MF baseline </a:t>
            </a:r>
            <a:r>
              <a:rPr lang="en-GB" sz="2800" dirty="0">
                <a:solidFill>
                  <a:srgbClr val="800080"/>
                </a:solidFill>
              </a:rPr>
              <a:t>coincides with that of the </a:t>
            </a:r>
            <a:r>
              <a:rPr lang="en-GB" sz="2800" dirty="0">
                <a:solidFill>
                  <a:srgbClr val="FF26BA"/>
                </a:solidFill>
              </a:rPr>
              <a:t>solar irradiance</a:t>
            </a:r>
            <a:r>
              <a:rPr lang="en-GB" sz="2800" dirty="0">
                <a:solidFill>
                  <a:srgbClr val="FF0000"/>
                </a:solidFill>
              </a:rPr>
              <a:t> </a:t>
            </a:r>
            <a:r>
              <a:rPr lang="en-GB" sz="2400" dirty="0">
                <a:solidFill>
                  <a:srgbClr val="0000FF"/>
                </a:solidFill>
              </a:rPr>
              <a:t>(</a:t>
            </a:r>
            <a:r>
              <a:rPr lang="en-GB" sz="2400" dirty="0" err="1">
                <a:solidFill>
                  <a:srgbClr val="0000FF"/>
                </a:solidFill>
              </a:rPr>
              <a:t>Vierra</a:t>
            </a:r>
            <a:r>
              <a:rPr lang="en-GB" sz="2400" dirty="0">
                <a:solidFill>
                  <a:srgbClr val="0000FF"/>
                </a:solidFill>
              </a:rPr>
              <a:t> et al, 2011)</a:t>
            </a:r>
            <a:endParaRPr lang="en-US" sz="2400" dirty="0">
              <a:solidFill>
                <a:srgbClr val="0000FF"/>
              </a:solidFill>
            </a:endParaRPr>
          </a:p>
        </p:txBody>
      </p:sp>
      <p:pic>
        <p:nvPicPr>
          <p:cNvPr id="6" name="Picture 5" descr="MODERN_1950YR_CYCL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331476"/>
            <a:ext cx="9144000" cy="3296017"/>
          </a:xfrm>
          <a:prstGeom prst="rect">
            <a:avLst/>
          </a:prstGeom>
        </p:spPr>
      </p:pic>
      <p:pic>
        <p:nvPicPr>
          <p:cNvPr id="8" name="Picture 7" descr="MODERN_1950YR_CYCLE_SOLANK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2480" y="1258324"/>
            <a:ext cx="9144000" cy="2966204"/>
          </a:xfrm>
          <a:prstGeom prst="rect">
            <a:avLst/>
          </a:prstGeom>
        </p:spPr>
      </p:pic>
      <p:sp>
        <p:nvSpPr>
          <p:cNvPr id="3" name="Rectangle 2">
            <a:extLst>
              <a:ext uri="{FF2B5EF4-FFF2-40B4-BE49-F238E27FC236}">
                <a16:creationId xmlns:a16="http://schemas.microsoft.com/office/drawing/2014/main" id="{EDB30FD7-352E-7341-AD5A-B6CA369159B8}"/>
              </a:ext>
            </a:extLst>
          </p:cNvPr>
          <p:cNvSpPr/>
          <p:nvPr/>
        </p:nvSpPr>
        <p:spPr>
          <a:xfrm>
            <a:off x="7698807" y="6455688"/>
            <a:ext cx="3057247" cy="369332"/>
          </a:xfrm>
          <a:prstGeom prst="rect">
            <a:avLst/>
          </a:prstGeom>
        </p:spPr>
        <p:txBody>
          <a:bodyPr wrap="none">
            <a:spAutoFit/>
          </a:bodyPr>
          <a:lstStyle/>
          <a:p>
            <a:r>
              <a:rPr lang="en-GB" dirty="0">
                <a:solidFill>
                  <a:srgbClr val="0000FF"/>
                </a:solidFill>
              </a:rPr>
              <a:t>Zharkova et al, 2019, 2020</a:t>
            </a:r>
            <a:endParaRPr lang="en-US" dirty="0"/>
          </a:p>
        </p:txBody>
      </p:sp>
      <p:pic>
        <p:nvPicPr>
          <p:cNvPr id="7" name="Picture 6">
            <a:extLst>
              <a:ext uri="{FF2B5EF4-FFF2-40B4-BE49-F238E27FC236}">
                <a16:creationId xmlns:a16="http://schemas.microsoft.com/office/drawing/2014/main" id="{CE45268D-821A-B54B-B4F4-4BB5E39BD2E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7488" y="4170293"/>
            <a:ext cx="9180512" cy="2304312"/>
          </a:xfrm>
          <a:prstGeom prst="rect">
            <a:avLst/>
          </a:prstGeom>
          <a:noFill/>
          <a:ln>
            <a:noFill/>
          </a:ln>
        </p:spPr>
      </p:pic>
      <p:sp>
        <p:nvSpPr>
          <p:cNvPr id="4" name="Rectangle 3">
            <a:extLst>
              <a:ext uri="{FF2B5EF4-FFF2-40B4-BE49-F238E27FC236}">
                <a16:creationId xmlns:a16="http://schemas.microsoft.com/office/drawing/2014/main" id="{0C37D7E5-B54D-B149-8526-EE2AAB1AC3AC}"/>
              </a:ext>
            </a:extLst>
          </p:cNvPr>
          <p:cNvSpPr/>
          <p:nvPr/>
        </p:nvSpPr>
        <p:spPr>
          <a:xfrm>
            <a:off x="1399434" y="6455688"/>
            <a:ext cx="1813317" cy="369332"/>
          </a:xfrm>
          <a:prstGeom prst="rect">
            <a:avLst/>
          </a:prstGeom>
        </p:spPr>
        <p:txBody>
          <a:bodyPr wrap="none">
            <a:spAutoFit/>
          </a:bodyPr>
          <a:lstStyle/>
          <a:p>
            <a:r>
              <a:rPr lang="en-GB" dirty="0">
                <a:solidFill>
                  <a:srgbClr val="0000FF"/>
                </a:solidFill>
              </a:rPr>
              <a:t>(</a:t>
            </a:r>
            <a:r>
              <a:rPr lang="en-GB" dirty="0" err="1">
                <a:solidFill>
                  <a:srgbClr val="0000FF"/>
                </a:solidFill>
              </a:rPr>
              <a:t>Akasofu</a:t>
            </a:r>
            <a:r>
              <a:rPr lang="en-GB" dirty="0">
                <a:solidFill>
                  <a:srgbClr val="0000FF"/>
                </a:solidFill>
              </a:rPr>
              <a:t>, 2010)</a:t>
            </a:r>
            <a:endParaRPr lang="en-US" dirty="0"/>
          </a:p>
        </p:txBody>
      </p:sp>
    </p:spTree>
    <p:extLst>
      <p:ext uri="{BB962C8B-B14F-4D97-AF65-F5344CB8AC3E}">
        <p14:creationId xmlns:p14="http://schemas.microsoft.com/office/powerpoint/2010/main" val="15784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F893D-81A4-9682-F594-2138E67AEDD4}"/>
              </a:ext>
            </a:extLst>
          </p:cNvPr>
          <p:cNvSpPr>
            <a:spLocks noGrp="1"/>
          </p:cNvSpPr>
          <p:nvPr>
            <p:ph type="title"/>
          </p:nvPr>
        </p:nvSpPr>
        <p:spPr>
          <a:xfrm>
            <a:off x="305400" y="768853"/>
            <a:ext cx="11581200" cy="995139"/>
          </a:xfrm>
        </p:spPr>
        <p:txBody>
          <a:bodyPr/>
          <a:lstStyle/>
          <a:p>
            <a:pPr algn="ctr"/>
            <a:r>
              <a:rPr lang="en-US" b="1" dirty="0">
                <a:solidFill>
                  <a:srgbClr val="C00000"/>
                </a:solidFill>
              </a:rPr>
              <a:t>Sun’s inertial motion </a:t>
            </a:r>
            <a:r>
              <a:rPr lang="en-US" b="1" dirty="0">
                <a:solidFill>
                  <a:srgbClr val="222EF4"/>
                </a:solidFill>
              </a:rPr>
              <a:t>about the </a:t>
            </a:r>
            <a:r>
              <a:rPr lang="en-US" b="1" dirty="0" err="1">
                <a:solidFill>
                  <a:srgbClr val="222EF4"/>
                </a:solidFill>
              </a:rPr>
              <a:t>barycentre</a:t>
            </a:r>
            <a:endParaRPr lang="en-US" b="1" dirty="0">
              <a:solidFill>
                <a:srgbClr val="222EF4"/>
              </a:solidFill>
            </a:endParaRPr>
          </a:p>
        </p:txBody>
      </p:sp>
      <p:sp>
        <p:nvSpPr>
          <p:cNvPr id="3" name="Subtitle 2">
            <a:extLst>
              <a:ext uri="{FF2B5EF4-FFF2-40B4-BE49-F238E27FC236}">
                <a16:creationId xmlns:a16="http://schemas.microsoft.com/office/drawing/2014/main" id="{02313157-50CB-A32E-55E3-A70C51BB350E}"/>
              </a:ext>
            </a:extLst>
          </p:cNvPr>
          <p:cNvSpPr>
            <a:spLocks noGrp="1"/>
          </p:cNvSpPr>
          <p:nvPr>
            <p:ph type="subTitle"/>
          </p:nvPr>
        </p:nvSpPr>
        <p:spPr>
          <a:xfrm>
            <a:off x="4955695" y="1555300"/>
            <a:ext cx="6785809" cy="4982040"/>
          </a:xfrm>
        </p:spPr>
        <p:txBody>
          <a:bodyPr/>
          <a:lstStyle/>
          <a:p>
            <a:r>
              <a:rPr lang="en-GB" sz="2800" dirty="0"/>
              <a:t>Orbital motion of Earth about the barycentre  </a:t>
            </a:r>
            <a:r>
              <a:rPr lang="en-GB" sz="2800" b="1" dirty="0">
                <a:solidFill>
                  <a:srgbClr val="00B050"/>
                </a:solidFill>
              </a:rPr>
              <a:t>F0 </a:t>
            </a:r>
            <a:r>
              <a:rPr lang="en-GB" sz="2800" dirty="0"/>
              <a:t>of solar system </a:t>
            </a:r>
          </a:p>
          <a:p>
            <a:r>
              <a:rPr lang="en-GB" sz="2800" dirty="0">
                <a:solidFill>
                  <a:srgbClr val="222EF4"/>
                </a:solidFill>
              </a:rPr>
              <a:t>B </a:t>
            </a:r>
            <a:r>
              <a:rPr lang="en-GB" sz="2800" dirty="0"/>
              <a:t>and </a:t>
            </a:r>
            <a:r>
              <a:rPr lang="en-GB" sz="2800" dirty="0">
                <a:solidFill>
                  <a:srgbClr val="222EF4"/>
                </a:solidFill>
              </a:rPr>
              <a:t>D</a:t>
            </a:r>
            <a:r>
              <a:rPr lang="en-GB" sz="2800" dirty="0"/>
              <a:t> are perihelion and aphelion for  Earth orbit with Sun </a:t>
            </a:r>
            <a:r>
              <a:rPr lang="en-GB" sz="2800" dirty="0">
                <a:solidFill>
                  <a:srgbClr val="00B050"/>
                </a:solidFill>
              </a:rPr>
              <a:t>in F0</a:t>
            </a:r>
          </a:p>
          <a:p>
            <a:endParaRPr lang="en-GB" sz="2800" dirty="0"/>
          </a:p>
          <a:p>
            <a:r>
              <a:rPr lang="en-GB" sz="2800" dirty="0"/>
              <a:t>Sun shifts to point </a:t>
            </a:r>
            <a:r>
              <a:rPr lang="en-GB" sz="2800" b="1" dirty="0">
                <a:solidFill>
                  <a:srgbClr val="7030A0"/>
                </a:solidFill>
              </a:rPr>
              <a:t>G</a:t>
            </a:r>
            <a:r>
              <a:rPr lang="en-GB" sz="2800" dirty="0"/>
              <a:t> from the barycentre </a:t>
            </a:r>
            <a:r>
              <a:rPr lang="en-GB" sz="2800" b="1" dirty="0">
                <a:solidFill>
                  <a:srgbClr val="00B050"/>
                </a:solidFill>
              </a:rPr>
              <a:t>F0</a:t>
            </a:r>
            <a:r>
              <a:rPr lang="en-GB" sz="2800" dirty="0"/>
              <a:t> by SIM.</a:t>
            </a:r>
          </a:p>
          <a:p>
            <a:r>
              <a:rPr lang="en-GB" sz="2800" dirty="0">
                <a:solidFill>
                  <a:srgbClr val="C00000"/>
                </a:solidFill>
              </a:rPr>
              <a:t>A</a:t>
            </a:r>
            <a:r>
              <a:rPr lang="en-GB" sz="2800" dirty="0"/>
              <a:t> and </a:t>
            </a:r>
            <a:r>
              <a:rPr lang="en-GB" sz="2800" dirty="0">
                <a:solidFill>
                  <a:srgbClr val="C00000"/>
                </a:solidFill>
              </a:rPr>
              <a:t>P</a:t>
            </a:r>
            <a:r>
              <a:rPr lang="en-GB" sz="2800" dirty="0"/>
              <a:t> are the aphelion and perihelion for Earth orbit with Sun shifted in point </a:t>
            </a:r>
            <a:r>
              <a:rPr lang="en-GB" sz="2800" dirty="0">
                <a:solidFill>
                  <a:srgbClr val="7030A0"/>
                </a:solidFill>
              </a:rPr>
              <a:t>G.</a:t>
            </a:r>
          </a:p>
          <a:p>
            <a:endParaRPr lang="en-GB" sz="2800" dirty="0"/>
          </a:p>
          <a:p>
            <a:r>
              <a:rPr lang="en-US" sz="2800" dirty="0"/>
              <a:t>Length </a:t>
            </a:r>
            <a:r>
              <a:rPr lang="en-US" sz="2800" dirty="0">
                <a:solidFill>
                  <a:schemeClr val="accent4"/>
                </a:solidFill>
              </a:rPr>
              <a:t>G</a:t>
            </a:r>
            <a:r>
              <a:rPr lang="en-US" sz="2800" dirty="0">
                <a:solidFill>
                  <a:srgbClr val="C00000"/>
                </a:solidFill>
              </a:rPr>
              <a:t>A</a:t>
            </a:r>
            <a:r>
              <a:rPr lang="en-US" sz="2800" dirty="0"/>
              <a:t> is getting shorter than</a:t>
            </a:r>
            <a:r>
              <a:rPr lang="en-US" sz="2800" dirty="0">
                <a:solidFill>
                  <a:srgbClr val="222EF4"/>
                </a:solidFill>
              </a:rPr>
              <a:t> F0D</a:t>
            </a:r>
            <a:r>
              <a:rPr lang="en-US" sz="2800" dirty="0"/>
              <a:t>, </a:t>
            </a:r>
            <a:r>
              <a:rPr lang="en-US" sz="2800" dirty="0">
                <a:solidFill>
                  <a:schemeClr val="accent4"/>
                </a:solidFill>
              </a:rPr>
              <a:t>G</a:t>
            </a:r>
            <a:r>
              <a:rPr lang="en-US" sz="2800" dirty="0">
                <a:solidFill>
                  <a:srgbClr val="C00000"/>
                </a:solidFill>
              </a:rPr>
              <a:t>P</a:t>
            </a:r>
            <a:r>
              <a:rPr lang="en-US" sz="2800" dirty="0"/>
              <a:t> is getting larger then </a:t>
            </a:r>
            <a:r>
              <a:rPr lang="en-US" sz="2800" dirty="0">
                <a:solidFill>
                  <a:srgbClr val="222EF4"/>
                </a:solidFill>
              </a:rPr>
              <a:t>F0B</a:t>
            </a:r>
          </a:p>
        </p:txBody>
      </p:sp>
      <p:pic>
        <p:nvPicPr>
          <p:cNvPr id="5" name="Picture 4">
            <a:extLst>
              <a:ext uri="{FF2B5EF4-FFF2-40B4-BE49-F238E27FC236}">
                <a16:creationId xmlns:a16="http://schemas.microsoft.com/office/drawing/2014/main" id="{4B56BFEC-C61A-7BD3-1EC5-7CD0B58882AC}"/>
              </a:ext>
            </a:extLst>
          </p:cNvPr>
          <p:cNvPicPr>
            <a:picLocks noChangeAspect="1"/>
          </p:cNvPicPr>
          <p:nvPr/>
        </p:nvPicPr>
        <p:blipFill>
          <a:blip r:embed="rId2"/>
          <a:stretch>
            <a:fillRect/>
          </a:stretch>
        </p:blipFill>
        <p:spPr>
          <a:xfrm>
            <a:off x="-189035" y="994887"/>
            <a:ext cx="6144008" cy="9430353"/>
          </a:xfrm>
          <a:prstGeom prst="rect">
            <a:avLst/>
          </a:prstGeom>
        </p:spPr>
      </p:pic>
      <p:sp>
        <p:nvSpPr>
          <p:cNvPr id="6" name="TextBox 5">
            <a:extLst>
              <a:ext uri="{FF2B5EF4-FFF2-40B4-BE49-F238E27FC236}">
                <a16:creationId xmlns:a16="http://schemas.microsoft.com/office/drawing/2014/main" id="{7B843BC5-638B-39C5-F29E-783ADD18578F}"/>
              </a:ext>
            </a:extLst>
          </p:cNvPr>
          <p:cNvSpPr txBox="1"/>
          <p:nvPr/>
        </p:nvSpPr>
        <p:spPr>
          <a:xfrm>
            <a:off x="280737" y="-8499"/>
            <a:ext cx="12328357" cy="769441"/>
          </a:xfrm>
          <a:prstGeom prst="rect">
            <a:avLst/>
          </a:prstGeom>
          <a:noFill/>
        </p:spPr>
        <p:txBody>
          <a:bodyPr wrap="square">
            <a:spAutoFit/>
          </a:bodyPr>
          <a:lstStyle/>
          <a:p>
            <a:pPr algn="ctr"/>
            <a:r>
              <a:rPr lang="en-US" sz="4400" dirty="0">
                <a:solidFill>
                  <a:srgbClr val="A521FF"/>
                </a:solidFill>
              </a:rPr>
              <a:t>What are the reasons of TSI oscillations? </a:t>
            </a:r>
            <a:endParaRPr lang="en-US" dirty="0"/>
          </a:p>
        </p:txBody>
      </p:sp>
      <p:sp>
        <p:nvSpPr>
          <p:cNvPr id="7" name="TextBox 6">
            <a:extLst>
              <a:ext uri="{FF2B5EF4-FFF2-40B4-BE49-F238E27FC236}">
                <a16:creationId xmlns:a16="http://schemas.microsoft.com/office/drawing/2014/main" id="{691743CF-C03B-81C6-7CE6-028417958655}"/>
              </a:ext>
            </a:extLst>
          </p:cNvPr>
          <p:cNvSpPr txBox="1"/>
          <p:nvPr/>
        </p:nvSpPr>
        <p:spPr>
          <a:xfrm>
            <a:off x="6424863" y="6352674"/>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C3A6A3BC-7E38-BF0C-446E-6C06086FB0C1}"/>
              </a:ext>
            </a:extLst>
          </p:cNvPr>
          <p:cNvSpPr txBox="1"/>
          <p:nvPr/>
        </p:nvSpPr>
        <p:spPr>
          <a:xfrm>
            <a:off x="0" y="4625977"/>
            <a:ext cx="280738" cy="523220"/>
          </a:xfrm>
          <a:prstGeom prst="rect">
            <a:avLst/>
          </a:prstGeom>
          <a:noFill/>
        </p:spPr>
        <p:txBody>
          <a:bodyPr wrap="square">
            <a:spAutoFit/>
          </a:bodyPr>
          <a:lstStyle/>
          <a:p>
            <a:r>
              <a:rPr lang="en-GB" sz="2800" dirty="0">
                <a:solidFill>
                  <a:srgbClr val="C00000"/>
                </a:solidFill>
              </a:rPr>
              <a:t>P</a:t>
            </a:r>
            <a:endParaRPr lang="en-US" dirty="0"/>
          </a:p>
        </p:txBody>
      </p:sp>
      <p:sp>
        <p:nvSpPr>
          <p:cNvPr id="10" name="TextBox 9">
            <a:extLst>
              <a:ext uri="{FF2B5EF4-FFF2-40B4-BE49-F238E27FC236}">
                <a16:creationId xmlns:a16="http://schemas.microsoft.com/office/drawing/2014/main" id="{3CF2D532-2323-98C4-C038-E339DDB50224}"/>
              </a:ext>
            </a:extLst>
          </p:cNvPr>
          <p:cNvSpPr txBox="1"/>
          <p:nvPr/>
        </p:nvSpPr>
        <p:spPr>
          <a:xfrm>
            <a:off x="4269860" y="3579537"/>
            <a:ext cx="445168" cy="523220"/>
          </a:xfrm>
          <a:prstGeom prst="rect">
            <a:avLst/>
          </a:prstGeom>
          <a:noFill/>
        </p:spPr>
        <p:txBody>
          <a:bodyPr wrap="square">
            <a:spAutoFit/>
          </a:bodyPr>
          <a:lstStyle/>
          <a:p>
            <a:r>
              <a:rPr lang="en-GB" sz="2800" dirty="0">
                <a:solidFill>
                  <a:srgbClr val="C00000"/>
                </a:solidFill>
              </a:rPr>
              <a:t>A</a:t>
            </a:r>
            <a:endParaRPr lang="en-US" dirty="0"/>
          </a:p>
        </p:txBody>
      </p:sp>
      <p:sp>
        <p:nvSpPr>
          <p:cNvPr id="12" name="TextBox 11">
            <a:extLst>
              <a:ext uri="{FF2B5EF4-FFF2-40B4-BE49-F238E27FC236}">
                <a16:creationId xmlns:a16="http://schemas.microsoft.com/office/drawing/2014/main" id="{1B29A467-131F-20C6-633E-A0D7112E42F3}"/>
              </a:ext>
            </a:extLst>
          </p:cNvPr>
          <p:cNvSpPr txBox="1"/>
          <p:nvPr/>
        </p:nvSpPr>
        <p:spPr>
          <a:xfrm>
            <a:off x="-31218" y="4102757"/>
            <a:ext cx="445168" cy="523220"/>
          </a:xfrm>
          <a:prstGeom prst="rect">
            <a:avLst/>
          </a:prstGeom>
          <a:noFill/>
        </p:spPr>
        <p:txBody>
          <a:bodyPr wrap="square">
            <a:spAutoFit/>
          </a:bodyPr>
          <a:lstStyle/>
          <a:p>
            <a:r>
              <a:rPr lang="en-GB" sz="2800" dirty="0">
                <a:solidFill>
                  <a:srgbClr val="222EF4"/>
                </a:solidFill>
              </a:rPr>
              <a:t>B</a:t>
            </a:r>
            <a:endParaRPr lang="en-US" dirty="0">
              <a:solidFill>
                <a:srgbClr val="222EF4"/>
              </a:solidFill>
            </a:endParaRPr>
          </a:p>
        </p:txBody>
      </p:sp>
      <p:sp>
        <p:nvSpPr>
          <p:cNvPr id="13" name="TextBox 12">
            <a:extLst>
              <a:ext uri="{FF2B5EF4-FFF2-40B4-BE49-F238E27FC236}">
                <a16:creationId xmlns:a16="http://schemas.microsoft.com/office/drawing/2014/main" id="{55AB8A1B-8953-1C91-7934-B9FDB2C93B81}"/>
              </a:ext>
            </a:extLst>
          </p:cNvPr>
          <p:cNvSpPr txBox="1"/>
          <p:nvPr/>
        </p:nvSpPr>
        <p:spPr>
          <a:xfrm>
            <a:off x="4382156" y="4102757"/>
            <a:ext cx="445168" cy="523220"/>
          </a:xfrm>
          <a:prstGeom prst="rect">
            <a:avLst/>
          </a:prstGeom>
          <a:noFill/>
        </p:spPr>
        <p:txBody>
          <a:bodyPr wrap="square">
            <a:spAutoFit/>
          </a:bodyPr>
          <a:lstStyle/>
          <a:p>
            <a:r>
              <a:rPr lang="en-GB" sz="2800" dirty="0">
                <a:solidFill>
                  <a:srgbClr val="222EF4"/>
                </a:solidFill>
              </a:rPr>
              <a:t>D</a:t>
            </a:r>
            <a:endParaRPr lang="en-US" dirty="0">
              <a:solidFill>
                <a:srgbClr val="222EF4"/>
              </a:solidFill>
            </a:endParaRPr>
          </a:p>
        </p:txBody>
      </p:sp>
      <p:sp>
        <p:nvSpPr>
          <p:cNvPr id="15" name="TextBox 14">
            <a:extLst>
              <a:ext uri="{FF2B5EF4-FFF2-40B4-BE49-F238E27FC236}">
                <a16:creationId xmlns:a16="http://schemas.microsoft.com/office/drawing/2014/main" id="{AC9ADA83-E205-05CB-D555-49FA8AA028B8}"/>
              </a:ext>
            </a:extLst>
          </p:cNvPr>
          <p:cNvSpPr txBox="1"/>
          <p:nvPr/>
        </p:nvSpPr>
        <p:spPr>
          <a:xfrm>
            <a:off x="1601859" y="3765543"/>
            <a:ext cx="715879" cy="523220"/>
          </a:xfrm>
          <a:prstGeom prst="rect">
            <a:avLst/>
          </a:prstGeom>
          <a:noFill/>
        </p:spPr>
        <p:txBody>
          <a:bodyPr wrap="square">
            <a:spAutoFit/>
          </a:bodyPr>
          <a:lstStyle/>
          <a:p>
            <a:r>
              <a:rPr lang="en-GB" sz="2800" dirty="0"/>
              <a:t> </a:t>
            </a:r>
            <a:r>
              <a:rPr lang="en-GB" sz="2800" dirty="0">
                <a:solidFill>
                  <a:srgbClr val="00B050"/>
                </a:solidFill>
              </a:rPr>
              <a:t>F0 </a:t>
            </a:r>
            <a:endParaRPr lang="en-US" dirty="0">
              <a:solidFill>
                <a:srgbClr val="00B050"/>
              </a:solidFill>
            </a:endParaRPr>
          </a:p>
        </p:txBody>
      </p:sp>
      <p:sp>
        <p:nvSpPr>
          <p:cNvPr id="17" name="TextBox 16">
            <a:extLst>
              <a:ext uri="{FF2B5EF4-FFF2-40B4-BE49-F238E27FC236}">
                <a16:creationId xmlns:a16="http://schemas.microsoft.com/office/drawing/2014/main" id="{E8D3DCF6-4443-85A9-3D0A-CA783B773FD7}"/>
              </a:ext>
            </a:extLst>
          </p:cNvPr>
          <p:cNvSpPr txBox="1"/>
          <p:nvPr/>
        </p:nvSpPr>
        <p:spPr>
          <a:xfrm>
            <a:off x="1670124" y="4625977"/>
            <a:ext cx="836195" cy="523220"/>
          </a:xfrm>
          <a:prstGeom prst="rect">
            <a:avLst/>
          </a:prstGeom>
          <a:noFill/>
        </p:spPr>
        <p:txBody>
          <a:bodyPr wrap="square">
            <a:spAutoFit/>
          </a:bodyPr>
          <a:lstStyle/>
          <a:p>
            <a:r>
              <a:rPr lang="en-GB" sz="2800" dirty="0"/>
              <a:t> </a:t>
            </a:r>
            <a:r>
              <a:rPr lang="en-GB" sz="2800" b="1" dirty="0">
                <a:solidFill>
                  <a:schemeClr val="accent4"/>
                </a:solidFill>
              </a:rPr>
              <a:t>G</a:t>
            </a:r>
            <a:endParaRPr lang="en-US" b="1" dirty="0">
              <a:solidFill>
                <a:schemeClr val="accent4"/>
              </a:solidFill>
            </a:endParaRPr>
          </a:p>
        </p:txBody>
      </p:sp>
    </p:spTree>
    <p:extLst>
      <p:ext uri="{BB962C8B-B14F-4D97-AF65-F5344CB8AC3E}">
        <p14:creationId xmlns:p14="http://schemas.microsoft.com/office/powerpoint/2010/main" val="277176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Rectangle 4"/>
          <p:cNvSpPr/>
          <p:nvPr/>
        </p:nvSpPr>
        <p:spPr>
          <a:xfrm>
            <a:off x="6003667" y="3290501"/>
            <a:ext cx="227948" cy="369332"/>
          </a:xfrm>
          <a:prstGeom prst="rect">
            <a:avLst/>
          </a:prstGeom>
        </p:spPr>
        <p:txBody>
          <a:bodyPr wrap="none">
            <a:spAutoFit/>
          </a:bodyPr>
          <a:lstStyle/>
          <a:p>
            <a:r>
              <a:rPr lang="en-US" b="1" baseline="30000" dirty="0"/>
              <a:t> </a:t>
            </a:r>
            <a:endParaRPr lang="en-US" dirty="0"/>
          </a:p>
        </p:txBody>
      </p:sp>
      <p:pic>
        <p:nvPicPr>
          <p:cNvPr id="3" name="Picture 2" descr="1192_1955_ordered.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0100" y="0"/>
            <a:ext cx="8037768" cy="6858000"/>
          </a:xfrm>
          <a:prstGeom prst="rect">
            <a:avLst/>
          </a:prstGeom>
        </p:spPr>
      </p:pic>
    </p:spTree>
    <p:extLst>
      <p:ext uri="{BB962C8B-B14F-4D97-AF65-F5344CB8AC3E}">
        <p14:creationId xmlns:p14="http://schemas.microsoft.com/office/powerpoint/2010/main" val="3714038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40279" y="967417"/>
            <a:ext cx="3778870" cy="3943250"/>
          </a:xfrm>
          <a:prstGeom prst="rect">
            <a:avLst/>
          </a:prstGeom>
        </p:spPr>
        <p:txBody>
          <a:bodyPr vert="horz" lIns="91440" tIns="45720" rIns="91440" bIns="45720" rtlCol="0" anchor="b">
            <a:normAutofit/>
          </a:bodyPr>
          <a:lstStyle/>
          <a:p>
            <a:pPr defTabSz="457200">
              <a:spcBef>
                <a:spcPct val="0"/>
              </a:spcBef>
              <a:spcAft>
                <a:spcPts val="600"/>
              </a:spcAft>
            </a:pPr>
            <a:r>
              <a:rPr lang="en-US" sz="4000" dirty="0">
                <a:solidFill>
                  <a:srgbClr val="FEFFFF"/>
                </a:solidFill>
                <a:latin typeface="+mj-lt"/>
                <a:ea typeface="+mj-ea"/>
                <a:cs typeface="+mj-cs"/>
              </a:rPr>
              <a:t>SIM effects on the Earth via solar irradiance</a:t>
            </a:r>
          </a:p>
        </p:txBody>
      </p:sp>
      <p:pic>
        <p:nvPicPr>
          <p:cNvPr id="6" name="Picture 5" descr="seasons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328" y="120229"/>
            <a:ext cx="9089827" cy="3782418"/>
          </a:xfrm>
          <a:prstGeom prst="rect">
            <a:avLst/>
          </a:prstGeom>
        </p:spPr>
      </p:pic>
      <p:pic>
        <p:nvPicPr>
          <p:cNvPr id="8" name="Picture 7" descr="Solar_system_barycenter.svg.png">
            <a:extLst>
              <a:ext uri="{FF2B5EF4-FFF2-40B4-BE49-F238E27FC236}">
                <a16:creationId xmlns:a16="http://schemas.microsoft.com/office/drawing/2014/main" id="{66BD11EB-760E-C24A-BCE0-8E37A86A48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278" y="3077129"/>
            <a:ext cx="2458954" cy="2436600"/>
          </a:xfrm>
          <a:prstGeom prst="rect">
            <a:avLst/>
          </a:prstGeom>
        </p:spPr>
      </p:pic>
      <p:pic>
        <p:nvPicPr>
          <p:cNvPr id="23" name="Picture 22">
            <a:extLst>
              <a:ext uri="{FF2B5EF4-FFF2-40B4-BE49-F238E27FC236}">
                <a16:creationId xmlns:a16="http://schemas.microsoft.com/office/drawing/2014/main" id="{B966C35F-C586-6B40-AD93-AF7B301A9DB8}"/>
              </a:ext>
            </a:extLst>
          </p:cNvPr>
          <p:cNvPicPr>
            <a:picLocks noChangeAspect="1"/>
          </p:cNvPicPr>
          <p:nvPr/>
        </p:nvPicPr>
        <p:blipFill>
          <a:blip r:embed="rId4"/>
          <a:stretch>
            <a:fillRect/>
          </a:stretch>
        </p:blipFill>
        <p:spPr>
          <a:xfrm>
            <a:off x="8089812" y="3913632"/>
            <a:ext cx="3314321" cy="2485740"/>
          </a:xfrm>
          <a:prstGeom prst="rect">
            <a:avLst/>
          </a:prstGeom>
        </p:spPr>
      </p:pic>
      <p:sp>
        <p:nvSpPr>
          <p:cNvPr id="3" name="Rectangle 2"/>
          <p:cNvSpPr/>
          <p:nvPr/>
        </p:nvSpPr>
        <p:spPr>
          <a:xfrm>
            <a:off x="8089812" y="3650762"/>
            <a:ext cx="3713034" cy="221853"/>
          </a:xfrm>
          <a:prstGeom prst="rect">
            <a:avLst/>
          </a:prstGeom>
          <a:solidFill>
            <a:srgbClr val="000000">
              <a:alpha val="50000"/>
            </a:srgbClr>
          </a:solidFill>
          <a:ln>
            <a:noFill/>
          </a:ln>
        </p:spPr>
        <p:txBody>
          <a:bodyPr wrap="square">
            <a:normAutofit/>
          </a:bodyPr>
          <a:lstStyle/>
          <a:p>
            <a:pPr algn="ctr">
              <a:lnSpc>
                <a:spcPct val="90000"/>
              </a:lnSpc>
              <a:spcAft>
                <a:spcPts val="600"/>
              </a:spcAft>
            </a:pPr>
            <a:r>
              <a:rPr lang="en-US" sz="900" dirty="0">
                <a:solidFill>
                  <a:srgbClr val="FFFFFF"/>
                </a:solidFill>
              </a:rPr>
              <a:t>https://</a:t>
            </a:r>
            <a:r>
              <a:rPr lang="en-US" sz="900" dirty="0" err="1">
                <a:solidFill>
                  <a:srgbClr val="FFFFFF"/>
                </a:solidFill>
              </a:rPr>
              <a:t>youtu.be</a:t>
            </a:r>
            <a:r>
              <a:rPr lang="en-US" sz="900" dirty="0">
                <a:solidFill>
                  <a:srgbClr val="FFFFFF"/>
                </a:solidFill>
              </a:rPr>
              <a:t>/vDgUmTq4a2Q</a:t>
            </a:r>
          </a:p>
        </p:txBody>
      </p:sp>
      <p:sp>
        <p:nvSpPr>
          <p:cNvPr id="59" name="Rectangle 58">
            <a:extLst>
              <a:ext uri="{FF2B5EF4-FFF2-40B4-BE49-F238E27FC236}">
                <a16:creationId xmlns:a16="http://schemas.microsoft.com/office/drawing/2014/main" id="{83CDC70E-2538-C342-A04C-37B1307617AD}"/>
              </a:ext>
            </a:extLst>
          </p:cNvPr>
          <p:cNvSpPr/>
          <p:nvPr/>
        </p:nvSpPr>
        <p:spPr>
          <a:xfrm>
            <a:off x="711421" y="6154411"/>
            <a:ext cx="4773168" cy="646331"/>
          </a:xfrm>
          <a:prstGeom prst="rect">
            <a:avLst/>
          </a:prstGeom>
        </p:spPr>
        <p:txBody>
          <a:bodyPr wrap="square">
            <a:spAutoFit/>
          </a:bodyPr>
          <a:lstStyle/>
          <a:p>
            <a:r>
              <a:rPr lang="en-GB" dirty="0" err="1">
                <a:solidFill>
                  <a:srgbClr val="0000FF"/>
                </a:solidFill>
              </a:rPr>
              <a:t>Charvatova</a:t>
            </a:r>
            <a:r>
              <a:rPr lang="en-GB" dirty="0">
                <a:solidFill>
                  <a:srgbClr val="0000FF"/>
                </a:solidFill>
              </a:rPr>
              <a:t>, 1988, </a:t>
            </a:r>
          </a:p>
          <a:p>
            <a:r>
              <a:rPr lang="en-GB" dirty="0" err="1">
                <a:solidFill>
                  <a:srgbClr val="0000FF"/>
                </a:solidFill>
              </a:rPr>
              <a:t>Palus</a:t>
            </a:r>
            <a:r>
              <a:rPr lang="en-GB" dirty="0">
                <a:solidFill>
                  <a:srgbClr val="0000FF"/>
                </a:solidFill>
              </a:rPr>
              <a:t> et al, 2007</a:t>
            </a:r>
            <a:endParaRPr lang="en-US" dirty="0"/>
          </a:p>
        </p:txBody>
      </p:sp>
      <p:sp>
        <p:nvSpPr>
          <p:cNvPr id="61" name="Rectangle 60">
            <a:extLst>
              <a:ext uri="{FF2B5EF4-FFF2-40B4-BE49-F238E27FC236}">
                <a16:creationId xmlns:a16="http://schemas.microsoft.com/office/drawing/2014/main" id="{06C6F466-37F5-F348-8F0E-52FF0AEF3498}"/>
              </a:ext>
            </a:extLst>
          </p:cNvPr>
          <p:cNvSpPr/>
          <p:nvPr/>
        </p:nvSpPr>
        <p:spPr>
          <a:xfrm>
            <a:off x="8262453" y="6292910"/>
            <a:ext cx="3540393" cy="369332"/>
          </a:xfrm>
          <a:prstGeom prst="rect">
            <a:avLst/>
          </a:prstGeom>
        </p:spPr>
        <p:txBody>
          <a:bodyPr wrap="none">
            <a:spAutoFit/>
          </a:bodyPr>
          <a:lstStyle/>
          <a:p>
            <a:r>
              <a:rPr lang="en-GB" dirty="0">
                <a:solidFill>
                  <a:srgbClr val="0000FF"/>
                </a:solidFill>
              </a:rPr>
              <a:t>Rice et al, PP comments #72, 96</a:t>
            </a:r>
            <a:endParaRPr lang="en-US" dirty="0"/>
          </a:p>
        </p:txBody>
      </p:sp>
      <p:pic>
        <p:nvPicPr>
          <p:cNvPr id="55" name="Picture 54" descr="Solar_system_barycenter.svg.png">
            <a:extLst>
              <a:ext uri="{FF2B5EF4-FFF2-40B4-BE49-F238E27FC236}">
                <a16:creationId xmlns:a16="http://schemas.microsoft.com/office/drawing/2014/main" id="{983F2A67-58B5-AC4A-996D-E9CC5B952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6012" y="1230725"/>
            <a:ext cx="1597923" cy="1583396"/>
          </a:xfrm>
          <a:prstGeom prst="rect">
            <a:avLst/>
          </a:prstGeom>
        </p:spPr>
      </p:pic>
      <p:sp>
        <p:nvSpPr>
          <p:cNvPr id="10" name="Rectangle 9">
            <a:extLst>
              <a:ext uri="{FF2B5EF4-FFF2-40B4-BE49-F238E27FC236}">
                <a16:creationId xmlns:a16="http://schemas.microsoft.com/office/drawing/2014/main" id="{380114F3-9640-0844-AA8C-567776451029}"/>
              </a:ext>
            </a:extLst>
          </p:cNvPr>
          <p:cNvSpPr/>
          <p:nvPr/>
        </p:nvSpPr>
        <p:spPr>
          <a:xfrm>
            <a:off x="324137" y="5554876"/>
            <a:ext cx="6519798" cy="646331"/>
          </a:xfrm>
          <a:prstGeom prst="rect">
            <a:avLst/>
          </a:prstGeom>
        </p:spPr>
        <p:txBody>
          <a:bodyPr wrap="none">
            <a:spAutoFit/>
          </a:bodyPr>
          <a:lstStyle/>
          <a:p>
            <a:r>
              <a:rPr lang="en-GB" dirty="0">
                <a:solidFill>
                  <a:schemeClr val="tx2"/>
                </a:solidFill>
              </a:rPr>
              <a:t>S. </a:t>
            </a:r>
            <a:r>
              <a:rPr lang="en-GB" dirty="0" err="1">
                <a:solidFill>
                  <a:schemeClr val="tx2"/>
                </a:solidFill>
              </a:rPr>
              <a:t>Perminov</a:t>
            </a:r>
            <a:r>
              <a:rPr lang="en-GB" dirty="0">
                <a:solidFill>
                  <a:schemeClr val="tx2"/>
                </a:solidFill>
              </a:rPr>
              <a:t>, E.D. </a:t>
            </a:r>
            <a:r>
              <a:rPr lang="en-GB" dirty="0" err="1">
                <a:solidFill>
                  <a:schemeClr val="tx2"/>
                </a:solidFill>
              </a:rPr>
              <a:t>Kuznetsov</a:t>
            </a:r>
            <a:r>
              <a:rPr lang="en-GB" dirty="0">
                <a:solidFill>
                  <a:schemeClr val="tx2"/>
                </a:solidFill>
              </a:rPr>
              <a:t>, 2018</a:t>
            </a:r>
          </a:p>
          <a:p>
            <a:r>
              <a:rPr lang="en-GB" dirty="0">
                <a:solidFill>
                  <a:srgbClr val="C00000"/>
                </a:solidFill>
              </a:rPr>
              <a:t>SIM imposed by planets Jupiter, Saturn, Neptune and Uranus </a:t>
            </a:r>
          </a:p>
        </p:txBody>
      </p:sp>
      <p:cxnSp>
        <p:nvCxnSpPr>
          <p:cNvPr id="4" name="Straight Connector 3">
            <a:extLst>
              <a:ext uri="{FF2B5EF4-FFF2-40B4-BE49-F238E27FC236}">
                <a16:creationId xmlns:a16="http://schemas.microsoft.com/office/drawing/2014/main" id="{96EA618D-8BE0-B545-A087-668709F5AA7A}"/>
              </a:ext>
            </a:extLst>
          </p:cNvPr>
          <p:cNvCxnSpPr/>
          <p:nvPr/>
        </p:nvCxnSpPr>
        <p:spPr>
          <a:xfrm flipV="1">
            <a:off x="3098005" y="1481328"/>
            <a:ext cx="5314475" cy="1005840"/>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1ADF9FC-8426-1746-977B-49222DA25008}"/>
              </a:ext>
            </a:extLst>
          </p:cNvPr>
          <p:cNvCxnSpPr>
            <a:cxnSpLocks/>
          </p:cNvCxnSpPr>
          <p:nvPr/>
        </p:nvCxnSpPr>
        <p:spPr>
          <a:xfrm>
            <a:off x="8262453" y="3459032"/>
            <a:ext cx="3540393" cy="2742175"/>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3FB6FA2-8B12-5440-ADF2-7DD6A3A3407D}"/>
              </a:ext>
            </a:extLst>
          </p:cNvPr>
          <p:cNvCxnSpPr>
            <a:cxnSpLocks/>
          </p:cNvCxnSpPr>
          <p:nvPr/>
        </p:nvCxnSpPr>
        <p:spPr>
          <a:xfrm flipH="1">
            <a:off x="8262454" y="3429000"/>
            <a:ext cx="3540392" cy="2772207"/>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EAEC856F-0305-6341-977C-7C17A35CED7A}"/>
              </a:ext>
            </a:extLst>
          </p:cNvPr>
          <p:cNvSpPr/>
          <p:nvPr/>
        </p:nvSpPr>
        <p:spPr>
          <a:xfrm>
            <a:off x="8211362" y="347734"/>
            <a:ext cx="2770310" cy="923330"/>
          </a:xfrm>
          <a:prstGeom prst="rect">
            <a:avLst/>
          </a:prstGeom>
        </p:spPr>
        <p:txBody>
          <a:bodyPr wrap="none">
            <a:spAutoFit/>
          </a:bodyPr>
          <a:lstStyle/>
          <a:p>
            <a:r>
              <a:rPr lang="en-GB" dirty="0">
                <a:solidFill>
                  <a:srgbClr val="C00000"/>
                </a:solidFill>
              </a:rPr>
              <a:t>2600</a:t>
            </a:r>
          </a:p>
          <a:p>
            <a:r>
              <a:rPr lang="en-GB" dirty="0">
                <a:solidFill>
                  <a:schemeClr val="tx2"/>
                </a:solidFill>
              </a:rPr>
              <a:t>Aphelion </a:t>
            </a:r>
            <a:r>
              <a:rPr lang="en-GB" dirty="0">
                <a:solidFill>
                  <a:schemeClr val="tx2"/>
                </a:solidFill>
                <a:sym typeface="Wingdings" pitchFamily="2" charset="2"/>
              </a:rPr>
              <a:t>. </a:t>
            </a:r>
            <a:r>
              <a:rPr lang="en-GB" dirty="0">
                <a:solidFill>
                  <a:schemeClr val="tx2"/>
                </a:solidFill>
              </a:rPr>
              <a:t>16 July</a:t>
            </a:r>
          </a:p>
          <a:p>
            <a:r>
              <a:rPr lang="en-GB" dirty="0">
                <a:solidFill>
                  <a:srgbClr val="C00000"/>
                </a:solidFill>
              </a:rPr>
              <a:t>Perihelion  </a:t>
            </a:r>
            <a:r>
              <a:rPr lang="en-GB" dirty="0">
                <a:solidFill>
                  <a:srgbClr val="C00000"/>
                </a:solidFill>
                <a:sym typeface="Wingdings" pitchFamily="2" charset="2"/>
              </a:rPr>
              <a:t> 16 January</a:t>
            </a:r>
            <a:endParaRPr lang="en-GB" dirty="0">
              <a:solidFill>
                <a:srgbClr val="C00000"/>
              </a:solidFill>
            </a:endParaRPr>
          </a:p>
        </p:txBody>
      </p:sp>
    </p:spTree>
    <p:extLst>
      <p:ext uri="{BB962C8B-B14F-4D97-AF65-F5344CB8AC3E}">
        <p14:creationId xmlns:p14="http://schemas.microsoft.com/office/powerpoint/2010/main" val="375363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blinds(horizontal)">
                                      <p:cBhvr>
                                        <p:cTn id="19" dur="500"/>
                                        <p:tgtEl>
                                          <p:spTgt spid="55"/>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1" grpId="0"/>
      <p:bldP spid="10" grpId="0"/>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70F712-E5DA-5548-8361-BFC9C898D01F}"/>
              </a:ext>
            </a:extLst>
          </p:cNvPr>
          <p:cNvPicPr>
            <a:picLocks noChangeAspect="1"/>
          </p:cNvPicPr>
          <p:nvPr/>
        </p:nvPicPr>
        <p:blipFill>
          <a:blip r:embed="rId2"/>
          <a:stretch>
            <a:fillRect/>
          </a:stretch>
        </p:blipFill>
        <p:spPr>
          <a:xfrm>
            <a:off x="201118" y="974361"/>
            <a:ext cx="5562600" cy="4756669"/>
          </a:xfrm>
          <a:prstGeom prst="rect">
            <a:avLst/>
          </a:prstGeom>
        </p:spPr>
      </p:pic>
      <p:pic>
        <p:nvPicPr>
          <p:cNvPr id="7" name="Picture 6">
            <a:extLst>
              <a:ext uri="{FF2B5EF4-FFF2-40B4-BE49-F238E27FC236}">
                <a16:creationId xmlns:a16="http://schemas.microsoft.com/office/drawing/2014/main" id="{18614402-24E6-4649-9F98-71C6B78D5718}"/>
              </a:ext>
            </a:extLst>
          </p:cNvPr>
          <p:cNvPicPr>
            <a:picLocks noChangeAspect="1"/>
          </p:cNvPicPr>
          <p:nvPr/>
        </p:nvPicPr>
        <p:blipFill>
          <a:blip r:embed="rId3"/>
          <a:stretch>
            <a:fillRect/>
          </a:stretch>
        </p:blipFill>
        <p:spPr>
          <a:xfrm>
            <a:off x="6096000" y="974362"/>
            <a:ext cx="5511800" cy="4844718"/>
          </a:xfrm>
          <a:prstGeom prst="rect">
            <a:avLst/>
          </a:prstGeom>
        </p:spPr>
      </p:pic>
      <p:cxnSp>
        <p:nvCxnSpPr>
          <p:cNvPr id="9" name="Straight Connector 8">
            <a:extLst>
              <a:ext uri="{FF2B5EF4-FFF2-40B4-BE49-F238E27FC236}">
                <a16:creationId xmlns:a16="http://schemas.microsoft.com/office/drawing/2014/main" id="{32199B55-433F-DB48-A70B-26494515BBF3}"/>
              </a:ext>
            </a:extLst>
          </p:cNvPr>
          <p:cNvCxnSpPr>
            <a:cxnSpLocks/>
          </p:cNvCxnSpPr>
          <p:nvPr/>
        </p:nvCxnSpPr>
        <p:spPr>
          <a:xfrm>
            <a:off x="2953062" y="1888761"/>
            <a:ext cx="0" cy="299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353B79A-ED64-224B-849F-1F9FA191284F}"/>
              </a:ext>
            </a:extLst>
          </p:cNvPr>
          <p:cNvCxnSpPr>
            <a:cxnSpLocks/>
          </p:cNvCxnSpPr>
          <p:nvPr/>
        </p:nvCxnSpPr>
        <p:spPr>
          <a:xfrm>
            <a:off x="9116518" y="2023672"/>
            <a:ext cx="0" cy="28631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7E98102-35F8-714D-B605-2545DAFD6207}"/>
              </a:ext>
            </a:extLst>
          </p:cNvPr>
          <p:cNvCxnSpPr>
            <a:cxnSpLocks/>
          </p:cNvCxnSpPr>
          <p:nvPr/>
        </p:nvCxnSpPr>
        <p:spPr>
          <a:xfrm>
            <a:off x="6673121" y="3657600"/>
            <a:ext cx="0" cy="1229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B6539D7-4546-F14B-901A-6BEA9485E040}"/>
              </a:ext>
            </a:extLst>
          </p:cNvPr>
          <p:cNvCxnSpPr>
            <a:cxnSpLocks/>
          </p:cNvCxnSpPr>
          <p:nvPr/>
        </p:nvCxnSpPr>
        <p:spPr>
          <a:xfrm>
            <a:off x="5401455" y="3657600"/>
            <a:ext cx="0" cy="1229193"/>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470AE2B8-F4D0-F04D-80B6-9263A315328D}"/>
              </a:ext>
            </a:extLst>
          </p:cNvPr>
          <p:cNvSpPr/>
          <p:nvPr/>
        </p:nvSpPr>
        <p:spPr>
          <a:xfrm>
            <a:off x="2112547" y="6140551"/>
            <a:ext cx="3031599" cy="369332"/>
          </a:xfrm>
          <a:prstGeom prst="rect">
            <a:avLst/>
          </a:prstGeom>
        </p:spPr>
        <p:txBody>
          <a:bodyPr wrap="none">
            <a:spAutoFit/>
          </a:bodyPr>
          <a:lstStyle/>
          <a:p>
            <a:r>
              <a:rPr lang="en-US" dirty="0"/>
              <a:t>a - Sun - in the ellipse focus</a:t>
            </a:r>
          </a:p>
        </p:txBody>
      </p:sp>
      <p:sp>
        <p:nvSpPr>
          <p:cNvPr id="18" name="Rectangle 17">
            <a:extLst>
              <a:ext uri="{FF2B5EF4-FFF2-40B4-BE49-F238E27FC236}">
                <a16:creationId xmlns:a16="http://schemas.microsoft.com/office/drawing/2014/main" id="{BC010A76-69E7-0C4A-9162-48CB4A4CCD8F}"/>
              </a:ext>
            </a:extLst>
          </p:cNvPr>
          <p:cNvSpPr/>
          <p:nvPr/>
        </p:nvSpPr>
        <p:spPr>
          <a:xfrm>
            <a:off x="6370320" y="6172910"/>
            <a:ext cx="4403770" cy="369332"/>
          </a:xfrm>
          <a:prstGeom prst="rect">
            <a:avLst/>
          </a:prstGeom>
        </p:spPr>
        <p:txBody>
          <a:bodyPr wrap="none">
            <a:spAutoFit/>
          </a:bodyPr>
          <a:lstStyle/>
          <a:p>
            <a:r>
              <a:rPr lang="en-US" dirty="0"/>
              <a:t>b - Sun shifted by SIM to spring equinox  </a:t>
            </a:r>
          </a:p>
        </p:txBody>
      </p:sp>
      <p:sp>
        <p:nvSpPr>
          <p:cNvPr id="2" name="Rectangle 1">
            <a:extLst>
              <a:ext uri="{FF2B5EF4-FFF2-40B4-BE49-F238E27FC236}">
                <a16:creationId xmlns:a16="http://schemas.microsoft.com/office/drawing/2014/main" id="{4F741D0F-9ACC-F745-8CCA-4A415AA5E328}"/>
              </a:ext>
            </a:extLst>
          </p:cNvPr>
          <p:cNvSpPr/>
          <p:nvPr/>
        </p:nvSpPr>
        <p:spPr>
          <a:xfrm>
            <a:off x="1029984" y="-35325"/>
            <a:ext cx="8557231" cy="1200329"/>
          </a:xfrm>
          <a:prstGeom prst="rect">
            <a:avLst/>
          </a:prstGeom>
        </p:spPr>
        <p:txBody>
          <a:bodyPr wrap="square">
            <a:spAutoFit/>
          </a:bodyPr>
          <a:lstStyle/>
          <a:p>
            <a:pPr algn="ctr"/>
            <a:r>
              <a:rPr lang="en-US" sz="2400" dirty="0">
                <a:solidFill>
                  <a:srgbClr val="C00000"/>
                </a:solidFill>
              </a:rPr>
              <a:t>Annual variations of mean S-E distances </a:t>
            </a:r>
            <a:r>
              <a:rPr lang="en-US" sz="2400" u="sng" dirty="0">
                <a:solidFill>
                  <a:srgbClr val="C00000"/>
                </a:solidFill>
              </a:rPr>
              <a:t>(NASA ephemeris) </a:t>
            </a:r>
            <a:br>
              <a:rPr lang="en-US" sz="2400" dirty="0">
                <a:solidFill>
                  <a:srgbClr val="C00000"/>
                </a:solidFill>
              </a:rPr>
            </a:br>
            <a:r>
              <a:rPr lang="en-US" sz="2400" dirty="0">
                <a:solidFill>
                  <a:schemeClr val="accent1"/>
                </a:solidFill>
              </a:rPr>
              <a:t>in M1 (600-1600) and M2 (1700-2600) </a:t>
            </a:r>
          </a:p>
          <a:p>
            <a:pPr algn="ctr"/>
            <a:r>
              <a:rPr lang="en-US" sz="2400" dirty="0">
                <a:solidFill>
                  <a:schemeClr val="accent1"/>
                </a:solidFill>
              </a:rPr>
              <a:t>(</a:t>
            </a:r>
            <a:r>
              <a:rPr lang="en-US" sz="2000" dirty="0">
                <a:solidFill>
                  <a:schemeClr val="tx2"/>
                </a:solidFill>
              </a:rPr>
              <a:t>Zharkova, 2020</a:t>
            </a:r>
            <a:r>
              <a:rPr lang="en-US" sz="2000" dirty="0">
                <a:solidFill>
                  <a:schemeClr val="accent1"/>
                </a:solidFill>
              </a:rPr>
              <a:t> </a:t>
            </a:r>
            <a:r>
              <a:rPr lang="en-US" sz="2000" dirty="0">
                <a:solidFill>
                  <a:schemeClr val="accent1"/>
                </a:solidFill>
                <a:hlinkClick r:id="rId4"/>
              </a:rPr>
              <a:t>https://arxiv.org/pdf/2008.00439.pdf</a:t>
            </a:r>
            <a:r>
              <a:rPr lang="en-US" sz="2000" dirty="0">
                <a:solidFill>
                  <a:schemeClr val="accent1"/>
                </a:solidFill>
              </a:rPr>
              <a:t> )</a:t>
            </a:r>
          </a:p>
        </p:txBody>
      </p:sp>
      <p:sp>
        <p:nvSpPr>
          <p:cNvPr id="3" name="Rectangle 2">
            <a:extLst>
              <a:ext uri="{FF2B5EF4-FFF2-40B4-BE49-F238E27FC236}">
                <a16:creationId xmlns:a16="http://schemas.microsoft.com/office/drawing/2014/main" id="{305FAE67-DF9E-4743-985E-93770EAD5E59}"/>
              </a:ext>
            </a:extLst>
          </p:cNvPr>
          <p:cNvSpPr/>
          <p:nvPr/>
        </p:nvSpPr>
        <p:spPr>
          <a:xfrm>
            <a:off x="3408917" y="5731225"/>
            <a:ext cx="5339923" cy="369332"/>
          </a:xfrm>
          <a:prstGeom prst="rect">
            <a:avLst/>
          </a:prstGeom>
        </p:spPr>
        <p:txBody>
          <a:bodyPr wrap="none">
            <a:spAutoFit/>
          </a:bodyPr>
          <a:lstStyle/>
          <a:p>
            <a:r>
              <a:rPr lang="en-US" u="sng" dirty="0">
                <a:solidFill>
                  <a:schemeClr val="accent1"/>
                </a:solidFill>
              </a:rPr>
              <a:t>M1 – aphelion is in June</a:t>
            </a:r>
            <a:r>
              <a:rPr lang="en-US" u="sng" dirty="0">
                <a:solidFill>
                  <a:srgbClr val="C00000"/>
                </a:solidFill>
              </a:rPr>
              <a:t>, shifting to mid-July in M2</a:t>
            </a:r>
            <a:endParaRPr lang="en-US" dirty="0"/>
          </a:p>
        </p:txBody>
      </p:sp>
    </p:spTree>
    <p:extLst>
      <p:ext uri="{BB962C8B-B14F-4D97-AF65-F5344CB8AC3E}">
        <p14:creationId xmlns:p14="http://schemas.microsoft.com/office/powerpoint/2010/main" val="32606341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CF861-D070-9847-BDF6-F0D0CD111DD9}"/>
              </a:ext>
            </a:extLst>
          </p:cNvPr>
          <p:cNvSpPr>
            <a:spLocks noGrp="1"/>
          </p:cNvSpPr>
          <p:nvPr>
            <p:ph type="title"/>
          </p:nvPr>
        </p:nvSpPr>
        <p:spPr>
          <a:xfrm>
            <a:off x="839786" y="103953"/>
            <a:ext cx="9848199" cy="1152073"/>
          </a:xfrm>
        </p:spPr>
        <p:txBody>
          <a:bodyPr>
            <a:normAutofit fontScale="90000"/>
          </a:bodyPr>
          <a:lstStyle/>
          <a:p>
            <a:pPr algn="ctr"/>
            <a:r>
              <a:rPr lang="en-US" dirty="0">
                <a:solidFill>
                  <a:srgbClr val="C00000"/>
                </a:solidFill>
              </a:rPr>
              <a:t>Variations of the total annual TSI </a:t>
            </a:r>
            <a:br>
              <a:rPr lang="en-US" dirty="0"/>
            </a:br>
            <a:r>
              <a:rPr lang="en-US" dirty="0"/>
              <a:t>in M1 (600-1600) and M2 (1600-2600)</a:t>
            </a:r>
            <a:br>
              <a:rPr lang="en-US" dirty="0"/>
            </a:br>
            <a:r>
              <a:rPr lang="en-US" dirty="0"/>
              <a:t>averaged for each month  (left) and daily (right)</a:t>
            </a:r>
          </a:p>
        </p:txBody>
      </p:sp>
      <p:pic>
        <p:nvPicPr>
          <p:cNvPr id="9" name="Picture 8">
            <a:extLst>
              <a:ext uri="{FF2B5EF4-FFF2-40B4-BE49-F238E27FC236}">
                <a16:creationId xmlns:a16="http://schemas.microsoft.com/office/drawing/2014/main" id="{CB97E71E-A489-6F43-8743-D6396BF2779E}"/>
              </a:ext>
            </a:extLst>
          </p:cNvPr>
          <p:cNvPicPr>
            <a:picLocks noChangeAspect="1"/>
          </p:cNvPicPr>
          <p:nvPr/>
        </p:nvPicPr>
        <p:blipFill>
          <a:blip r:embed="rId2"/>
          <a:stretch>
            <a:fillRect/>
          </a:stretch>
        </p:blipFill>
        <p:spPr>
          <a:xfrm>
            <a:off x="828514" y="1898031"/>
            <a:ext cx="4935372" cy="4526832"/>
          </a:xfrm>
          <a:prstGeom prst="rect">
            <a:avLst/>
          </a:prstGeom>
        </p:spPr>
      </p:pic>
      <p:pic>
        <p:nvPicPr>
          <p:cNvPr id="14" name="Picture 13">
            <a:extLst>
              <a:ext uri="{FF2B5EF4-FFF2-40B4-BE49-F238E27FC236}">
                <a16:creationId xmlns:a16="http://schemas.microsoft.com/office/drawing/2014/main" id="{FBAF69C3-FC08-A04C-A3AD-5C229B908A21}"/>
              </a:ext>
            </a:extLst>
          </p:cNvPr>
          <p:cNvPicPr>
            <a:picLocks noChangeAspect="1"/>
          </p:cNvPicPr>
          <p:nvPr/>
        </p:nvPicPr>
        <p:blipFill>
          <a:blip r:embed="rId3"/>
          <a:stretch>
            <a:fillRect/>
          </a:stretch>
        </p:blipFill>
        <p:spPr>
          <a:xfrm>
            <a:off x="6152882" y="1860963"/>
            <a:ext cx="5253054" cy="4526832"/>
          </a:xfrm>
          <a:prstGeom prst="rect">
            <a:avLst/>
          </a:prstGeom>
        </p:spPr>
      </p:pic>
      <p:sp>
        <p:nvSpPr>
          <p:cNvPr id="3" name="Rectangle 2">
            <a:extLst>
              <a:ext uri="{FF2B5EF4-FFF2-40B4-BE49-F238E27FC236}">
                <a16:creationId xmlns:a16="http://schemas.microsoft.com/office/drawing/2014/main" id="{543A7C93-8719-3B46-9204-E5F2285FFDC6}"/>
              </a:ext>
            </a:extLst>
          </p:cNvPr>
          <p:cNvSpPr/>
          <p:nvPr/>
        </p:nvSpPr>
        <p:spPr>
          <a:xfrm>
            <a:off x="3380116" y="1253863"/>
            <a:ext cx="6096000" cy="646331"/>
          </a:xfrm>
          <a:prstGeom prst="rect">
            <a:avLst/>
          </a:prstGeom>
        </p:spPr>
        <p:txBody>
          <a:bodyPr>
            <a:spAutoFit/>
          </a:bodyPr>
          <a:lstStyle/>
          <a:p>
            <a:r>
              <a:rPr lang="en-US" dirty="0">
                <a:solidFill>
                  <a:srgbClr val="222EF4"/>
                </a:solidFill>
                <a:hlinkClick r:id="rId4"/>
              </a:rPr>
              <a:t>https://arxiv.org/pdf/2008.00439.pdf</a:t>
            </a:r>
            <a:br>
              <a:rPr lang="en-US" dirty="0">
                <a:solidFill>
                  <a:srgbClr val="222EF4"/>
                </a:solidFill>
                <a:hlinkClick r:id="rId4"/>
              </a:rPr>
            </a:br>
            <a:r>
              <a:rPr lang="en-US" dirty="0">
                <a:solidFill>
                  <a:srgbClr val="222EF4"/>
                </a:solidFill>
                <a:hlinkClick r:id="rId4"/>
              </a:rPr>
              <a:t>             Zharkova et al, 2019, Zharkova</a:t>
            </a:r>
            <a:r>
              <a:rPr lang="en-US" dirty="0">
                <a:solidFill>
                  <a:srgbClr val="222EF4"/>
                </a:solidFill>
              </a:rPr>
              <a:t>, 2020 </a:t>
            </a:r>
            <a:endParaRPr lang="en-US" dirty="0"/>
          </a:p>
        </p:txBody>
      </p:sp>
      <p:sp>
        <p:nvSpPr>
          <p:cNvPr id="4" name="Rectangle 3">
            <a:extLst>
              <a:ext uri="{FF2B5EF4-FFF2-40B4-BE49-F238E27FC236}">
                <a16:creationId xmlns:a16="http://schemas.microsoft.com/office/drawing/2014/main" id="{A672517F-22AB-D546-85E9-640CDA3879C3}"/>
              </a:ext>
            </a:extLst>
          </p:cNvPr>
          <p:cNvSpPr/>
          <p:nvPr/>
        </p:nvSpPr>
        <p:spPr>
          <a:xfrm>
            <a:off x="6814917" y="3232021"/>
            <a:ext cx="2441694" cy="646331"/>
          </a:xfrm>
          <a:prstGeom prst="rect">
            <a:avLst/>
          </a:prstGeom>
        </p:spPr>
        <p:txBody>
          <a:bodyPr wrap="none">
            <a:spAutoFit/>
          </a:bodyPr>
          <a:lstStyle/>
          <a:p>
            <a:r>
              <a:rPr lang="en-US" dirty="0">
                <a:solidFill>
                  <a:srgbClr val="C00000"/>
                </a:solidFill>
              </a:rPr>
              <a:t>Extra solar forcing</a:t>
            </a:r>
          </a:p>
          <a:p>
            <a:r>
              <a:rPr lang="en-US" dirty="0">
                <a:solidFill>
                  <a:srgbClr val="C00000"/>
                </a:solidFill>
              </a:rPr>
              <a:t>Not considered so far!</a:t>
            </a:r>
            <a:endParaRPr lang="en-US" dirty="0"/>
          </a:p>
        </p:txBody>
      </p:sp>
      <p:sp>
        <p:nvSpPr>
          <p:cNvPr id="5" name="Rectangle 4">
            <a:extLst>
              <a:ext uri="{FF2B5EF4-FFF2-40B4-BE49-F238E27FC236}">
                <a16:creationId xmlns:a16="http://schemas.microsoft.com/office/drawing/2014/main" id="{4C63923D-4CE1-9E49-99EA-BA04B93F8191}"/>
              </a:ext>
            </a:extLst>
          </p:cNvPr>
          <p:cNvSpPr/>
          <p:nvPr/>
        </p:nvSpPr>
        <p:spPr>
          <a:xfrm rot="20203167">
            <a:off x="473522" y="2697603"/>
            <a:ext cx="11353501" cy="954107"/>
          </a:xfrm>
          <a:prstGeom prst="rect">
            <a:avLst/>
          </a:prstGeom>
        </p:spPr>
        <p:txBody>
          <a:bodyPr wrap="square">
            <a:spAutoFit/>
          </a:bodyPr>
          <a:lstStyle/>
          <a:p>
            <a:r>
              <a:rPr lang="en-US" altLang="en-US" sz="2800" b="1" dirty="0">
                <a:solidFill>
                  <a:srgbClr val="CA003B"/>
                </a:solidFill>
              </a:rPr>
              <a:t>There is extra solar forcing caused by gravitation of planets, which is a likely reason of the main part of global warming</a:t>
            </a:r>
            <a:endParaRPr lang="en-US" sz="2800" dirty="0"/>
          </a:p>
        </p:txBody>
      </p:sp>
    </p:spTree>
    <p:extLst>
      <p:ext uri="{BB962C8B-B14F-4D97-AF65-F5344CB8AC3E}">
        <p14:creationId xmlns:p14="http://schemas.microsoft.com/office/powerpoint/2010/main" val="371535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D3786-BD4A-7AA2-B3EC-94D6F89D7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E48FDC-DBEB-14CA-24FF-21196AA59CE6}"/>
              </a:ext>
            </a:extLst>
          </p:cNvPr>
          <p:cNvSpPr>
            <a:spLocks noGrp="1"/>
          </p:cNvSpPr>
          <p:nvPr>
            <p:ph type="ctrTitle"/>
          </p:nvPr>
        </p:nvSpPr>
        <p:spPr>
          <a:xfrm>
            <a:off x="1324792" y="212632"/>
            <a:ext cx="8915399" cy="914400"/>
          </a:xfrm>
        </p:spPr>
        <p:txBody>
          <a:bodyPr>
            <a:normAutofit fontScale="90000"/>
          </a:bodyPr>
          <a:lstStyle/>
          <a:p>
            <a:r>
              <a:rPr lang="en-US" dirty="0">
                <a:solidFill>
                  <a:srgbClr val="C00000"/>
                </a:solidFill>
              </a:rPr>
              <a:t>Wavelet spectra of ENSO index</a:t>
            </a:r>
          </a:p>
        </p:txBody>
      </p:sp>
      <p:sp>
        <p:nvSpPr>
          <p:cNvPr id="3" name="Subtitle 2">
            <a:extLst>
              <a:ext uri="{FF2B5EF4-FFF2-40B4-BE49-F238E27FC236}">
                <a16:creationId xmlns:a16="http://schemas.microsoft.com/office/drawing/2014/main" id="{D4D1DB7A-3711-D03B-0639-DBA3D6173166}"/>
              </a:ext>
            </a:extLst>
          </p:cNvPr>
          <p:cNvSpPr>
            <a:spLocks noGrp="1"/>
          </p:cNvSpPr>
          <p:nvPr>
            <p:ph type="subTitle" idx="1"/>
          </p:nvPr>
        </p:nvSpPr>
        <p:spPr>
          <a:xfrm>
            <a:off x="7876903" y="1806300"/>
            <a:ext cx="4180114" cy="5626465"/>
          </a:xfrm>
        </p:spPr>
        <p:txBody>
          <a:bodyPr/>
          <a:lstStyle/>
          <a:p>
            <a:r>
              <a:rPr lang="en-GB" sz="2400" b="1" dirty="0">
                <a:solidFill>
                  <a:srgbClr val="222EF4"/>
                </a:solidFill>
                <a:effectLst/>
                <a:latin typeface="MinionPro"/>
              </a:rPr>
              <a:t>Top left </a:t>
            </a:r>
            <a:r>
              <a:rPr lang="en-GB" sz="2400" dirty="0">
                <a:effectLst/>
                <a:latin typeface="MinionPro"/>
              </a:rPr>
              <a:t>– ENSO index</a:t>
            </a:r>
          </a:p>
          <a:p>
            <a:r>
              <a:rPr lang="en-GB" sz="2400" b="1" dirty="0">
                <a:solidFill>
                  <a:srgbClr val="222EF4"/>
                </a:solidFill>
                <a:effectLst/>
                <a:latin typeface="MinionPro"/>
              </a:rPr>
              <a:t>Top right </a:t>
            </a:r>
            <a:r>
              <a:rPr lang="en-GB" sz="2400" dirty="0">
                <a:effectLst/>
                <a:latin typeface="MinionPro"/>
              </a:rPr>
              <a:t>- The wavelet power marked by the colour bar</a:t>
            </a:r>
            <a:endParaRPr lang="en-GB" sz="2400" b="1" dirty="0">
              <a:solidFill>
                <a:srgbClr val="222EF4"/>
              </a:solidFill>
              <a:effectLst/>
              <a:latin typeface="MinionPro"/>
            </a:endParaRPr>
          </a:p>
          <a:p>
            <a:r>
              <a:rPr lang="en-GB" sz="2400" b="1" dirty="0">
                <a:solidFill>
                  <a:srgbClr val="222EF4"/>
                </a:solidFill>
                <a:effectLst/>
                <a:latin typeface="MinionPro"/>
              </a:rPr>
              <a:t>Bottom left </a:t>
            </a:r>
            <a:r>
              <a:rPr lang="en-GB" sz="2400" dirty="0">
                <a:effectLst/>
                <a:latin typeface="MinionPro"/>
              </a:rPr>
              <a:t>- Wavelet spectrum of the El Nina Southern temperature variations (ENSO).</a:t>
            </a:r>
          </a:p>
          <a:p>
            <a:r>
              <a:rPr lang="en-GB" sz="2400" b="1" dirty="0">
                <a:solidFill>
                  <a:srgbClr val="222EF4"/>
                </a:solidFill>
                <a:effectLst/>
                <a:latin typeface="MinionPro"/>
              </a:rPr>
              <a:t>Bottom right </a:t>
            </a:r>
            <a:r>
              <a:rPr lang="en-GB" sz="2400" dirty="0">
                <a:effectLst/>
                <a:latin typeface="MinionPro"/>
              </a:rPr>
              <a:t>- the </a:t>
            </a:r>
            <a:r>
              <a:rPr lang="en-GB" sz="2400" dirty="0">
                <a:solidFill>
                  <a:srgbClr val="222EF4"/>
                </a:solidFill>
                <a:effectLst/>
                <a:latin typeface="MinionPro"/>
              </a:rPr>
              <a:t>global wavelet spectrum</a:t>
            </a:r>
            <a:r>
              <a:rPr lang="en-GB" sz="2400" dirty="0">
                <a:effectLst/>
                <a:latin typeface="MinionPro"/>
              </a:rPr>
              <a:t> of the ENSO index (black solid line) with the 95% confidence interval of the detected spectral features marked by the black dashed line).</a:t>
            </a:r>
          </a:p>
          <a:p>
            <a:r>
              <a:rPr lang="en-GB" sz="2400" b="1" dirty="0">
                <a:solidFill>
                  <a:srgbClr val="C00000"/>
                </a:solidFill>
                <a:effectLst/>
                <a:latin typeface="MinionPro"/>
              </a:rPr>
              <a:t> Key periods 4.5-5 and 12 years</a:t>
            </a:r>
            <a:endParaRPr lang="en-GB" sz="2400" b="1" dirty="0">
              <a:solidFill>
                <a:srgbClr val="C00000"/>
              </a:solidFill>
            </a:endParaRPr>
          </a:p>
          <a:p>
            <a:endParaRPr lang="en-US" dirty="0"/>
          </a:p>
        </p:txBody>
      </p:sp>
      <p:pic>
        <p:nvPicPr>
          <p:cNvPr id="7" name="Picture 6" descr="A diagram of a wave graph&#10;&#10;Description automatically generated with medium confidence">
            <a:extLst>
              <a:ext uri="{FF2B5EF4-FFF2-40B4-BE49-F238E27FC236}">
                <a16:creationId xmlns:a16="http://schemas.microsoft.com/office/drawing/2014/main" id="{31B0B29C-A2DC-D2CC-E003-C62EF403A7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0476"/>
            <a:ext cx="7641771" cy="5771447"/>
          </a:xfrm>
          <a:prstGeom prst="rect">
            <a:avLst/>
          </a:prstGeom>
        </p:spPr>
      </p:pic>
    </p:spTree>
    <p:extLst>
      <p:ext uri="{BB962C8B-B14F-4D97-AF65-F5344CB8AC3E}">
        <p14:creationId xmlns:p14="http://schemas.microsoft.com/office/powerpoint/2010/main" val="34151834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C759B-EE8E-4E80-0A7C-BFBEAE8F515B}"/>
            </a:ext>
          </a:extLst>
        </p:cNvPr>
        <p:cNvGrpSpPr/>
        <p:nvPr/>
      </p:nvGrpSpPr>
      <p:grpSpPr>
        <a:xfrm>
          <a:off x="0" y="0"/>
          <a:ext cx="0" cy="0"/>
          <a:chOff x="0" y="0"/>
          <a:chExt cx="0" cy="0"/>
        </a:xfrm>
      </p:grpSpPr>
      <p:pic>
        <p:nvPicPr>
          <p:cNvPr id="5" name="Content Placeholder 4" descr="A graph showing the number of data&#10;&#10;Description automatically generated with medium confidence">
            <a:extLst>
              <a:ext uri="{FF2B5EF4-FFF2-40B4-BE49-F238E27FC236}">
                <a16:creationId xmlns:a16="http://schemas.microsoft.com/office/drawing/2014/main" id="{A348053E-16EB-854A-F915-DE2860FB3B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503" y="1314449"/>
            <a:ext cx="8830491" cy="2609928"/>
          </a:xfrm>
        </p:spPr>
      </p:pic>
      <p:pic>
        <p:nvPicPr>
          <p:cNvPr id="7" name="Picture 6" descr="A graph showing the number of planets&#10;&#10;Description automatically generated">
            <a:extLst>
              <a:ext uri="{FF2B5EF4-FFF2-40B4-BE49-F238E27FC236}">
                <a16:creationId xmlns:a16="http://schemas.microsoft.com/office/drawing/2014/main" id="{57C83223-1AE1-1D5D-3E22-67C68769EC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044" y="4028181"/>
            <a:ext cx="6238447" cy="2831452"/>
          </a:xfrm>
          <a:prstGeom prst="rect">
            <a:avLst/>
          </a:prstGeom>
        </p:spPr>
      </p:pic>
      <p:sp>
        <p:nvSpPr>
          <p:cNvPr id="8" name="TextBox 7">
            <a:extLst>
              <a:ext uri="{FF2B5EF4-FFF2-40B4-BE49-F238E27FC236}">
                <a16:creationId xmlns:a16="http://schemas.microsoft.com/office/drawing/2014/main" id="{D896B944-BC9F-5D8F-7C63-EA7A1EC4A184}"/>
              </a:ext>
            </a:extLst>
          </p:cNvPr>
          <p:cNvSpPr txBox="1"/>
          <p:nvPr/>
        </p:nvSpPr>
        <p:spPr>
          <a:xfrm>
            <a:off x="0" y="130629"/>
            <a:ext cx="12192000" cy="1077218"/>
          </a:xfrm>
          <a:prstGeom prst="rect">
            <a:avLst/>
          </a:prstGeom>
          <a:noFill/>
        </p:spPr>
        <p:txBody>
          <a:bodyPr wrap="square">
            <a:spAutoFit/>
          </a:bodyPr>
          <a:lstStyle/>
          <a:p>
            <a:r>
              <a:rPr lang="en-US" sz="3200" b="1" dirty="0">
                <a:solidFill>
                  <a:srgbClr val="C00000"/>
                </a:solidFill>
              </a:rPr>
              <a:t>Top: ENSO (black) vs Jupiter distance (yellow). Bottom: volcanic eruptions:</a:t>
            </a:r>
            <a:r>
              <a:rPr lang="en-US" sz="3200" b="1" dirty="0">
                <a:solidFill>
                  <a:srgbClr val="222EF4"/>
                </a:solidFill>
              </a:rPr>
              <a:t> all </a:t>
            </a:r>
            <a:r>
              <a:rPr lang="en-US" sz="3200" b="1" dirty="0">
                <a:solidFill>
                  <a:srgbClr val="C00000"/>
                </a:solidFill>
              </a:rPr>
              <a:t>and </a:t>
            </a:r>
            <a:r>
              <a:rPr lang="en-US" sz="3200" b="1" dirty="0">
                <a:solidFill>
                  <a:srgbClr val="FFC000"/>
                </a:solidFill>
              </a:rPr>
              <a:t>ENSO areas </a:t>
            </a:r>
            <a:r>
              <a:rPr lang="en-US" sz="3200" b="1" dirty="0">
                <a:solidFill>
                  <a:srgbClr val="C00000"/>
                </a:solidFill>
              </a:rPr>
              <a:t>vs Jupiter distances</a:t>
            </a:r>
            <a:endParaRPr lang="en-US" sz="3200" b="1" dirty="0"/>
          </a:p>
        </p:txBody>
      </p:sp>
      <p:pic>
        <p:nvPicPr>
          <p:cNvPr id="14" name="Picture 13" descr="A graph showing the number of craters&#10;&#10;Description automatically generated with medium confidence">
            <a:extLst>
              <a:ext uri="{FF2B5EF4-FFF2-40B4-BE49-F238E27FC236}">
                <a16:creationId xmlns:a16="http://schemas.microsoft.com/office/drawing/2014/main" id="{4F307CC7-D127-58F9-7C64-60ECAA7DDE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0535" y="4238587"/>
            <a:ext cx="4764677" cy="2488784"/>
          </a:xfrm>
          <a:prstGeom prst="rect">
            <a:avLst/>
          </a:prstGeom>
        </p:spPr>
      </p:pic>
      <p:sp>
        <p:nvSpPr>
          <p:cNvPr id="16" name="TextBox 15">
            <a:extLst>
              <a:ext uri="{FF2B5EF4-FFF2-40B4-BE49-F238E27FC236}">
                <a16:creationId xmlns:a16="http://schemas.microsoft.com/office/drawing/2014/main" id="{E0BBB516-80B7-66A4-22BA-9681B4BADC98}"/>
              </a:ext>
            </a:extLst>
          </p:cNvPr>
          <p:cNvSpPr txBox="1"/>
          <p:nvPr/>
        </p:nvSpPr>
        <p:spPr>
          <a:xfrm>
            <a:off x="7427323" y="5909157"/>
            <a:ext cx="4764677" cy="338554"/>
          </a:xfrm>
          <a:prstGeom prst="rect">
            <a:avLst/>
          </a:prstGeom>
          <a:noFill/>
        </p:spPr>
        <p:txBody>
          <a:bodyPr wrap="square">
            <a:spAutoFit/>
          </a:bodyPr>
          <a:lstStyle/>
          <a:p>
            <a:r>
              <a:rPr lang="en-US" sz="1600" b="1" dirty="0">
                <a:solidFill>
                  <a:srgbClr val="C00000"/>
                </a:solidFill>
              </a:rPr>
              <a:t>R= 11% for VEs–Jupiter </a:t>
            </a:r>
            <a:r>
              <a:rPr lang="en-US" sz="1600" b="1" dirty="0" err="1">
                <a:solidFill>
                  <a:srgbClr val="C00000"/>
                </a:solidFill>
              </a:rPr>
              <a:t>dist</a:t>
            </a:r>
            <a:r>
              <a:rPr lang="en-US" sz="1600" b="1" dirty="0">
                <a:solidFill>
                  <a:srgbClr val="C00000"/>
                </a:solidFill>
              </a:rPr>
              <a:t> of 4.5 au</a:t>
            </a:r>
            <a:endParaRPr lang="en-US" sz="1600" dirty="0"/>
          </a:p>
        </p:txBody>
      </p:sp>
      <p:sp>
        <p:nvSpPr>
          <p:cNvPr id="18" name="TextBox 17">
            <a:extLst>
              <a:ext uri="{FF2B5EF4-FFF2-40B4-BE49-F238E27FC236}">
                <a16:creationId xmlns:a16="http://schemas.microsoft.com/office/drawing/2014/main" id="{34DC93FD-FA37-FD1E-2408-3B0DE38BA570}"/>
              </a:ext>
            </a:extLst>
          </p:cNvPr>
          <p:cNvSpPr txBox="1"/>
          <p:nvPr/>
        </p:nvSpPr>
        <p:spPr>
          <a:xfrm>
            <a:off x="9026434" y="1491240"/>
            <a:ext cx="3061063" cy="2585323"/>
          </a:xfrm>
          <a:prstGeom prst="rect">
            <a:avLst/>
          </a:prstGeom>
          <a:noFill/>
        </p:spPr>
        <p:txBody>
          <a:bodyPr wrap="square">
            <a:spAutoFit/>
          </a:bodyPr>
          <a:lstStyle/>
          <a:p>
            <a:r>
              <a:rPr lang="en-US" sz="2400" b="1" dirty="0">
                <a:solidFill>
                  <a:srgbClr val="C00000"/>
                </a:solidFill>
              </a:rPr>
              <a:t>Explore:</a:t>
            </a:r>
          </a:p>
          <a:p>
            <a:endParaRPr lang="en-US" b="1" dirty="0">
              <a:solidFill>
                <a:srgbClr val="222EF4"/>
              </a:solidFill>
            </a:endParaRPr>
          </a:p>
          <a:p>
            <a:r>
              <a:rPr lang="en-US" sz="2400" b="1" dirty="0">
                <a:solidFill>
                  <a:srgbClr val="222EF4"/>
                </a:solidFill>
              </a:rPr>
              <a:t>Period of </a:t>
            </a:r>
            <a:r>
              <a:rPr lang="en-US" sz="2400" b="1" dirty="0">
                <a:solidFill>
                  <a:srgbClr val="C00000"/>
                </a:solidFill>
              </a:rPr>
              <a:t>12 years</a:t>
            </a:r>
          </a:p>
          <a:p>
            <a:r>
              <a:rPr lang="en-US" sz="2400" b="1" dirty="0">
                <a:solidFill>
                  <a:srgbClr val="222EF4"/>
                </a:solidFill>
              </a:rPr>
              <a:t>Is linked to the revolution of </a:t>
            </a:r>
            <a:r>
              <a:rPr lang="en-US" sz="2400" b="1" dirty="0">
                <a:solidFill>
                  <a:srgbClr val="C00000"/>
                </a:solidFill>
              </a:rPr>
              <a:t>Jupiter </a:t>
            </a:r>
            <a:r>
              <a:rPr lang="en-US" sz="2400" b="1" dirty="0">
                <a:solidFill>
                  <a:srgbClr val="222EF4"/>
                </a:solidFill>
              </a:rPr>
              <a:t>about the Sun </a:t>
            </a:r>
            <a:endParaRPr lang="en-US" sz="2400" dirty="0"/>
          </a:p>
        </p:txBody>
      </p:sp>
    </p:spTree>
    <p:extLst>
      <p:ext uri="{BB962C8B-B14F-4D97-AF65-F5344CB8AC3E}">
        <p14:creationId xmlns:p14="http://schemas.microsoft.com/office/powerpoint/2010/main" val="12496941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A0EBA-4540-B428-46BE-4EBB583791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4572A46-855C-E34A-B055-818F93F7AFB9}"/>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F95EF88F-71A1-1300-044D-EDE5BE366CC5}"/>
              </a:ext>
            </a:extLst>
          </p:cNvPr>
          <p:cNvSpPr>
            <a:spLocks noGrp="1"/>
          </p:cNvSpPr>
          <p:nvPr>
            <p:ph type="body" sz="half" idx="2"/>
          </p:nvPr>
        </p:nvSpPr>
        <p:spPr/>
        <p:txBody>
          <a:bodyPr/>
          <a:lstStyle/>
          <a:p>
            <a:endParaRPr lang="en-US"/>
          </a:p>
        </p:txBody>
      </p:sp>
      <p:pic>
        <p:nvPicPr>
          <p:cNvPr id="5" name="Picture 4">
            <a:extLst>
              <a:ext uri="{FF2B5EF4-FFF2-40B4-BE49-F238E27FC236}">
                <a16:creationId xmlns:a16="http://schemas.microsoft.com/office/drawing/2014/main" id="{6A144724-8FCF-9523-2987-8532BA75EDC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36612" y="288758"/>
            <a:ext cx="10967459" cy="6112042"/>
          </a:xfrm>
          <a:prstGeom prst="rect">
            <a:avLst/>
          </a:prstGeom>
        </p:spPr>
      </p:pic>
    </p:spTree>
    <p:extLst>
      <p:ext uri="{BB962C8B-B14F-4D97-AF65-F5344CB8AC3E}">
        <p14:creationId xmlns:p14="http://schemas.microsoft.com/office/powerpoint/2010/main" val="499678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C4B7-B5BA-0465-8586-9A044C7DF3F3}"/>
              </a:ext>
            </a:extLst>
          </p:cNvPr>
          <p:cNvSpPr>
            <a:spLocks noGrp="1"/>
          </p:cNvSpPr>
          <p:nvPr>
            <p:ph type="title"/>
          </p:nvPr>
        </p:nvSpPr>
        <p:spPr>
          <a:xfrm>
            <a:off x="839787" y="0"/>
            <a:ext cx="10036759" cy="1203158"/>
          </a:xfrm>
        </p:spPr>
        <p:txBody>
          <a:bodyPr/>
          <a:lstStyle/>
          <a:p>
            <a:pPr algn="ctr"/>
            <a:r>
              <a:rPr lang="en-US" b="1" dirty="0">
                <a:solidFill>
                  <a:srgbClr val="C00000"/>
                </a:solidFill>
              </a:rPr>
              <a:t>Holocene TSI derived from SIM vs temperature  2000BC-4000AD </a:t>
            </a:r>
            <a:r>
              <a:rPr lang="en-US" sz="2400" b="1" dirty="0">
                <a:solidFill>
                  <a:srgbClr val="222EF4"/>
                </a:solidFill>
              </a:rPr>
              <a:t>(Zharkova and </a:t>
            </a:r>
            <a:r>
              <a:rPr lang="en-US" sz="2400" b="1" dirty="0" err="1">
                <a:solidFill>
                  <a:srgbClr val="222EF4"/>
                </a:solidFill>
              </a:rPr>
              <a:t>Vasiliva</a:t>
            </a:r>
            <a:r>
              <a:rPr lang="en-US" sz="2400" b="1" dirty="0">
                <a:solidFill>
                  <a:srgbClr val="222EF4"/>
                </a:solidFill>
              </a:rPr>
              <a:t>, 2027)</a:t>
            </a:r>
          </a:p>
        </p:txBody>
      </p:sp>
      <p:pic>
        <p:nvPicPr>
          <p:cNvPr id="6" name="Content Placeholder 5">
            <a:extLst>
              <a:ext uri="{FF2B5EF4-FFF2-40B4-BE49-F238E27FC236}">
                <a16:creationId xmlns:a16="http://schemas.microsoft.com/office/drawing/2014/main" id="{37D5AF4D-E248-4367-523C-6A46325AB9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9811" y="1203158"/>
            <a:ext cx="8063580" cy="5366084"/>
          </a:xfrm>
          <a:prstGeom prst="rect">
            <a:avLst/>
          </a:prstGeom>
        </p:spPr>
      </p:pic>
      <p:graphicFrame>
        <p:nvGraphicFramePr>
          <p:cNvPr id="3" name="Chart 2">
            <a:extLst>
              <a:ext uri="{FF2B5EF4-FFF2-40B4-BE49-F238E27FC236}">
                <a16:creationId xmlns:a16="http://schemas.microsoft.com/office/drawing/2014/main" id="{5EBCDE28-7599-EC01-A648-01BBFD39D2B3}"/>
              </a:ext>
            </a:extLst>
          </p:cNvPr>
          <p:cNvGraphicFramePr>
            <a:graphicFrameLocks/>
          </p:cNvGraphicFramePr>
          <p:nvPr>
            <p:extLst>
              <p:ext uri="{D42A27DB-BD31-4B8C-83A1-F6EECF244321}">
                <p14:modId xmlns:p14="http://schemas.microsoft.com/office/powerpoint/2010/main" val="13785182"/>
              </p:ext>
            </p:extLst>
          </p:nvPr>
        </p:nvGraphicFramePr>
        <p:xfrm>
          <a:off x="1847211" y="1374336"/>
          <a:ext cx="7588780" cy="31254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9616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EE1F2-7A16-93EF-B1DB-00034E7D6D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AA2629-D910-0002-68D8-C93B9B6834C3}"/>
              </a:ext>
            </a:extLst>
          </p:cNvPr>
          <p:cNvSpPr>
            <a:spLocks noGrp="1"/>
          </p:cNvSpPr>
          <p:nvPr>
            <p:ph type="title"/>
          </p:nvPr>
        </p:nvSpPr>
        <p:spPr>
          <a:xfrm>
            <a:off x="237744" y="115324"/>
            <a:ext cx="10954512" cy="1143000"/>
          </a:xfrm>
        </p:spPr>
        <p:txBody>
          <a:bodyPr>
            <a:normAutofit/>
          </a:bodyPr>
          <a:lstStyle/>
          <a:p>
            <a:pPr algn="ctr"/>
            <a:r>
              <a:rPr lang="en-US" dirty="0">
                <a:solidFill>
                  <a:srgbClr val="222EF4"/>
                </a:solidFill>
              </a:rPr>
              <a:t>    </a:t>
            </a:r>
            <a:r>
              <a:rPr lang="en-US" sz="3600" b="1" dirty="0">
                <a:solidFill>
                  <a:srgbClr val="222EF4"/>
                </a:solidFill>
              </a:rPr>
              <a:t>However…</a:t>
            </a:r>
            <a:r>
              <a:rPr lang="en-US" sz="3600" b="1" dirty="0">
                <a:solidFill>
                  <a:srgbClr val="C00000"/>
                </a:solidFill>
              </a:rPr>
              <a:t>Little ice age </a:t>
            </a:r>
            <a:r>
              <a:rPr lang="en-US" sz="3600" b="1" dirty="0">
                <a:solidFill>
                  <a:srgbClr val="222EF4"/>
                </a:solidFill>
              </a:rPr>
              <a:t>takes over </a:t>
            </a:r>
            <a:br>
              <a:rPr lang="en-US" sz="3600" dirty="0">
                <a:solidFill>
                  <a:srgbClr val="222EF4"/>
                </a:solidFill>
              </a:rPr>
            </a:br>
            <a:r>
              <a:rPr lang="en-US" sz="3600" dirty="0">
                <a:solidFill>
                  <a:srgbClr val="222EF4"/>
                </a:solidFill>
              </a:rPr>
              <a:t> in next 28 years </a:t>
            </a:r>
            <a:r>
              <a:rPr lang="en-US" sz="3600" dirty="0">
                <a:solidFill>
                  <a:srgbClr val="C00000"/>
                </a:solidFill>
              </a:rPr>
              <a:t>GSM will prevail </a:t>
            </a:r>
            <a:r>
              <a:rPr lang="en-US" sz="3600" dirty="0">
                <a:solidFill>
                  <a:srgbClr val="222EF4"/>
                </a:solidFill>
              </a:rPr>
              <a:t>any global warming</a:t>
            </a:r>
            <a:endParaRPr lang="en-US" sz="2400" dirty="0">
              <a:solidFill>
                <a:srgbClr val="222EF4"/>
              </a:solidFill>
            </a:endParaRPr>
          </a:p>
        </p:txBody>
      </p:sp>
      <p:pic>
        <p:nvPicPr>
          <p:cNvPr id="6" name="Picture 5" descr="MODERN_1950YR_CYCLE.png">
            <a:extLst>
              <a:ext uri="{FF2B5EF4-FFF2-40B4-BE49-F238E27FC236}">
                <a16:creationId xmlns:a16="http://schemas.microsoft.com/office/drawing/2014/main" id="{2B0DFB79-CC2F-1DA2-1A9C-6D6CC11A2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331476"/>
            <a:ext cx="9144000" cy="3296017"/>
          </a:xfrm>
          <a:prstGeom prst="rect">
            <a:avLst/>
          </a:prstGeom>
        </p:spPr>
      </p:pic>
      <p:pic>
        <p:nvPicPr>
          <p:cNvPr id="8" name="Picture 7" descr="MODERN_1950YR_CYCLE_SOLANKI.png">
            <a:extLst>
              <a:ext uri="{FF2B5EF4-FFF2-40B4-BE49-F238E27FC236}">
                <a16:creationId xmlns:a16="http://schemas.microsoft.com/office/drawing/2014/main" id="{C35820A5-2CFC-29C3-081D-983C62C30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9434" y="1331476"/>
            <a:ext cx="9144000" cy="2911969"/>
          </a:xfrm>
          <a:prstGeom prst="rect">
            <a:avLst/>
          </a:prstGeom>
        </p:spPr>
      </p:pic>
      <p:pic>
        <p:nvPicPr>
          <p:cNvPr id="5" name="Picture 4">
            <a:extLst>
              <a:ext uri="{FF2B5EF4-FFF2-40B4-BE49-F238E27FC236}">
                <a16:creationId xmlns:a16="http://schemas.microsoft.com/office/drawing/2014/main" id="{787BC4EB-A974-C461-5207-AAE5BF416347}"/>
              </a:ext>
            </a:extLst>
          </p:cNvPr>
          <p:cNvPicPr/>
          <p:nvPr/>
        </p:nvPicPr>
        <p:blipFill>
          <a:blip r:embed="rId4">
            <a:extLst>
              <a:ext uri="{28A0092B-C50C-407E-A947-70E740481C1C}">
                <a14:useLocalDpi xmlns:a14="http://schemas.microsoft.com/office/drawing/2010/main" val="0"/>
              </a:ext>
            </a:extLst>
          </a:blip>
          <a:stretch>
            <a:fillRect/>
          </a:stretch>
        </p:blipFill>
        <p:spPr>
          <a:xfrm>
            <a:off x="1524000" y="4530433"/>
            <a:ext cx="9232900" cy="2212243"/>
          </a:xfrm>
          <a:prstGeom prst="rect">
            <a:avLst/>
          </a:prstGeom>
        </p:spPr>
      </p:pic>
      <p:pic>
        <p:nvPicPr>
          <p:cNvPr id="9" name="Picture 8" descr="Fig3a.eps">
            <a:extLst>
              <a:ext uri="{FF2B5EF4-FFF2-40B4-BE49-F238E27FC236}">
                <a16:creationId xmlns:a16="http://schemas.microsoft.com/office/drawing/2014/main" id="{BD8188E0-A80A-C68D-225C-EBFE35CC88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822" y="1489472"/>
            <a:ext cx="11017224" cy="3879056"/>
          </a:xfrm>
          <a:prstGeom prst="rect">
            <a:avLst/>
          </a:prstGeom>
        </p:spPr>
      </p:pic>
    </p:spTree>
    <p:extLst>
      <p:ext uri="{BB962C8B-B14F-4D97-AF65-F5344CB8AC3E}">
        <p14:creationId xmlns:p14="http://schemas.microsoft.com/office/powerpoint/2010/main" val="177271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0" y="336885"/>
            <a:ext cx="11790947" cy="890336"/>
          </a:xfrm>
        </p:spPr>
        <p:txBody>
          <a:bodyPr/>
          <a:lstStyle/>
          <a:p>
            <a:pPr algn="ctr"/>
            <a:r>
              <a:rPr lang="en-GB" dirty="0">
                <a:solidFill>
                  <a:srgbClr val="222EF4"/>
                </a:solidFill>
                <a:latin typeface="Arial Black" charset="0"/>
                <a:ea typeface="ＭＳ Ｐゴシック" charset="0"/>
                <a:cs typeface="ＭＳ Ｐゴシック" charset="0"/>
              </a:rPr>
              <a:t>  Conclusions: </a:t>
            </a:r>
            <a:r>
              <a:rPr lang="en-GB" dirty="0">
                <a:solidFill>
                  <a:srgbClr val="C00000"/>
                </a:solidFill>
                <a:latin typeface="Arial Black" charset="0"/>
                <a:ea typeface="ＭＳ Ｐゴシック" charset="0"/>
                <a:cs typeface="ＭＳ Ｐゴシック" charset="0"/>
              </a:rPr>
              <a:t>cooling vs warming</a:t>
            </a:r>
            <a:br>
              <a:rPr lang="en-GB" dirty="0">
                <a:solidFill>
                  <a:srgbClr val="C00000"/>
                </a:solidFill>
                <a:latin typeface="Arial Black" charset="0"/>
                <a:ea typeface="ＭＳ Ｐゴシック" charset="0"/>
                <a:cs typeface="ＭＳ Ｐゴシック" charset="0"/>
              </a:rPr>
            </a:br>
            <a:r>
              <a:rPr lang="en-GB" sz="2800" dirty="0">
                <a:solidFill>
                  <a:srgbClr val="222EF4"/>
                </a:solidFill>
                <a:latin typeface="Arial Black" charset="0"/>
                <a:ea typeface="ＭＳ Ｐゴシック" charset="0"/>
                <a:cs typeface="ＭＳ Ｐゴシック" charset="0"/>
              </a:rPr>
              <a:t>https://</a:t>
            </a:r>
            <a:r>
              <a:rPr lang="en-GB" sz="2800" dirty="0" err="1">
                <a:solidFill>
                  <a:srgbClr val="222EF4"/>
                </a:solidFill>
                <a:latin typeface="Arial Black" charset="0"/>
                <a:ea typeface="ＭＳ Ｐゴシック" charset="0"/>
                <a:cs typeface="ＭＳ Ｐゴシック" charset="0"/>
              </a:rPr>
              <a:t>solargsm.com</a:t>
            </a:r>
            <a:endParaRPr lang="en-GB" sz="2800" dirty="0">
              <a:solidFill>
                <a:srgbClr val="222EF4"/>
              </a:solidFill>
              <a:latin typeface="Arial Black" charset="0"/>
              <a:ea typeface="ＭＳ Ｐゴシック" charset="0"/>
              <a:cs typeface="ＭＳ Ｐゴシック" charset="0"/>
            </a:endParaRPr>
          </a:p>
        </p:txBody>
      </p:sp>
      <p:sp>
        <p:nvSpPr>
          <p:cNvPr id="122883" name="Content Placeholder 2"/>
          <p:cNvSpPr>
            <a:spLocks noGrp="1"/>
          </p:cNvSpPr>
          <p:nvPr>
            <p:ph idx="1"/>
          </p:nvPr>
        </p:nvSpPr>
        <p:spPr>
          <a:xfrm>
            <a:off x="185674" y="1240884"/>
            <a:ext cx="12006326" cy="5617116"/>
          </a:xfrm>
        </p:spPr>
        <p:txBody>
          <a:bodyPr/>
          <a:lstStyle/>
          <a:p>
            <a:pPr eaLnBrk="1" hangingPunct="1">
              <a:lnSpc>
                <a:spcPct val="90000"/>
              </a:lnSpc>
            </a:pPr>
            <a:r>
              <a:rPr lang="en-GB" sz="2400" b="1" dirty="0">
                <a:solidFill>
                  <a:srgbClr val="222EF4"/>
                </a:solidFill>
                <a:latin typeface="Arial" charset="0"/>
                <a:ea typeface="ＭＳ Ｐゴシック" charset="0"/>
                <a:cs typeface="ＭＳ Ｐゴシック" charset="0"/>
              </a:rPr>
              <a:t>GSM:  </a:t>
            </a:r>
            <a:r>
              <a:rPr lang="en-GB" sz="2400" b="1" dirty="0">
                <a:latin typeface="Arial" charset="0"/>
                <a:ea typeface="ＭＳ Ｐゴシック" charset="0"/>
                <a:cs typeface="ＭＳ Ｐゴシック" charset="0"/>
              </a:rPr>
              <a:t>Prediction of the solar activity on a millennium scale shows grand cycle variations with a period of 350-400 years – separated by </a:t>
            </a:r>
            <a:r>
              <a:rPr lang="en-GB" sz="2400" b="1" dirty="0">
                <a:solidFill>
                  <a:srgbClr val="222EF4"/>
                </a:solidFill>
                <a:latin typeface="Arial" charset="0"/>
                <a:ea typeface="ＭＳ Ｐゴシック" charset="0"/>
                <a:cs typeface="ＭＳ Ｐゴシック" charset="0"/>
              </a:rPr>
              <a:t>grand solar minima</a:t>
            </a:r>
          </a:p>
          <a:p>
            <a:pPr eaLnBrk="1" hangingPunct="1">
              <a:lnSpc>
                <a:spcPct val="90000"/>
              </a:lnSpc>
            </a:pPr>
            <a:r>
              <a:rPr lang="en-GB" sz="2400" b="1" u="sng" dirty="0">
                <a:solidFill>
                  <a:srgbClr val="222EF4"/>
                </a:solidFill>
                <a:latin typeface="Arial" charset="0"/>
                <a:ea typeface="ＭＳ Ｐゴシック" charset="0"/>
                <a:cs typeface="ＭＳ Ｐゴシック" charset="0"/>
              </a:rPr>
              <a:t>Global cooling: </a:t>
            </a:r>
            <a:r>
              <a:rPr lang="en-US" sz="2400" b="1" dirty="0">
                <a:solidFill>
                  <a:srgbClr val="7030A0"/>
                </a:solidFill>
              </a:rPr>
              <a:t>the modern </a:t>
            </a:r>
            <a:r>
              <a:rPr lang="en-US" sz="2400" b="1" dirty="0">
                <a:solidFill>
                  <a:srgbClr val="222EF4"/>
                </a:solidFill>
              </a:rPr>
              <a:t>GSM </a:t>
            </a:r>
            <a:r>
              <a:rPr lang="en-US" sz="2400" b="1" dirty="0">
                <a:solidFill>
                  <a:srgbClr val="7030A0"/>
                </a:solidFill>
              </a:rPr>
              <a:t>occur in </a:t>
            </a:r>
            <a:r>
              <a:rPr lang="en-US" sz="2400" b="1" dirty="0">
                <a:solidFill>
                  <a:srgbClr val="222EF4"/>
                </a:solidFill>
              </a:rPr>
              <a:t>2020 </a:t>
            </a:r>
            <a:r>
              <a:rPr lang="mr-IN" sz="2400" b="1" dirty="0">
                <a:solidFill>
                  <a:srgbClr val="222EF4"/>
                </a:solidFill>
              </a:rPr>
              <a:t>–</a:t>
            </a:r>
            <a:r>
              <a:rPr lang="en-US" sz="2400" b="1" dirty="0">
                <a:solidFill>
                  <a:srgbClr val="222EF4"/>
                </a:solidFill>
              </a:rPr>
              <a:t> 2053 </a:t>
            </a:r>
            <a:r>
              <a:rPr lang="en-US" sz="2400" b="1" dirty="0">
                <a:solidFill>
                  <a:srgbClr val="7030A0"/>
                </a:solidFill>
                <a:sym typeface="Wingdings" pitchFamily="2" charset="2"/>
              </a:rPr>
              <a:t> </a:t>
            </a:r>
            <a:r>
              <a:rPr lang="en-US" sz="2400" b="1" dirty="0">
                <a:sym typeface="Wingdings" pitchFamily="2" charset="2"/>
              </a:rPr>
              <a:t>Different narratives for all the governments and the whole humankind!</a:t>
            </a:r>
          </a:p>
          <a:p>
            <a:pPr eaLnBrk="1" hangingPunct="1">
              <a:lnSpc>
                <a:spcPct val="90000"/>
              </a:lnSpc>
            </a:pPr>
            <a:r>
              <a:rPr lang="en-US" sz="2400" b="1" dirty="0">
                <a:solidFill>
                  <a:srgbClr val="222EF4"/>
                </a:solidFill>
                <a:sym typeface="Wingdings" pitchFamily="2" charset="2"/>
              </a:rPr>
              <a:t>Death frequencies </a:t>
            </a:r>
            <a:r>
              <a:rPr lang="en-US" sz="2400" b="1" dirty="0">
                <a:solidFill>
                  <a:srgbClr val="7030A0"/>
                </a:solidFill>
                <a:sym typeface="Wingdings" pitchFamily="2" charset="2"/>
              </a:rPr>
              <a:t>from cold are </a:t>
            </a:r>
            <a:r>
              <a:rPr lang="en-US" sz="2400" b="1" dirty="0">
                <a:solidFill>
                  <a:srgbClr val="222EF4"/>
                </a:solidFill>
                <a:sym typeface="Wingdings" pitchFamily="2" charset="2"/>
              </a:rPr>
              <a:t>10 times higher </a:t>
            </a:r>
            <a:r>
              <a:rPr lang="en-US" sz="2400" b="1" dirty="0">
                <a:solidFill>
                  <a:srgbClr val="7030A0"/>
                </a:solidFill>
                <a:sym typeface="Wingdings" pitchFamily="2" charset="2"/>
              </a:rPr>
              <a:t>than from those caused by heat</a:t>
            </a:r>
          </a:p>
          <a:p>
            <a:r>
              <a:rPr lang="en-US" sz="2400" b="1" u="sng" dirty="0">
                <a:solidFill>
                  <a:srgbClr val="222EF4"/>
                </a:solidFill>
                <a:sym typeface="Wingdings" pitchFamily="2" charset="2"/>
              </a:rPr>
              <a:t>What about global warming? </a:t>
            </a:r>
            <a:r>
              <a:rPr lang="en-US" sz="2400" b="1" dirty="0">
                <a:solidFill>
                  <a:srgbClr val="C00000"/>
                </a:solidFill>
                <a:sym typeface="Wingdings" pitchFamily="2" charset="2"/>
              </a:rPr>
              <a:t>I</a:t>
            </a:r>
            <a:r>
              <a:rPr lang="en-US" sz="2400" b="1" dirty="0">
                <a:sym typeface="Wingdings" pitchFamily="2" charset="2"/>
              </a:rPr>
              <a:t>t occurs independently to any solar activity </a:t>
            </a:r>
            <a:r>
              <a:rPr lang="en-US" sz="2400" b="1" dirty="0">
                <a:solidFill>
                  <a:srgbClr val="C00000"/>
                </a:solidFill>
                <a:sym typeface="Wingdings" pitchFamily="2" charset="2"/>
              </a:rPr>
              <a:t>because of SIM </a:t>
            </a:r>
            <a:r>
              <a:rPr lang="en-US" sz="2400" b="1" dirty="0">
                <a:sym typeface="Wingdings" pitchFamily="2" charset="2"/>
              </a:rPr>
              <a:t>imposed on Sun </a:t>
            </a:r>
            <a:r>
              <a:rPr lang="en-US" sz="2400" b="1" dirty="0">
                <a:solidFill>
                  <a:srgbClr val="C00000"/>
                </a:solidFill>
                <a:sym typeface="Wingdings" pitchFamily="2" charset="2"/>
              </a:rPr>
              <a:t>by gravitation of large planets!</a:t>
            </a:r>
          </a:p>
          <a:p>
            <a:r>
              <a:rPr lang="en-GB" sz="2400" b="1" dirty="0">
                <a:latin typeface="Arial" charset="0"/>
                <a:ea typeface="ＭＳ Ｐゴシック" charset="0"/>
                <a:cs typeface="ＭＳ Ｐゴシック" charset="0"/>
              </a:rPr>
              <a:t>Analysis of summary curve of SBMF for 100,000 years detects weak variations of the magnetic field baseline with a period o</a:t>
            </a:r>
            <a:r>
              <a:rPr lang="en-GB" sz="2400" b="1" dirty="0">
                <a:solidFill>
                  <a:srgbClr val="0000FF"/>
                </a:solidFill>
                <a:latin typeface="Arial" charset="0"/>
                <a:ea typeface="ＭＳ Ｐゴシック" charset="0"/>
                <a:cs typeface="ＭＳ Ｐゴシック" charset="0"/>
              </a:rPr>
              <a:t>f </a:t>
            </a:r>
            <a:r>
              <a:rPr lang="en-GB" sz="2400" b="1" dirty="0">
                <a:solidFill>
                  <a:srgbClr val="C00000"/>
                </a:solidFill>
                <a:latin typeface="Arial" charset="0"/>
                <a:ea typeface="ＭＳ Ｐゴシック" charset="0"/>
                <a:cs typeface="ＭＳ Ｐゴシック" charset="0"/>
              </a:rPr>
              <a:t>~2300 years – Hallstatt’s cycle </a:t>
            </a:r>
          </a:p>
          <a:p>
            <a:r>
              <a:rPr lang="en-US" sz="2400" dirty="0"/>
              <a:t>Increase of TSI with a decrease of S-E distances would lead to the increase of T from now by further 2.5-3.0 C by 2700-2800.</a:t>
            </a:r>
          </a:p>
          <a:p>
            <a:r>
              <a:rPr lang="en-US" sz="2400" b="1" dirty="0">
                <a:solidFill>
                  <a:srgbClr val="222EF4"/>
                </a:solidFill>
              </a:rPr>
              <a:t>Warning: </a:t>
            </a:r>
            <a:r>
              <a:rPr lang="en-US" sz="2400" b="1" dirty="0">
                <a:solidFill>
                  <a:srgbClr val="C00000"/>
                </a:solidFill>
              </a:rPr>
              <a:t>Global cooling </a:t>
            </a:r>
            <a:r>
              <a:rPr lang="en-US" sz="2400" dirty="0">
                <a:solidFill>
                  <a:srgbClr val="7030A0"/>
                </a:solidFill>
              </a:rPr>
              <a:t>owing to GSM </a:t>
            </a:r>
            <a:r>
              <a:rPr lang="en-US" sz="2400" b="1" dirty="0">
                <a:solidFill>
                  <a:srgbClr val="C00000"/>
                </a:solidFill>
              </a:rPr>
              <a:t>will dominate </a:t>
            </a:r>
            <a:r>
              <a:rPr lang="en-US" sz="2400" dirty="0">
                <a:solidFill>
                  <a:srgbClr val="7030A0"/>
                </a:solidFill>
              </a:rPr>
              <a:t>in the next 28 years (</a:t>
            </a:r>
            <a:r>
              <a:rPr lang="en-US" sz="2400" dirty="0">
                <a:solidFill>
                  <a:srgbClr val="C00000"/>
                </a:solidFill>
              </a:rPr>
              <a:t>2053</a:t>
            </a:r>
            <a:r>
              <a:rPr lang="en-US" sz="2400" dirty="0">
                <a:solidFill>
                  <a:srgbClr val="7030A0"/>
                </a:solidFill>
              </a:rPr>
              <a:t>) </a:t>
            </a:r>
          </a:p>
          <a:p>
            <a:r>
              <a:rPr lang="en-US" sz="2400" dirty="0">
                <a:solidFill>
                  <a:srgbClr val="7030A0"/>
                </a:solidFill>
              </a:rPr>
              <a:t>People need </a:t>
            </a:r>
            <a:r>
              <a:rPr lang="en-US" sz="2400" b="1" dirty="0">
                <a:solidFill>
                  <a:srgbClr val="C00000"/>
                </a:solidFill>
              </a:rPr>
              <a:t>reliable heating </a:t>
            </a:r>
            <a:r>
              <a:rPr lang="en-US" sz="2400" dirty="0">
                <a:solidFill>
                  <a:srgbClr val="7030A0"/>
                </a:solidFill>
              </a:rPr>
              <a:t>and </a:t>
            </a:r>
            <a:r>
              <a:rPr lang="en-US" sz="2400" b="1" dirty="0">
                <a:solidFill>
                  <a:srgbClr val="C00000"/>
                </a:solidFill>
              </a:rPr>
              <a:t>food </a:t>
            </a:r>
            <a:r>
              <a:rPr lang="en-US" sz="2400" dirty="0">
                <a:solidFill>
                  <a:srgbClr val="7030A0"/>
                </a:solidFill>
              </a:rPr>
              <a:t>for humans and animals in cold weathers</a:t>
            </a:r>
            <a:endParaRPr lang="en-US" sz="2400" dirty="0">
              <a:solidFill>
                <a:srgbClr val="222EF4"/>
              </a:solidFill>
            </a:endParaRPr>
          </a:p>
        </p:txBody>
      </p:sp>
    </p:spTree>
    <p:extLst>
      <p:ext uri="{BB962C8B-B14F-4D97-AF65-F5344CB8AC3E}">
        <p14:creationId xmlns:p14="http://schemas.microsoft.com/office/powerpoint/2010/main" val="13312412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4"/>
          <p:cNvSpPr>
            <a:spLocks noGrp="1" noChangeArrowheads="1"/>
          </p:cNvSpPr>
          <p:nvPr>
            <p:ph type="ctrTitle"/>
          </p:nvPr>
        </p:nvSpPr>
        <p:spPr>
          <a:xfrm>
            <a:off x="2351584" y="5661249"/>
            <a:ext cx="7772400" cy="1470025"/>
          </a:xfrm>
        </p:spPr>
        <p:txBody>
          <a:bodyPr/>
          <a:lstStyle/>
          <a:p>
            <a:pPr eaLnBrk="1" hangingPunct="1"/>
            <a:r>
              <a:rPr lang="en-GB" dirty="0">
                <a:latin typeface="Arial" charset="0"/>
              </a:rPr>
              <a:t> </a:t>
            </a:r>
          </a:p>
        </p:txBody>
      </p:sp>
      <p:pic>
        <p:nvPicPr>
          <p:cNvPr id="70658" name="Picture 7" descr="sun6"/>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1"/>
            <a:ext cx="6553200" cy="5407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43B4E2B5-D929-C645-B5B6-1DF4C5CFB384}"/>
              </a:ext>
            </a:extLst>
          </p:cNvPr>
          <p:cNvSpPr/>
          <p:nvPr/>
        </p:nvSpPr>
        <p:spPr>
          <a:xfrm>
            <a:off x="3657602" y="5936734"/>
            <a:ext cx="4828566" cy="584775"/>
          </a:xfrm>
          <a:prstGeom prst="rect">
            <a:avLst/>
          </a:prstGeom>
        </p:spPr>
        <p:txBody>
          <a:bodyPr wrap="none">
            <a:spAutoFit/>
          </a:bodyPr>
          <a:lstStyle/>
          <a:p>
            <a:r>
              <a:rPr lang="en-US" sz="3200" dirty="0">
                <a:solidFill>
                  <a:srgbClr val="0000FF"/>
                </a:solidFill>
              </a:rPr>
              <a:t>Thanks for your attention!</a:t>
            </a:r>
            <a:endParaRPr lang="en-US" sz="3200" dirty="0"/>
          </a:p>
        </p:txBody>
      </p:sp>
    </p:spTree>
    <p:extLst>
      <p:ext uri="{BB962C8B-B14F-4D97-AF65-F5344CB8AC3E}">
        <p14:creationId xmlns:p14="http://schemas.microsoft.com/office/powerpoint/2010/main" val="33858433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91007</TotalTime>
  <Words>3229</Words>
  <Application>Microsoft Macintosh PowerPoint</Application>
  <PresentationFormat>Widescreen</PresentationFormat>
  <Paragraphs>315</Paragraphs>
  <Slides>58</Slides>
  <Notes>3</Notes>
  <HiddenSlides>1</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58</vt:i4>
      </vt:variant>
    </vt:vector>
  </HeadingPairs>
  <TitlesOfParts>
    <vt:vector size="70" baseType="lpstr">
      <vt:lpstr>ＭＳ Ｐゴシック</vt:lpstr>
      <vt:lpstr>Arial</vt:lpstr>
      <vt:lpstr>Arial Black</vt:lpstr>
      <vt:lpstr>Arial Narrow</vt:lpstr>
      <vt:lpstr>Calibri</vt:lpstr>
      <vt:lpstr>Franklin Gothic Medium</vt:lpstr>
      <vt:lpstr>Google Sans</vt:lpstr>
      <vt:lpstr>Helvetica</vt:lpstr>
      <vt:lpstr>MinionPro</vt:lpstr>
      <vt:lpstr>StarSymbol</vt:lpstr>
      <vt:lpstr>Wingdings</vt:lpstr>
      <vt:lpstr>Office Theme</vt:lpstr>
      <vt:lpstr>Grand Solar Minimum versus Solar Orbital Motion and their impact on Earth </vt:lpstr>
      <vt:lpstr>What is the active Sun?</vt:lpstr>
      <vt:lpstr>Solar magnetic field reversal</vt:lpstr>
      <vt:lpstr>     Solar activity </vt:lpstr>
      <vt:lpstr>Current solar activity  index of 11 years</vt:lpstr>
      <vt:lpstr>However, there are larger periods of TSI in the Holocene:  Hallstatt's cycle: 2200-2300y, GSC: 350-360y</vt:lpstr>
      <vt:lpstr>PowerPoint Presentation</vt:lpstr>
      <vt:lpstr>   Magnetic field variations in cycles 21-23  (Hale’s law)</vt:lpstr>
      <vt:lpstr>PowerPoint Presentation</vt:lpstr>
      <vt:lpstr>      SBMF results: Scree plot (-&gt;prizm) Eigenvalues (natural frequencies) vs variances (Zharkova et al, 2012) - 2 main eigenvalues covering 40% of variance –         (67% of SDV) -  -  3 pairs (6 eigenvalues) to cover </vt:lpstr>
      <vt:lpstr>Fitting the PCs to measured in cycle 24 and prediction to 25-26</vt:lpstr>
      <vt:lpstr>S       Summary curve of 2 PCs v (Zharkova et al, 2015)</vt:lpstr>
      <vt:lpstr>Modulus summary curve    Zharkova et al, 2015, SciRep; 2020, Temp., Zharkova et al, 2022, MNRAS s sunsdata (Shepherd et al, 2014 ; Zharkova et al, 2015)</vt:lpstr>
      <vt:lpstr>Predicted solar activity (Zharkova et al, 2015, SR https://www.nature.com/articles/srep15689) Zharkova et al, 2015, Nature SR</vt:lpstr>
      <vt:lpstr>Double dynamo summary curve for 3000 years (blue) versus the s/s curve by Solanki et al. 2004 (red)</vt:lpstr>
      <vt:lpstr>PowerPoint Presentation</vt:lpstr>
      <vt:lpstr>PowerPoint Presentation</vt:lpstr>
      <vt:lpstr>PowerPoint Presentation</vt:lpstr>
      <vt:lpstr>PowerPoint Presentation</vt:lpstr>
      <vt:lpstr> Magnetic loops – view from a side  An international research team led by Dr. Shin-nosuke Ishikawa, (ISAS/JAXA) succeeded in detecting the subtle signs of nanoflares (tiny flares) (FOKSI+Hinode)  Nature Astronomy, 9 October 2017</vt:lpstr>
      <vt:lpstr>PowerPoint Presentation</vt:lpstr>
      <vt:lpstr>Temperature restoration during/after MM  (Shindell et al., 2001, Science) </vt:lpstr>
      <vt:lpstr>Temperature restoration during MM  (Shindell et al., 2001, Science) </vt:lpstr>
      <vt:lpstr>PowerPoint Presentation</vt:lpstr>
      <vt:lpstr>PowerPoint Presentation</vt:lpstr>
      <vt:lpstr>Historical &amp; Societal Impacts of BCP The drastic change in climate combined with existing biological and socio-political factors to trigger what historians call the Byzantine Dark Ages:</vt:lpstr>
      <vt:lpstr>PowerPoint Presentation</vt:lpstr>
      <vt:lpstr>     Solar activity </vt:lpstr>
      <vt:lpstr>PowerPoint Presentation</vt:lpstr>
      <vt:lpstr>PowerPoint Presentation</vt:lpstr>
      <vt:lpstr>PowerPoint Presentation</vt:lpstr>
      <vt:lpstr> Snow in Africa’s desert 8 December 2020 https://twitter.com/GerryAMcG/status/1336420778582138886 </vt:lpstr>
      <vt:lpstr>Snow blizzards in USA and Canada  for 2 weeks in Dec ’22 –Jan’ 23</vt:lpstr>
      <vt:lpstr>Late spring snow   in Australia  and NZ 22-30 November ’22  (analog of late May  in Northern hemisphere)</vt:lpstr>
      <vt:lpstr>Snow and frost in Texas, Florida and Luisiana –Jan ’25, </vt:lpstr>
      <vt:lpstr>Winter 2026     Northern hemisphere</vt:lpstr>
      <vt:lpstr> Winter 2026   - Japan</vt:lpstr>
      <vt:lpstr> Snow in South Africa -  21-23 Sept ’24, Nov’26 </vt:lpstr>
      <vt:lpstr>PowerPoint Presentation</vt:lpstr>
      <vt:lpstr> Signs of the GSM in  Australia – March’ 26 </vt:lpstr>
      <vt:lpstr> Wintry summer and autumn  in New Zealand – 17-27 Feb ‘26</vt:lpstr>
      <vt:lpstr>PowerPoint Presentation</vt:lpstr>
      <vt:lpstr>Modern Grand Solar Minimum https://solargsm.com/solar-activity/ </vt:lpstr>
      <vt:lpstr>Global warming  is real – Terrestrial temperature increase </vt:lpstr>
      <vt:lpstr>    Solar magnetic field (top) and  Mbaseline oscillations (bottom)      (ZharkovlZharkova et., 2019, 2021al, 2018, 2019, 220  ture SR)</vt:lpstr>
      <vt:lpstr>    2000-2100 year oscillations (Zharkova et al, 2019, 2020)  of the MF baseline coincides with that of the solar irradiance (Vierra et al, 2011)</vt:lpstr>
      <vt:lpstr>Sun’s inertial motion about the barycentre</vt:lpstr>
      <vt:lpstr>PowerPoint Presentation</vt:lpstr>
      <vt:lpstr>PowerPoint Presentation</vt:lpstr>
      <vt:lpstr>PowerPoint Presentation</vt:lpstr>
      <vt:lpstr>Variations of the total annual TSI  in M1 (600-1600) and M2 (1600-2600) averaged for each month  (left) and daily (right)</vt:lpstr>
      <vt:lpstr>Wavelet spectra of ENSO index</vt:lpstr>
      <vt:lpstr>PowerPoint Presentation</vt:lpstr>
      <vt:lpstr>PowerPoint Presentation</vt:lpstr>
      <vt:lpstr>Holocene TSI derived from SIM vs temperature  2000BC-4000AD (Zharkova and Vasiliva, 2027)</vt:lpstr>
      <vt:lpstr>    However…Little ice age takes over   in next 28 years GSM will prevail any global warming</vt:lpstr>
      <vt:lpstr>  Conclusions: cooling vs warming https://solargsm.com</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夏倩</dc:creator>
  <cp:lastModifiedBy>Valentina Zharkova</cp:lastModifiedBy>
  <cp:revision>473</cp:revision>
  <dcterms:created xsi:type="dcterms:W3CDTF">2020-04-29T16:04:59Z</dcterms:created>
  <dcterms:modified xsi:type="dcterms:W3CDTF">2026-10-02T11:06:00Z</dcterms:modified>
</cp:coreProperties>
</file>